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845" r:id="rId1"/>
  </p:sldMasterIdLst>
  <p:notesMasterIdLst>
    <p:notesMasterId r:id="rId192"/>
  </p:notesMasterIdLst>
  <p:sldIdLst>
    <p:sldId id="512" r:id="rId2"/>
    <p:sldId id="555" r:id="rId3"/>
    <p:sldId id="556" r:id="rId4"/>
    <p:sldId id="513" r:id="rId5"/>
    <p:sldId id="514" r:id="rId6"/>
    <p:sldId id="282" r:id="rId7"/>
    <p:sldId id="534" r:id="rId8"/>
    <p:sldId id="536" r:id="rId9"/>
    <p:sldId id="535" r:id="rId10"/>
    <p:sldId id="537" r:id="rId11"/>
    <p:sldId id="285" r:id="rId12"/>
    <p:sldId id="538" r:id="rId13"/>
    <p:sldId id="494" r:id="rId14"/>
    <p:sldId id="539" r:id="rId15"/>
    <p:sldId id="540" r:id="rId16"/>
    <p:sldId id="541" r:id="rId17"/>
    <p:sldId id="542" r:id="rId18"/>
    <p:sldId id="545" r:id="rId19"/>
    <p:sldId id="543" r:id="rId20"/>
    <p:sldId id="546" r:id="rId21"/>
    <p:sldId id="547" r:id="rId22"/>
    <p:sldId id="548" r:id="rId23"/>
    <p:sldId id="544" r:id="rId24"/>
    <p:sldId id="554" r:id="rId25"/>
    <p:sldId id="550" r:id="rId26"/>
    <p:sldId id="551" r:id="rId27"/>
    <p:sldId id="552" r:id="rId28"/>
    <p:sldId id="553" r:id="rId29"/>
    <p:sldId id="317" r:id="rId30"/>
    <p:sldId id="278" r:id="rId31"/>
    <p:sldId id="293" r:id="rId32"/>
    <p:sldId id="294" r:id="rId33"/>
    <p:sldId id="292" r:id="rId34"/>
    <p:sldId id="525" r:id="rId35"/>
    <p:sldId id="515" r:id="rId36"/>
    <p:sldId id="296" r:id="rId37"/>
    <p:sldId id="297" r:id="rId38"/>
    <p:sldId id="298" r:id="rId39"/>
    <p:sldId id="300" r:id="rId40"/>
    <p:sldId id="302" r:id="rId41"/>
    <p:sldId id="370" r:id="rId42"/>
    <p:sldId id="304" r:id="rId43"/>
    <p:sldId id="305" r:id="rId44"/>
    <p:sldId id="524" r:id="rId45"/>
    <p:sldId id="516" r:id="rId46"/>
    <p:sldId id="358" r:id="rId47"/>
    <p:sldId id="322" r:id="rId48"/>
    <p:sldId id="325" r:id="rId49"/>
    <p:sldId id="326" r:id="rId50"/>
    <p:sldId id="328" r:id="rId51"/>
    <p:sldId id="332" r:id="rId52"/>
    <p:sldId id="360" r:id="rId53"/>
    <p:sldId id="495" r:id="rId54"/>
    <p:sldId id="341" r:id="rId55"/>
    <p:sldId id="342" r:id="rId56"/>
    <p:sldId id="365" r:id="rId57"/>
    <p:sldId id="351" r:id="rId58"/>
    <p:sldId id="352" r:id="rId59"/>
    <p:sldId id="363" r:id="rId60"/>
    <p:sldId id="355" r:id="rId61"/>
    <p:sldId id="356" r:id="rId62"/>
    <p:sldId id="357" r:id="rId63"/>
    <p:sldId id="364" r:id="rId64"/>
    <p:sldId id="497" r:id="rId65"/>
    <p:sldId id="502" r:id="rId66"/>
    <p:sldId id="503" r:id="rId67"/>
    <p:sldId id="505" r:id="rId68"/>
    <p:sldId id="527" r:id="rId69"/>
    <p:sldId id="504" r:id="rId70"/>
    <p:sldId id="528" r:id="rId71"/>
    <p:sldId id="529" r:id="rId72"/>
    <p:sldId id="530" r:id="rId73"/>
    <p:sldId id="506" r:id="rId74"/>
    <p:sldId id="488" r:id="rId75"/>
    <p:sldId id="517" r:id="rId76"/>
    <p:sldId id="374" r:id="rId77"/>
    <p:sldId id="375" r:id="rId78"/>
    <p:sldId id="376" r:id="rId79"/>
    <p:sldId id="377" r:id="rId80"/>
    <p:sldId id="378" r:id="rId81"/>
    <p:sldId id="379" r:id="rId82"/>
    <p:sldId id="380" r:id="rId83"/>
    <p:sldId id="381" r:id="rId84"/>
    <p:sldId id="508" r:id="rId85"/>
    <p:sldId id="383" r:id="rId86"/>
    <p:sldId id="384" r:id="rId87"/>
    <p:sldId id="385" r:id="rId88"/>
    <p:sldId id="531" r:id="rId89"/>
    <p:sldId id="386" r:id="rId90"/>
    <p:sldId id="387" r:id="rId91"/>
    <p:sldId id="388" r:id="rId92"/>
    <p:sldId id="390" r:id="rId93"/>
    <p:sldId id="391" r:id="rId94"/>
    <p:sldId id="392" r:id="rId95"/>
    <p:sldId id="393" r:id="rId96"/>
    <p:sldId id="394" r:id="rId97"/>
    <p:sldId id="396" r:id="rId98"/>
    <p:sldId id="397" r:id="rId99"/>
    <p:sldId id="489" r:id="rId100"/>
    <p:sldId id="518" r:id="rId101"/>
    <p:sldId id="404" r:id="rId102"/>
    <p:sldId id="405" r:id="rId103"/>
    <p:sldId id="406" r:id="rId104"/>
    <p:sldId id="509" r:id="rId105"/>
    <p:sldId id="407" r:id="rId106"/>
    <p:sldId id="408" r:id="rId107"/>
    <p:sldId id="409" r:id="rId108"/>
    <p:sldId id="410" r:id="rId109"/>
    <p:sldId id="411" r:id="rId110"/>
    <p:sldId id="557" r:id="rId111"/>
    <p:sldId id="412" r:id="rId112"/>
    <p:sldId id="413" r:id="rId113"/>
    <p:sldId id="414" r:id="rId114"/>
    <p:sldId id="415" r:id="rId115"/>
    <p:sldId id="416" r:id="rId116"/>
    <p:sldId id="417" r:id="rId117"/>
    <p:sldId id="418" r:id="rId118"/>
    <p:sldId id="490" r:id="rId119"/>
    <p:sldId id="520" r:id="rId120"/>
    <p:sldId id="421" r:id="rId121"/>
    <p:sldId id="422" r:id="rId122"/>
    <p:sldId id="423" r:id="rId123"/>
    <p:sldId id="424" r:id="rId124"/>
    <p:sldId id="425" r:id="rId125"/>
    <p:sldId id="426" r:id="rId126"/>
    <p:sldId id="427" r:id="rId127"/>
    <p:sldId id="428" r:id="rId128"/>
    <p:sldId id="429" r:id="rId129"/>
    <p:sldId id="430" r:id="rId130"/>
    <p:sldId id="431" r:id="rId131"/>
    <p:sldId id="432" r:id="rId132"/>
    <p:sldId id="433" r:id="rId133"/>
    <p:sldId id="558" r:id="rId134"/>
    <p:sldId id="434" r:id="rId135"/>
    <p:sldId id="435" r:id="rId136"/>
    <p:sldId id="436" r:id="rId137"/>
    <p:sldId id="437" r:id="rId138"/>
    <p:sldId id="438" r:id="rId139"/>
    <p:sldId id="439" r:id="rId140"/>
    <p:sldId id="440" r:id="rId141"/>
    <p:sldId id="441" r:id="rId142"/>
    <p:sldId id="442" r:id="rId143"/>
    <p:sldId id="443" r:id="rId144"/>
    <p:sldId id="444" r:id="rId145"/>
    <p:sldId id="445" r:id="rId146"/>
    <p:sldId id="491" r:id="rId147"/>
    <p:sldId id="521" r:id="rId148"/>
    <p:sldId id="448" r:id="rId149"/>
    <p:sldId id="559" r:id="rId150"/>
    <p:sldId id="560" r:id="rId151"/>
    <p:sldId id="450" r:id="rId152"/>
    <p:sldId id="451" r:id="rId153"/>
    <p:sldId id="452" r:id="rId154"/>
    <p:sldId id="561" r:id="rId155"/>
    <p:sldId id="562" r:id="rId156"/>
    <p:sldId id="454" r:id="rId157"/>
    <p:sldId id="455" r:id="rId158"/>
    <p:sldId id="456" r:id="rId159"/>
    <p:sldId id="457" r:id="rId160"/>
    <p:sldId id="458" r:id="rId161"/>
    <p:sldId id="532" r:id="rId162"/>
    <p:sldId id="459" r:id="rId163"/>
    <p:sldId id="460" r:id="rId164"/>
    <p:sldId id="511" r:id="rId165"/>
    <p:sldId id="462" r:id="rId166"/>
    <p:sldId id="463" r:id="rId167"/>
    <p:sldId id="492" r:id="rId168"/>
    <p:sldId id="522" r:id="rId169"/>
    <p:sldId id="465" r:id="rId170"/>
    <p:sldId id="466" r:id="rId171"/>
    <p:sldId id="467" r:id="rId172"/>
    <p:sldId id="469" r:id="rId173"/>
    <p:sldId id="470" r:id="rId174"/>
    <p:sldId id="471" r:id="rId175"/>
    <p:sldId id="472" r:id="rId176"/>
    <p:sldId id="473" r:id="rId177"/>
    <p:sldId id="474" r:id="rId178"/>
    <p:sldId id="475" r:id="rId179"/>
    <p:sldId id="476" r:id="rId180"/>
    <p:sldId id="563" r:id="rId181"/>
    <p:sldId id="477" r:id="rId182"/>
    <p:sldId id="478" r:id="rId183"/>
    <p:sldId id="479" r:id="rId184"/>
    <p:sldId id="510" r:id="rId185"/>
    <p:sldId id="480" r:id="rId186"/>
    <p:sldId id="481" r:id="rId187"/>
    <p:sldId id="483" r:id="rId188"/>
    <p:sldId id="484" r:id="rId189"/>
    <p:sldId id="485" r:id="rId190"/>
    <p:sldId id="493" r:id="rId191"/>
  </p:sldIdLst>
  <p:sldSz cx="12192000" cy="6858000"/>
  <p:notesSz cx="6858000" cy="9144000"/>
  <p:embeddedFontLst>
    <p:embeddedFont>
      <p:font typeface="Cambria Math" panose="02040503050406030204" pitchFamily="18" charset="0"/>
      <p:regular r:id="rId193"/>
    </p:embeddedFont>
    <p:embeddedFont>
      <p:font typeface="Century Gothic" panose="020B0502020202020204" pitchFamily="34" charset="0"/>
      <p:regular r:id="rId194"/>
      <p:bold r:id="rId195"/>
      <p:italic r:id="rId196"/>
      <p:boldItalic r:id="rId197"/>
    </p:embeddedFont>
    <p:embeddedFont>
      <p:font typeface="Constantia" panose="02030602050306030303" pitchFamily="18" charset="0"/>
      <p:regular r:id="rId198"/>
      <p:bold r:id="rId199"/>
      <p:italic r:id="rId200"/>
      <p:boldItalic r:id="rId201"/>
    </p:embeddedFont>
    <p:embeddedFont>
      <p:font typeface="Wingdings 2" panose="05020102010507070707" pitchFamily="18" charset="2"/>
      <p:regular r:id="rId202"/>
    </p:embeddedFont>
    <p:embeddedFont>
      <p:font typeface="等线" panose="02010600030101010101" pitchFamily="2" charset="-122"/>
      <p:regular r:id="rId203"/>
      <p:bold r:id="rId204"/>
    </p:embeddedFont>
    <p:embeddedFont>
      <p:font typeface="等线 Light" panose="02010600030101010101" pitchFamily="2" charset="-122"/>
      <p:regular r:id="rId205"/>
    </p:embeddedFont>
    <p:embeddedFont>
      <p:font typeface="黑体" panose="02010609060101010101" pitchFamily="49" charset="-122"/>
      <p:regular r:id="rId206"/>
    </p:embeddedFont>
    <p:embeddedFont>
      <p:font typeface="微软雅黑" panose="020B0503020204020204" pitchFamily="34" charset="-122"/>
      <p:regular r:id="rId207"/>
      <p:bold r:id="rId20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986478D-5071-4F8E-A679-CAB6528328AD}">
          <p14:sldIdLst>
            <p14:sldId id="512"/>
            <p14:sldId id="555"/>
            <p14:sldId id="556"/>
            <p14:sldId id="513"/>
          </p14:sldIdLst>
        </p14:section>
        <p14:section name="1.1命题逻辑" id="{41608885-6FEF-4998-A543-A73CFDCD7ED3}">
          <p14:sldIdLst>
            <p14:sldId id="514"/>
            <p14:sldId id="282"/>
            <p14:sldId id="534"/>
            <p14:sldId id="536"/>
            <p14:sldId id="535"/>
            <p14:sldId id="537"/>
            <p14:sldId id="285"/>
            <p14:sldId id="538"/>
            <p14:sldId id="494"/>
            <p14:sldId id="539"/>
            <p14:sldId id="540"/>
            <p14:sldId id="541"/>
            <p14:sldId id="542"/>
            <p14:sldId id="545"/>
            <p14:sldId id="543"/>
            <p14:sldId id="546"/>
            <p14:sldId id="547"/>
            <p14:sldId id="548"/>
            <p14:sldId id="544"/>
            <p14:sldId id="554"/>
            <p14:sldId id="550"/>
            <p14:sldId id="551"/>
            <p14:sldId id="552"/>
            <p14:sldId id="553"/>
            <p14:sldId id="317"/>
            <p14:sldId id="278"/>
            <p14:sldId id="293"/>
            <p14:sldId id="294"/>
            <p14:sldId id="292"/>
            <p14:sldId id="525"/>
          </p14:sldIdLst>
        </p14:section>
        <p14:section name="1.2命题逻辑的应用" id="{97C8A834-44F4-4418-AF19-2F21CA4F4940}">
          <p14:sldIdLst>
            <p14:sldId id="515"/>
            <p14:sldId id="296"/>
            <p14:sldId id="297"/>
            <p14:sldId id="298"/>
            <p14:sldId id="300"/>
            <p14:sldId id="302"/>
            <p14:sldId id="370"/>
            <p14:sldId id="304"/>
            <p14:sldId id="305"/>
            <p14:sldId id="524"/>
          </p14:sldIdLst>
        </p14:section>
        <p14:section name="1.3命题等价式" id="{4E5CE8A4-7859-4210-96ED-232D06CFE2EE}">
          <p14:sldIdLst>
            <p14:sldId id="516"/>
            <p14:sldId id="358"/>
            <p14:sldId id="322"/>
            <p14:sldId id="325"/>
            <p14:sldId id="326"/>
            <p14:sldId id="328"/>
            <p14:sldId id="332"/>
            <p14:sldId id="360"/>
            <p14:sldId id="495"/>
            <p14:sldId id="341"/>
            <p14:sldId id="342"/>
            <p14:sldId id="365"/>
            <p14:sldId id="351"/>
            <p14:sldId id="352"/>
            <p14:sldId id="363"/>
            <p14:sldId id="355"/>
            <p14:sldId id="356"/>
            <p14:sldId id="357"/>
            <p14:sldId id="364"/>
            <p14:sldId id="497"/>
            <p14:sldId id="502"/>
            <p14:sldId id="503"/>
            <p14:sldId id="505"/>
            <p14:sldId id="527"/>
            <p14:sldId id="504"/>
            <p14:sldId id="528"/>
            <p14:sldId id="529"/>
            <p14:sldId id="530"/>
            <p14:sldId id="506"/>
            <p14:sldId id="488"/>
          </p14:sldIdLst>
        </p14:section>
        <p14:section name="1.4谓词和量词" id="{DAF637D6-250C-4350-A0AC-4A02BE48741F}">
          <p14:sldIdLst>
            <p14:sldId id="517"/>
            <p14:sldId id="374"/>
            <p14:sldId id="375"/>
            <p14:sldId id="376"/>
            <p14:sldId id="377"/>
            <p14:sldId id="378"/>
            <p14:sldId id="379"/>
            <p14:sldId id="380"/>
            <p14:sldId id="381"/>
            <p14:sldId id="508"/>
            <p14:sldId id="383"/>
            <p14:sldId id="384"/>
            <p14:sldId id="385"/>
            <p14:sldId id="531"/>
            <p14:sldId id="386"/>
            <p14:sldId id="387"/>
            <p14:sldId id="388"/>
            <p14:sldId id="390"/>
            <p14:sldId id="391"/>
            <p14:sldId id="392"/>
            <p14:sldId id="393"/>
            <p14:sldId id="394"/>
            <p14:sldId id="396"/>
            <p14:sldId id="397"/>
            <p14:sldId id="489"/>
          </p14:sldIdLst>
        </p14:section>
        <p14:section name="1.5嵌套量词" id="{D8ED7802-0A40-403D-ADB5-DD940B982140}">
          <p14:sldIdLst>
            <p14:sldId id="518"/>
            <p14:sldId id="404"/>
            <p14:sldId id="405"/>
            <p14:sldId id="406"/>
            <p14:sldId id="509"/>
            <p14:sldId id="407"/>
            <p14:sldId id="408"/>
            <p14:sldId id="409"/>
            <p14:sldId id="410"/>
            <p14:sldId id="411"/>
            <p14:sldId id="557"/>
            <p14:sldId id="412"/>
            <p14:sldId id="413"/>
            <p14:sldId id="414"/>
            <p14:sldId id="415"/>
            <p14:sldId id="416"/>
            <p14:sldId id="417"/>
            <p14:sldId id="418"/>
            <p14:sldId id="490"/>
          </p14:sldIdLst>
        </p14:section>
        <p14:section name="1.6推理规则" id="{21625709-EBEC-416A-9C6A-E1A6C2621106}">
          <p14:sldIdLst>
            <p14:sldId id="520"/>
            <p14:sldId id="421"/>
            <p14:sldId id="422"/>
            <p14:sldId id="423"/>
            <p14:sldId id="424"/>
            <p14:sldId id="425"/>
            <p14:sldId id="426"/>
            <p14:sldId id="427"/>
            <p14:sldId id="428"/>
            <p14:sldId id="429"/>
            <p14:sldId id="430"/>
            <p14:sldId id="431"/>
            <p14:sldId id="432"/>
            <p14:sldId id="433"/>
            <p14:sldId id="558"/>
            <p14:sldId id="434"/>
            <p14:sldId id="435"/>
            <p14:sldId id="436"/>
            <p14:sldId id="437"/>
            <p14:sldId id="438"/>
            <p14:sldId id="439"/>
            <p14:sldId id="440"/>
            <p14:sldId id="441"/>
            <p14:sldId id="442"/>
            <p14:sldId id="443"/>
            <p14:sldId id="444"/>
            <p14:sldId id="445"/>
            <p14:sldId id="491"/>
          </p14:sldIdLst>
        </p14:section>
        <p14:section name="1.7证明导论" id="{03F1AA5F-40D0-436C-9A24-E6F0D365BA22}">
          <p14:sldIdLst>
            <p14:sldId id="521"/>
            <p14:sldId id="448"/>
            <p14:sldId id="559"/>
            <p14:sldId id="560"/>
            <p14:sldId id="450"/>
            <p14:sldId id="451"/>
            <p14:sldId id="452"/>
            <p14:sldId id="561"/>
            <p14:sldId id="562"/>
            <p14:sldId id="454"/>
            <p14:sldId id="455"/>
            <p14:sldId id="456"/>
            <p14:sldId id="457"/>
            <p14:sldId id="458"/>
            <p14:sldId id="532"/>
            <p14:sldId id="459"/>
            <p14:sldId id="460"/>
            <p14:sldId id="511"/>
            <p14:sldId id="462"/>
            <p14:sldId id="463"/>
            <p14:sldId id="492"/>
          </p14:sldIdLst>
        </p14:section>
        <p14:section name="1.8证明的方法和策略" id="{7C850DB4-4442-4549-ABAA-137B71EABE45}">
          <p14:sldIdLst>
            <p14:sldId id="522"/>
            <p14:sldId id="465"/>
            <p14:sldId id="466"/>
            <p14:sldId id="467"/>
            <p14:sldId id="469"/>
            <p14:sldId id="470"/>
            <p14:sldId id="471"/>
            <p14:sldId id="472"/>
            <p14:sldId id="473"/>
            <p14:sldId id="474"/>
            <p14:sldId id="475"/>
            <p14:sldId id="476"/>
            <p14:sldId id="563"/>
            <p14:sldId id="477"/>
            <p14:sldId id="478"/>
            <p14:sldId id="479"/>
            <p14:sldId id="510"/>
            <p14:sldId id="480"/>
            <p14:sldId id="481"/>
            <p14:sldId id="483"/>
            <p14:sldId id="484"/>
            <p14:sldId id="485"/>
            <p14:sldId id="49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A524"/>
    <a:srgbClr val="01559D"/>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72" autoAdjust="0"/>
    <p:restoredTop sz="92734" autoAdjust="0"/>
  </p:normalViewPr>
  <p:slideViewPr>
    <p:cSldViewPr>
      <p:cViewPr varScale="1">
        <p:scale>
          <a:sx n="112" d="100"/>
          <a:sy n="112" d="100"/>
        </p:scale>
        <p:origin x="547" y="91"/>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font" Target="fonts/font13.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notesMaster" Target="notesMasters/notesMaster1.xml"/><Relationship Id="rId206" Type="http://schemas.openxmlformats.org/officeDocument/2006/relationships/font" Target="fonts/font14.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font" Target="fonts/font1.fntdata"/><Relationship Id="rId207" Type="http://schemas.openxmlformats.org/officeDocument/2006/relationships/font" Target="fonts/font15.fntdata"/><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font" Target="fonts/font2.fntdata"/><Relationship Id="rId199" Type="http://schemas.openxmlformats.org/officeDocument/2006/relationships/font" Target="fonts/font7.fntdata"/><Relationship Id="rId203" Type="http://schemas.openxmlformats.org/officeDocument/2006/relationships/font" Target="fonts/font11.fntdata"/><Relationship Id="rId208" Type="http://schemas.openxmlformats.org/officeDocument/2006/relationships/font" Target="fonts/font16.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font" Target="fonts/font3.fntdata"/><Relationship Id="rId209" Type="http://schemas.openxmlformats.org/officeDocument/2006/relationships/presProps" Target="presProps.xml"/><Relationship Id="rId190" Type="http://schemas.openxmlformats.org/officeDocument/2006/relationships/slide" Target="slides/slide189.xml"/><Relationship Id="rId204" Type="http://schemas.openxmlformats.org/officeDocument/2006/relationships/font" Target="fonts/font12.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viewProps" Target="view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font" Target="fonts/font4.fntdata"/><Relationship Id="rId200" Type="http://schemas.openxmlformats.org/officeDocument/2006/relationships/font" Target="fonts/font8.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font" Target="fonts/font5.fntdata"/><Relationship Id="rId201" Type="http://schemas.openxmlformats.org/officeDocument/2006/relationships/font" Target="fonts/font9.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tableStyles" Target="tableStyle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font" Target="fonts/font6.fntdata"/><Relationship Id="rId202" Type="http://schemas.openxmlformats.org/officeDocument/2006/relationships/font" Target="fonts/font10.fntdata"/><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774ADA-EF71-40EB-A346-D84C32DBA5F3}" type="datetimeFigureOut">
              <a:rPr lang="zh-CN" altLang="en-US" smtClean="0"/>
              <a:t>2023/11/18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B37ACF-FEF3-4B4E-8154-964DAE383D84}" type="slidenum">
              <a:rPr lang="zh-CN" altLang="en-US" smtClean="0"/>
              <a:t>‹#›</a:t>
            </a:fld>
            <a:endParaRPr lang="zh-CN" altLang="en-US"/>
          </a:p>
        </p:txBody>
      </p:sp>
    </p:spTree>
    <p:extLst>
      <p:ext uri="{BB962C8B-B14F-4D97-AF65-F5344CB8AC3E}">
        <p14:creationId xmlns:p14="http://schemas.microsoft.com/office/powerpoint/2010/main" val="26852735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900"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1</a:t>
            </a:fld>
            <a:endParaRPr lang="zh-CN" altLang="en-US"/>
          </a:p>
        </p:txBody>
      </p:sp>
    </p:spTree>
    <p:extLst>
      <p:ext uri="{BB962C8B-B14F-4D97-AF65-F5344CB8AC3E}">
        <p14:creationId xmlns:p14="http://schemas.microsoft.com/office/powerpoint/2010/main" val="3144341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612B00-BF9F-4C8A-8D33-EED5BFD17111}" type="slidenum">
              <a:rPr lang="en-US" smtClean="0"/>
              <a:pPr/>
              <a:t>135</a:t>
            </a:fld>
            <a:endParaRPr lang="en-US"/>
          </a:p>
        </p:txBody>
      </p:sp>
    </p:spTree>
    <p:extLst>
      <p:ext uri="{BB962C8B-B14F-4D97-AF65-F5344CB8AC3E}">
        <p14:creationId xmlns:p14="http://schemas.microsoft.com/office/powerpoint/2010/main" val="23026357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0612B00-BF9F-4C8A-8D33-EED5BFD17111}" type="slidenum">
              <a:rPr lang="en-US" smtClean="0"/>
              <a:pPr/>
              <a:t>136</a:t>
            </a:fld>
            <a:endParaRPr lang="en-US"/>
          </a:p>
        </p:txBody>
      </p:sp>
    </p:spTree>
    <p:extLst>
      <p:ext uri="{BB962C8B-B14F-4D97-AF65-F5344CB8AC3E}">
        <p14:creationId xmlns:p14="http://schemas.microsoft.com/office/powerpoint/2010/main" val="3477887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优孟谏楚庄王葬马的故事。</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意欲向楚庄王论证论题：“不该用重礼葬马”。为了论证这个论题，他先提出一个反论题：“该用重礼葬马”。从这一反论题引出的判断是：各诸侯都知道“大王贱人而贵马”。而这种结果对楚庄王来说是十分危险的，所以这个反论题为假。既然“该用重礼葬马为假”，那么“不该用重礼葬马”就为真的了。</a:t>
            </a:r>
            <a:endParaRPr lang="zh-CN" altLang="en-US" dirty="0"/>
          </a:p>
        </p:txBody>
      </p:sp>
      <p:sp>
        <p:nvSpPr>
          <p:cNvPr id="4" name="灯片编号占位符 3"/>
          <p:cNvSpPr>
            <a:spLocks noGrp="1"/>
          </p:cNvSpPr>
          <p:nvPr>
            <p:ph type="sldNum" sz="quarter" idx="10"/>
          </p:nvPr>
        </p:nvSpPr>
        <p:spPr/>
        <p:txBody>
          <a:bodyPr/>
          <a:lstStyle/>
          <a:p>
            <a:fld id="{D2B37ACF-FEF3-4B4E-8154-964DAE383D84}" type="slidenum">
              <a:rPr lang="zh-CN" altLang="en-US" smtClean="0"/>
              <a:t>159</a:t>
            </a:fld>
            <a:endParaRPr lang="zh-CN" altLang="en-US"/>
          </a:p>
        </p:txBody>
      </p:sp>
    </p:spTree>
    <p:extLst>
      <p:ext uri="{BB962C8B-B14F-4D97-AF65-F5344CB8AC3E}">
        <p14:creationId xmlns:p14="http://schemas.microsoft.com/office/powerpoint/2010/main" val="3096273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如果因“困”字不祥要砍树，岂不是要因为“囚”字不祥而把家中人杀掉吗？</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徐孺子对郭林宗砍树理由的反驳不是通过正面说理来进行，也不是以事实来说服郭林宗，而是顺着郭林宗的思路，以郭林宗的逻辑引出荒谬，说服郭林宗不要砍树。</a:t>
            </a:r>
            <a:endParaRPr lang="zh-CN" altLang="en-US" dirty="0"/>
          </a:p>
        </p:txBody>
      </p:sp>
      <p:sp>
        <p:nvSpPr>
          <p:cNvPr id="4" name="灯片编号占位符 3"/>
          <p:cNvSpPr>
            <a:spLocks noGrp="1"/>
          </p:cNvSpPr>
          <p:nvPr>
            <p:ph type="sldNum" sz="quarter" idx="10"/>
          </p:nvPr>
        </p:nvSpPr>
        <p:spPr/>
        <p:txBody>
          <a:bodyPr/>
          <a:lstStyle/>
          <a:p>
            <a:fld id="{D2B37ACF-FEF3-4B4E-8154-964DAE383D84}" type="slidenum">
              <a:rPr lang="zh-CN" altLang="en-US" smtClean="0"/>
              <a:t>162</a:t>
            </a:fld>
            <a:endParaRPr lang="zh-CN" altLang="en-US"/>
          </a:p>
        </p:txBody>
      </p:sp>
    </p:spTree>
    <p:extLst>
      <p:ext uri="{BB962C8B-B14F-4D97-AF65-F5344CB8AC3E}">
        <p14:creationId xmlns:p14="http://schemas.microsoft.com/office/powerpoint/2010/main" val="21693609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612B00-BF9F-4C8A-8D33-EED5BFD17111}" type="slidenum">
              <a:rPr lang="en-US" smtClean="0"/>
              <a:pPr/>
              <a:t>183</a:t>
            </a:fld>
            <a:endParaRPr lang="en-US"/>
          </a:p>
        </p:txBody>
      </p:sp>
    </p:spTree>
    <p:extLst>
      <p:ext uri="{BB962C8B-B14F-4D97-AF65-F5344CB8AC3E}">
        <p14:creationId xmlns:p14="http://schemas.microsoft.com/office/powerpoint/2010/main" val="16064532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612B00-BF9F-4C8A-8D33-EED5BFD17111}" type="slidenum">
              <a:rPr lang="en-US" smtClean="0"/>
              <a:pPr/>
              <a:t>184</a:t>
            </a:fld>
            <a:endParaRPr lang="en-US"/>
          </a:p>
        </p:txBody>
      </p:sp>
    </p:spTree>
    <p:extLst>
      <p:ext uri="{BB962C8B-B14F-4D97-AF65-F5344CB8AC3E}">
        <p14:creationId xmlns:p14="http://schemas.microsoft.com/office/powerpoint/2010/main" val="36433195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612B00-BF9F-4C8A-8D33-EED5BFD17111}" type="slidenum">
              <a:rPr lang="en-US" smtClean="0"/>
              <a:pPr/>
              <a:t>186</a:t>
            </a:fld>
            <a:endParaRPr lang="en-US"/>
          </a:p>
        </p:txBody>
      </p:sp>
    </p:spTree>
    <p:extLst>
      <p:ext uri="{BB962C8B-B14F-4D97-AF65-F5344CB8AC3E}">
        <p14:creationId xmlns:p14="http://schemas.microsoft.com/office/powerpoint/2010/main" val="2914082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900"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2</a:t>
            </a:fld>
            <a:endParaRPr lang="zh-CN" altLang="en-US"/>
          </a:p>
        </p:txBody>
      </p:sp>
    </p:spTree>
    <p:extLst>
      <p:ext uri="{BB962C8B-B14F-4D97-AF65-F5344CB8AC3E}">
        <p14:creationId xmlns:p14="http://schemas.microsoft.com/office/powerpoint/2010/main" val="2450246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900"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3</a:t>
            </a:fld>
            <a:endParaRPr lang="zh-CN" altLang="en-US"/>
          </a:p>
        </p:txBody>
      </p:sp>
    </p:spTree>
    <p:extLst>
      <p:ext uri="{BB962C8B-B14F-4D97-AF65-F5344CB8AC3E}">
        <p14:creationId xmlns:p14="http://schemas.microsoft.com/office/powerpoint/2010/main" val="3497453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数论是密码学的基础</a:t>
            </a:r>
          </a:p>
        </p:txBody>
      </p:sp>
      <p:sp>
        <p:nvSpPr>
          <p:cNvPr id="4" name="灯片编号占位符 3"/>
          <p:cNvSpPr>
            <a:spLocks noGrp="1"/>
          </p:cNvSpPr>
          <p:nvPr>
            <p:ph type="sldNum" sz="quarter" idx="10"/>
          </p:nvPr>
        </p:nvSpPr>
        <p:spPr/>
        <p:txBody>
          <a:bodyPr/>
          <a:lstStyle/>
          <a:p>
            <a:fld id="{3C876B2B-4BAF-43E6-B118-D588ADE20786}" type="slidenum">
              <a:rPr lang="en-US" smtClean="0"/>
              <a:pPr/>
              <a:t>4</a:t>
            </a:fld>
            <a:endParaRPr lang="en-US"/>
          </a:p>
        </p:txBody>
      </p:sp>
    </p:spTree>
    <p:extLst>
      <p:ext uri="{BB962C8B-B14F-4D97-AF65-F5344CB8AC3E}">
        <p14:creationId xmlns:p14="http://schemas.microsoft.com/office/powerpoint/2010/main" val="3604712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Entrée</a:t>
            </a:r>
            <a:r>
              <a:rPr lang="zh-CN" altLang="en-US" dirty="0"/>
              <a:t>开胃小菜</a:t>
            </a:r>
          </a:p>
        </p:txBody>
      </p:sp>
      <p:sp>
        <p:nvSpPr>
          <p:cNvPr id="4" name="灯片编号占位符 3"/>
          <p:cNvSpPr>
            <a:spLocks noGrp="1"/>
          </p:cNvSpPr>
          <p:nvPr>
            <p:ph type="sldNum" sz="quarter" idx="10"/>
          </p:nvPr>
        </p:nvSpPr>
        <p:spPr/>
        <p:txBody>
          <a:bodyPr/>
          <a:lstStyle/>
          <a:p>
            <a:fld id="{D2B37ACF-FEF3-4B4E-8154-964DAE383D84}" type="slidenum">
              <a:rPr lang="zh-CN" altLang="en-US" smtClean="0"/>
              <a:t>18</a:t>
            </a:fld>
            <a:endParaRPr lang="zh-CN" altLang="en-US"/>
          </a:p>
        </p:txBody>
      </p:sp>
    </p:spTree>
    <p:extLst>
      <p:ext uri="{BB962C8B-B14F-4D97-AF65-F5344CB8AC3E}">
        <p14:creationId xmlns:p14="http://schemas.microsoft.com/office/powerpoint/2010/main" val="88863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b="1" i="1" dirty="0" smtClean="0">
                        <a:latin typeface="Cambria Math" panose="02040503050406030204" pitchFamily="18" charset="0"/>
                      </a:rPr>
                      <m:t>𝒑</m:t>
                    </m:r>
                  </m:oMath>
                </a14:m>
                <a:r>
                  <a:rPr lang="zh-CN" altLang="en-US" b="1" dirty="0"/>
                  <a:t>仅当</a:t>
                </a:r>
                <a14:m>
                  <m:oMath xmlns:m="http://schemas.openxmlformats.org/officeDocument/2006/math">
                    <m:r>
                      <a:rPr lang="en-US" altLang="zh-CN" b="1" i="1" dirty="0" smtClean="0">
                        <a:latin typeface="Cambria Math" panose="02040503050406030204" pitchFamily="18" charset="0"/>
                      </a:rPr>
                      <m:t>𝒒</m:t>
                    </m:r>
                  </m:oMath>
                </a14:m>
                <a:r>
                  <a:rPr lang="zh-CN" altLang="en-US" b="1" dirty="0"/>
                  <a:t>：</a:t>
                </a:r>
                <a:r>
                  <a:rPr lang="zh-CN" altLang="en-US" dirty="0"/>
                  <a:t>某次考试有</a:t>
                </a:r>
                <a:r>
                  <a:rPr lang="en-US" altLang="zh-CN" dirty="0"/>
                  <a:t>3</a:t>
                </a:r>
                <a:r>
                  <a:rPr lang="zh-CN" altLang="en-US" dirty="0"/>
                  <a:t>道题，分别是</a:t>
                </a:r>
                <a:r>
                  <a:rPr lang="en-US" altLang="zh-CN" dirty="0"/>
                  <a:t>30,50,20</a:t>
                </a:r>
                <a:r>
                  <a:rPr lang="zh-CN" altLang="en-US" dirty="0"/>
                  <a:t>分。  仅当</a:t>
                </a:r>
                <a:r>
                  <a:rPr lang="en-US" altLang="zh-CN" dirty="0"/>
                  <a:t>50</a:t>
                </a:r>
                <a:r>
                  <a:rPr lang="zh-CN" altLang="en-US" dirty="0"/>
                  <a:t>分那道题做对，则你才有可能及格。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b="1" i="1" dirty="0" smtClean="0">
                        <a:latin typeface="Cambria Math" panose="02040503050406030204" pitchFamily="18" charset="0"/>
                      </a:rPr>
                      <m:t>𝒒</m:t>
                    </m:r>
                  </m:oMath>
                </a14:m>
                <a:r>
                  <a:rPr lang="zh-CN" altLang="en-US" b="1" dirty="0"/>
                  <a:t>除非</a:t>
                </a:r>
                <a14:m>
                  <m:oMath xmlns:m="http://schemas.openxmlformats.org/officeDocument/2006/math">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𝒑</m:t>
                    </m:r>
                  </m:oMath>
                </a14:m>
                <a:r>
                  <a:rPr lang="zh-CN" altLang="en-US" b="1" dirty="0"/>
                  <a:t>：</a:t>
                </a:r>
                <a:r>
                  <a:rPr lang="zh-CN" altLang="en-US" b="0" dirty="0"/>
                  <a:t>新白娘子能出塔，除非西湖水干。</a:t>
                </a:r>
                <a:endParaRPr lang="en-US" altLang="zh-CN" b="0"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dirty="0" smtClean="0">
                    <a:latin typeface="Cambria Math" panose="02040503050406030204" pitchFamily="18" charset="0"/>
                  </a:rPr>
                  <a:t>𝒑</a:t>
                </a:r>
                <a:r>
                  <a:rPr lang="zh-CN" altLang="en-US" b="1" dirty="0"/>
                  <a:t>仅当</a:t>
                </a:r>
                <a:r>
                  <a:rPr lang="en-US" altLang="zh-CN" b="1" i="0" dirty="0" smtClean="0">
                    <a:latin typeface="Cambria Math" panose="02040503050406030204" pitchFamily="18" charset="0"/>
                  </a:rPr>
                  <a:t>𝒒</a:t>
                </a:r>
                <a:r>
                  <a:rPr lang="zh-CN" altLang="en-US" b="1" dirty="0" smtClean="0"/>
                  <a:t>：</a:t>
                </a:r>
                <a:r>
                  <a:rPr lang="zh-CN" altLang="en-US" dirty="0" smtClean="0"/>
                  <a:t>某次考试有</a:t>
                </a:r>
                <a:r>
                  <a:rPr lang="en-US" altLang="zh-CN" dirty="0" smtClean="0"/>
                  <a:t>3</a:t>
                </a:r>
                <a:r>
                  <a:rPr lang="zh-CN" altLang="en-US" dirty="0" smtClean="0"/>
                  <a:t>道题，分别是</a:t>
                </a:r>
                <a:r>
                  <a:rPr lang="en-US" altLang="zh-CN" dirty="0" smtClean="0"/>
                  <a:t>30,50,20</a:t>
                </a:r>
                <a:r>
                  <a:rPr lang="zh-CN" altLang="en-US" dirty="0" smtClean="0"/>
                  <a:t>分。  仅当</a:t>
                </a:r>
                <a:r>
                  <a:rPr lang="en-US" altLang="zh-CN" dirty="0" smtClean="0"/>
                  <a:t>50</a:t>
                </a:r>
                <a:r>
                  <a:rPr lang="zh-CN" altLang="en-US" dirty="0" smtClean="0"/>
                  <a:t>分那道题做对，则你才有可能及格。</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dirty="0" smtClean="0">
                    <a:latin typeface="Cambria Math" panose="02040503050406030204" pitchFamily="18" charset="0"/>
                  </a:rPr>
                  <a:t>𝒒</a:t>
                </a:r>
                <a:r>
                  <a:rPr lang="zh-CN" altLang="en-US" b="1" dirty="0" smtClean="0"/>
                  <a:t>除非</a:t>
                </a:r>
                <a:r>
                  <a:rPr lang="en-US" altLang="zh-CN" b="1" i="0" dirty="0" smtClean="0">
                    <a:latin typeface="Cambria Math" panose="02040503050406030204" pitchFamily="18" charset="0"/>
                  </a:rPr>
                  <a:t>¬𝒑</a:t>
                </a:r>
                <a:r>
                  <a:rPr lang="zh-CN" altLang="en-US" b="1" dirty="0" smtClean="0"/>
                  <a:t>：</a:t>
                </a:r>
                <a:r>
                  <a:rPr lang="zh-CN" altLang="en-US" b="0" dirty="0" smtClean="0"/>
                  <a:t>新白娘子能出塔，除非西湖水干。</a:t>
                </a:r>
                <a:endParaRPr lang="en-US" altLang="zh-CN" b="0" dirty="0" smtClean="0"/>
              </a:p>
              <a:p>
                <a:endParaRPr lang="zh-CN" altLang="en-US" dirty="0"/>
              </a:p>
            </p:txBody>
          </p:sp>
        </mc:Fallback>
      </mc:AlternateContent>
      <p:sp>
        <p:nvSpPr>
          <p:cNvPr id="4" name="灯片编号占位符 3"/>
          <p:cNvSpPr>
            <a:spLocks noGrp="1"/>
          </p:cNvSpPr>
          <p:nvPr>
            <p:ph type="sldNum" sz="quarter" idx="10"/>
          </p:nvPr>
        </p:nvSpPr>
        <p:spPr/>
        <p:txBody>
          <a:bodyPr/>
          <a:lstStyle/>
          <a:p>
            <a:fld id="{D2B37ACF-FEF3-4B4E-8154-964DAE383D84}" type="slidenum">
              <a:rPr lang="zh-CN" altLang="en-US" smtClean="0"/>
              <a:t>22</a:t>
            </a:fld>
            <a:endParaRPr lang="zh-CN" altLang="en-US"/>
          </a:p>
        </p:txBody>
      </p:sp>
    </p:spTree>
    <p:extLst>
      <p:ext uri="{BB962C8B-B14F-4D97-AF65-F5344CB8AC3E}">
        <p14:creationId xmlns:p14="http://schemas.microsoft.com/office/powerpoint/2010/main" val="539524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吸收律，</a:t>
            </a:r>
            <a:r>
              <a:rPr lang="en-US" altLang="zh-CN" dirty="0"/>
              <a:t>p</a:t>
            </a:r>
            <a:r>
              <a:rPr lang="zh-CN" altLang="en-US" dirty="0"/>
              <a:t>为真两边都为真，</a:t>
            </a:r>
            <a:r>
              <a:rPr lang="en-US" altLang="zh-CN" dirty="0"/>
              <a:t>p</a:t>
            </a:r>
            <a:r>
              <a:rPr lang="zh-CN" altLang="en-US" dirty="0"/>
              <a:t>为假两边都为假</a:t>
            </a:r>
            <a:r>
              <a:rPr lang="en-US" altLang="zh-CN" dirty="0"/>
              <a:t>.</a:t>
            </a:r>
          </a:p>
        </p:txBody>
      </p:sp>
      <p:sp>
        <p:nvSpPr>
          <p:cNvPr id="4" name="灯片编号占位符 3"/>
          <p:cNvSpPr>
            <a:spLocks noGrp="1"/>
          </p:cNvSpPr>
          <p:nvPr>
            <p:ph type="sldNum" sz="quarter" idx="10"/>
          </p:nvPr>
        </p:nvSpPr>
        <p:spPr/>
        <p:txBody>
          <a:bodyPr/>
          <a:lstStyle/>
          <a:p>
            <a:fld id="{D2B37ACF-FEF3-4B4E-8154-964DAE383D84}" type="slidenum">
              <a:rPr lang="zh-CN" altLang="en-US" smtClean="0"/>
              <a:t>51</a:t>
            </a:fld>
            <a:endParaRPr lang="zh-CN" altLang="en-US"/>
          </a:p>
        </p:txBody>
      </p:sp>
    </p:spTree>
    <p:extLst>
      <p:ext uri="{BB962C8B-B14F-4D97-AF65-F5344CB8AC3E}">
        <p14:creationId xmlns:p14="http://schemas.microsoft.com/office/powerpoint/2010/main" val="1360417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857B6A7-1EA9-4BE6-974C-D49D9BB4E801}" type="slidenum">
              <a:rPr lang="en-US" smtClean="0"/>
              <a:pPr/>
              <a:t>92</a:t>
            </a:fld>
            <a:endParaRPr lang="en-US"/>
          </a:p>
        </p:txBody>
      </p:sp>
    </p:spTree>
    <p:extLst>
      <p:ext uri="{BB962C8B-B14F-4D97-AF65-F5344CB8AC3E}">
        <p14:creationId xmlns:p14="http://schemas.microsoft.com/office/powerpoint/2010/main" val="932275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857B6A7-1EA9-4BE6-974C-D49D9BB4E801}" type="slidenum">
              <a:rPr lang="en-US" smtClean="0"/>
              <a:pPr/>
              <a:t>93</a:t>
            </a:fld>
            <a:endParaRPr lang="en-US"/>
          </a:p>
        </p:txBody>
      </p:sp>
    </p:spTree>
    <p:extLst>
      <p:ext uri="{BB962C8B-B14F-4D97-AF65-F5344CB8AC3E}">
        <p14:creationId xmlns:p14="http://schemas.microsoft.com/office/powerpoint/2010/main" val="30150992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ctrTitle"/>
          </p:nvPr>
        </p:nvSpPr>
        <p:spPr>
          <a:xfrm>
            <a:off x="1524000" y="1122363"/>
            <a:ext cx="9144000" cy="2387600"/>
          </a:xfrm>
        </p:spPr>
        <p:txBody>
          <a:bodyPr anchor="b"/>
          <a:lstStyle>
            <a:lvl1pPr algn="ctr">
              <a:defRPr sz="60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8" name="副标题 2"/>
          <p:cNvSpPr>
            <a:spLocks noGrp="1"/>
          </p:cNvSpPr>
          <p:nvPr>
            <p:ph type="subTitle" idx="1"/>
          </p:nvPr>
        </p:nvSpPr>
        <p:spPr>
          <a:xfrm>
            <a:off x="1524000" y="3602038"/>
            <a:ext cx="9144000" cy="1655762"/>
          </a:xfrm>
        </p:spPr>
        <p:txBody>
          <a:bodyPr/>
          <a:lstStyle>
            <a:lvl1pPr marL="0" indent="0" algn="ctr">
              <a:buNone/>
              <a:defRPr sz="24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单击以编辑母版副标题样式</a:t>
            </a:r>
          </a:p>
        </p:txBody>
      </p:sp>
      <p:sp>
        <p:nvSpPr>
          <p:cNvPr id="9" name="TextBox 6">
            <a:extLst>
              <a:ext uri="{FF2B5EF4-FFF2-40B4-BE49-F238E27FC236}">
                <a16:creationId xmlns:a16="http://schemas.microsoft.com/office/drawing/2014/main" id="{AD80F0C0-3B46-41BB-A648-38F3DB9C0483}"/>
              </a:ext>
            </a:extLst>
          </p:cNvPr>
          <p:cNvSpPr txBox="1"/>
          <p:nvPr userDrawn="1"/>
        </p:nvSpPr>
        <p:spPr>
          <a:xfrm>
            <a:off x="3523347" y="3438257"/>
            <a:ext cx="7179935" cy="1487651"/>
          </a:xfrm>
          <a:prstGeom prst="rect">
            <a:avLst/>
          </a:prstGeom>
          <a:noFill/>
        </p:spPr>
        <p:txBody>
          <a:bodyPr wrap="square" rtlCol="0">
            <a:spAutoFit/>
          </a:bodyPr>
          <a:lstStyle/>
          <a:p>
            <a:r>
              <a:rPr lang="zh-CN" altLang="en-US" sz="5867" b="1" dirty="0">
                <a:solidFill>
                  <a:schemeClr val="bg1"/>
                </a:solidFill>
                <a:latin typeface="微软雅黑" panose="020B0503020204020204" pitchFamily="34" charset="-122"/>
                <a:ea typeface="微软雅黑" panose="020B0503020204020204" pitchFamily="34" charset="-122"/>
              </a:rPr>
              <a:t>数据与大数据</a:t>
            </a:r>
            <a:endParaRPr lang="en-US" altLang="zh-CN" sz="5867" b="1" dirty="0">
              <a:solidFill>
                <a:schemeClr val="bg1"/>
              </a:solidFill>
              <a:latin typeface="微软雅黑" panose="020B0503020204020204" pitchFamily="34" charset="-122"/>
              <a:ea typeface="微软雅黑" panose="020B0503020204020204" pitchFamily="34" charset="-122"/>
            </a:endParaRPr>
          </a:p>
          <a:p>
            <a:r>
              <a:rPr lang="en-US" altLang="zh-CN" sz="3200" dirty="0">
                <a:solidFill>
                  <a:schemeClr val="bg1"/>
                </a:solidFill>
              </a:rPr>
              <a:t>data and big data</a:t>
            </a:r>
            <a:endParaRPr lang="zh-CN" altLang="en-US" sz="3200" dirty="0">
              <a:solidFill>
                <a:schemeClr val="bg1"/>
              </a:solidFill>
            </a:endParaRPr>
          </a:p>
        </p:txBody>
      </p:sp>
      <p:grpSp>
        <p:nvGrpSpPr>
          <p:cNvPr id="10" name="组合 9"/>
          <p:cNvGrpSpPr/>
          <p:nvPr userDrawn="1"/>
        </p:nvGrpSpPr>
        <p:grpSpPr>
          <a:xfrm>
            <a:off x="-1" y="0"/>
            <a:ext cx="12192001" cy="6858000"/>
            <a:chOff x="-1" y="0"/>
            <a:chExt cx="12192001" cy="6858000"/>
          </a:xfrm>
        </p:grpSpPr>
        <p:sp>
          <p:nvSpPr>
            <p:cNvPr id="11" name="矩形 10"/>
            <p:cNvSpPr/>
            <p:nvPr/>
          </p:nvSpPr>
          <p:spPr>
            <a:xfrm>
              <a:off x="0" y="0"/>
              <a:ext cx="12192000" cy="3440784"/>
            </a:xfrm>
            <a:prstGeom prst="rect">
              <a:avLst/>
            </a:prstGeom>
            <a:solidFill>
              <a:srgbClr val="01559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 y="3440783"/>
              <a:ext cx="12192001" cy="3417217"/>
            </a:xfrm>
            <a:prstGeom prst="rect">
              <a:avLst/>
            </a:prstGeom>
            <a:solidFill>
              <a:schemeClr val="accent4">
                <a:alpha val="80000"/>
              </a:schemeClr>
            </a:solidFill>
            <a:ln>
              <a:noFill/>
            </a:ln>
            <a:effectLst>
              <a:outerShdw blurRad="190500" sx="102000" sy="102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09369" y="164054"/>
              <a:ext cx="11973262" cy="6529891"/>
            </a:xfrm>
            <a:prstGeom prst="rect">
              <a:avLst/>
            </a:prstGeom>
            <a:solidFill>
              <a:schemeClr val="bg2">
                <a:lumMod val="40000"/>
                <a:lumOff val="60000"/>
              </a:schemeClr>
            </a:solidFill>
            <a:ln>
              <a:noFill/>
            </a:ln>
            <a:effectLst>
              <a:outerShdw blurRad="190500" sx="102000" sy="102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4" name="组合 13"/>
            <p:cNvGrpSpPr/>
            <p:nvPr/>
          </p:nvGrpSpPr>
          <p:grpSpPr>
            <a:xfrm>
              <a:off x="335393" y="399255"/>
              <a:ext cx="360000" cy="360000"/>
              <a:chOff x="2117558" y="3758627"/>
              <a:chExt cx="360000" cy="360000"/>
            </a:xfrm>
          </p:grpSpPr>
          <p:cxnSp>
            <p:nvCxnSpPr>
              <p:cNvPr id="24" name="直接连接符 23"/>
              <p:cNvCxnSpPr/>
              <p:nvPr/>
            </p:nvCxnSpPr>
            <p:spPr>
              <a:xfrm>
                <a:off x="2117558" y="3765884"/>
                <a:ext cx="360000" cy="0"/>
              </a:xfrm>
              <a:prstGeom prst="line">
                <a:avLst/>
              </a:prstGeom>
              <a:ln w="19050">
                <a:solidFill>
                  <a:srgbClr val="01559D"/>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2125904" y="3758627"/>
                <a:ext cx="0" cy="360000"/>
              </a:xfrm>
              <a:prstGeom prst="line">
                <a:avLst/>
              </a:prstGeom>
              <a:ln w="19050">
                <a:solidFill>
                  <a:srgbClr val="01559D"/>
                </a:solidFill>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11492431" y="399255"/>
              <a:ext cx="360000" cy="360000"/>
              <a:chOff x="2269958" y="3918284"/>
              <a:chExt cx="360000" cy="360000"/>
            </a:xfrm>
          </p:grpSpPr>
          <p:cxnSp>
            <p:nvCxnSpPr>
              <p:cNvPr id="22" name="直接连接符 21"/>
              <p:cNvCxnSpPr/>
              <p:nvPr/>
            </p:nvCxnSpPr>
            <p:spPr>
              <a:xfrm>
                <a:off x="2269958" y="3918284"/>
                <a:ext cx="360000" cy="0"/>
              </a:xfrm>
              <a:prstGeom prst="line">
                <a:avLst/>
              </a:prstGeom>
              <a:ln w="19050">
                <a:solidFill>
                  <a:srgbClr val="01559D"/>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2618852" y="3918284"/>
                <a:ext cx="0" cy="360000"/>
              </a:xfrm>
              <a:prstGeom prst="line">
                <a:avLst/>
              </a:prstGeom>
              <a:ln w="19050">
                <a:solidFill>
                  <a:srgbClr val="01559D"/>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324634" y="6129564"/>
              <a:ext cx="368148" cy="360000"/>
              <a:chOff x="2430704" y="4063427"/>
              <a:chExt cx="368148" cy="360000"/>
            </a:xfrm>
          </p:grpSpPr>
          <p:cxnSp>
            <p:nvCxnSpPr>
              <p:cNvPr id="20" name="直接连接符 19"/>
              <p:cNvCxnSpPr/>
              <p:nvPr/>
            </p:nvCxnSpPr>
            <p:spPr>
              <a:xfrm>
                <a:off x="2438852" y="4413178"/>
                <a:ext cx="360000" cy="0"/>
              </a:xfrm>
              <a:prstGeom prst="line">
                <a:avLst/>
              </a:prstGeom>
              <a:ln w="19050">
                <a:solidFill>
                  <a:srgbClr val="01559D"/>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2430704" y="4063427"/>
                <a:ext cx="0" cy="360000"/>
              </a:xfrm>
              <a:prstGeom prst="line">
                <a:avLst/>
              </a:prstGeom>
              <a:ln w="19050">
                <a:solidFill>
                  <a:srgbClr val="01559D"/>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11503314" y="6122307"/>
              <a:ext cx="360000" cy="360000"/>
              <a:chOff x="2574758" y="3873751"/>
              <a:chExt cx="360000" cy="360000"/>
            </a:xfrm>
          </p:grpSpPr>
          <p:cxnSp>
            <p:nvCxnSpPr>
              <p:cNvPr id="18" name="直接连接符 17"/>
              <p:cNvCxnSpPr/>
              <p:nvPr/>
            </p:nvCxnSpPr>
            <p:spPr>
              <a:xfrm>
                <a:off x="2574758" y="4223084"/>
                <a:ext cx="360000" cy="0"/>
              </a:xfrm>
              <a:prstGeom prst="line">
                <a:avLst/>
              </a:prstGeom>
              <a:ln w="19050">
                <a:solidFill>
                  <a:srgbClr val="01559D"/>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2924643" y="3873751"/>
                <a:ext cx="0" cy="360000"/>
              </a:xfrm>
              <a:prstGeom prst="line">
                <a:avLst/>
              </a:prstGeom>
              <a:ln w="19050">
                <a:solidFill>
                  <a:srgbClr val="01559D"/>
                </a:solidFill>
              </a:ln>
            </p:spPr>
            <p:style>
              <a:lnRef idx="1">
                <a:schemeClr val="accent1"/>
              </a:lnRef>
              <a:fillRef idx="0">
                <a:schemeClr val="accent1"/>
              </a:fillRef>
              <a:effectRef idx="0">
                <a:schemeClr val="accent1"/>
              </a:effectRef>
              <a:fontRef idx="minor">
                <a:schemeClr val="tx1"/>
              </a:fontRef>
            </p:style>
          </p:cxnSp>
        </p:grpSp>
      </p:grpSp>
      <p:pic>
        <p:nvPicPr>
          <p:cNvPr id="26" name="图片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8640" y="417184"/>
            <a:ext cx="1115730" cy="878638"/>
          </a:xfrm>
          <a:prstGeom prst="rect">
            <a:avLst/>
          </a:prstGeom>
        </p:spPr>
      </p:pic>
      <p:sp>
        <p:nvSpPr>
          <p:cNvPr id="27" name="Freeform 7"/>
          <p:cNvSpPr>
            <a:spLocks noChangeArrowheads="1"/>
          </p:cNvSpPr>
          <p:nvPr userDrawn="1"/>
        </p:nvSpPr>
        <p:spPr bwMode="auto">
          <a:xfrm>
            <a:off x="1600678" y="2118577"/>
            <a:ext cx="82296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组合 27"/>
          <p:cNvGrpSpPr/>
          <p:nvPr userDrawn="1"/>
        </p:nvGrpSpPr>
        <p:grpSpPr>
          <a:xfrm>
            <a:off x="1618966" y="2547953"/>
            <a:ext cx="8229600" cy="914400"/>
            <a:chOff x="1618966" y="2547953"/>
            <a:chExt cx="8229600" cy="914400"/>
          </a:xfrm>
        </p:grpSpPr>
        <p:sp>
          <p:nvSpPr>
            <p:cNvPr id="29" name="Line 10"/>
            <p:cNvSpPr>
              <a:spLocks noChangeShapeType="1"/>
            </p:cNvSpPr>
            <p:nvPr/>
          </p:nvSpPr>
          <p:spPr bwMode="auto">
            <a:xfrm>
              <a:off x="9848566" y="2547953"/>
              <a:ext cx="0" cy="914400"/>
            </a:xfrm>
            <a:prstGeom prst="line">
              <a:avLst/>
            </a:prstGeom>
            <a:noFill/>
            <a:ln w="25400">
              <a:solidFill>
                <a:schemeClr val="accent4"/>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8"/>
            <p:cNvSpPr>
              <a:spLocks noChangeShapeType="1"/>
            </p:cNvSpPr>
            <p:nvPr/>
          </p:nvSpPr>
          <p:spPr bwMode="auto">
            <a:xfrm>
              <a:off x="1618966" y="3462353"/>
              <a:ext cx="8229600" cy="0"/>
            </a:xfrm>
            <a:prstGeom prst="line">
              <a:avLst/>
            </a:prstGeom>
            <a:noFill/>
            <a:ln w="25400">
              <a:solidFill>
                <a:schemeClr val="accent4"/>
              </a:solidFill>
              <a:round/>
              <a:headEnd/>
              <a:tailEnd/>
            </a:ln>
            <a:extLst>
              <a:ext uri="{909E8E84-426E-40DD-AFC4-6F175D3DCCD1}">
                <a14:hiddenFill xmlns:a14="http://schemas.microsoft.com/office/drawing/2010/main">
                  <a:noFill/>
                </a14:hiddenFill>
              </a:ext>
            </a:extLst>
          </p:spPr>
          <p:txBody>
            <a:bodyPr/>
            <a:lstStyle/>
            <a:p>
              <a:endParaRPr lang="en-US"/>
            </a:p>
          </p:txBody>
        </p:sp>
      </p:grpSp>
      <p:pic>
        <p:nvPicPr>
          <p:cNvPr id="31" name="图片 3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64286" y="5444795"/>
            <a:ext cx="1562460" cy="1562460"/>
          </a:xfrm>
          <a:prstGeom prst="rect">
            <a:avLst/>
          </a:prstGeom>
        </p:spPr>
      </p:pic>
    </p:spTree>
    <p:extLst>
      <p:ext uri="{BB962C8B-B14F-4D97-AF65-F5344CB8AC3E}">
        <p14:creationId xmlns:p14="http://schemas.microsoft.com/office/powerpoint/2010/main" val="1390615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7" name="标题 1"/>
          <p:cNvSpPr>
            <a:spLocks noGrp="1"/>
          </p:cNvSpPr>
          <p:nvPr>
            <p:ph type="title"/>
          </p:nvPr>
        </p:nvSpPr>
        <p:spPr>
          <a:xfrm>
            <a:off x="595087" y="268889"/>
            <a:ext cx="10987314" cy="635771"/>
          </a:xfrm>
        </p:spPr>
        <p:txBody>
          <a:bodyPr>
            <a:noAutofit/>
          </a:bodyPr>
          <a:lstStyle>
            <a:lvl1pPr>
              <a:defRPr sz="3600">
                <a:solidFill>
                  <a:srgbClr val="01559D"/>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8" name="内容占位符 2"/>
          <p:cNvSpPr>
            <a:spLocks noGrp="1"/>
          </p:cNvSpPr>
          <p:nvPr>
            <p:ph idx="1"/>
          </p:nvPr>
        </p:nvSpPr>
        <p:spPr>
          <a:xfrm>
            <a:off x="595086" y="1088824"/>
            <a:ext cx="10987316" cy="5121481"/>
          </a:xfrm>
        </p:spPr>
        <p:txBody>
          <a:bodyPr/>
          <a:lstStyle>
            <a:lvl1pPr marL="274320" indent="-274320">
              <a:buClr>
                <a:srgbClr val="CEA524"/>
              </a:buClr>
              <a:buSzPct val="100000"/>
              <a:buFont typeface="Wingdings" panose="05000000000000000000" pitchFamily="2" charset="2"/>
              <a:buChar char="q"/>
              <a:defRPr>
                <a:latin typeface="微软雅黑" panose="020B0503020204020204" pitchFamily="34" charset="-122"/>
                <a:ea typeface="微软雅黑" panose="020B0503020204020204" pitchFamily="34" charset="-122"/>
              </a:defRPr>
            </a:lvl1pPr>
            <a:lvl2pPr marL="640080" indent="-246888">
              <a:buClr>
                <a:srgbClr val="01559D"/>
              </a:buClr>
              <a:buFont typeface="Wingdings" panose="05000000000000000000" pitchFamily="2" charset="2"/>
              <a:buChar char="Ø"/>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p:txBody>
      </p:sp>
      <p:sp>
        <p:nvSpPr>
          <p:cNvPr id="9" name="日期占位符 9"/>
          <p:cNvSpPr>
            <a:spLocks noGrp="1"/>
          </p:cNvSpPr>
          <p:nvPr>
            <p:ph type="dt" sz="half" idx="10"/>
          </p:nvPr>
        </p:nvSpPr>
        <p:spPr>
          <a:xfrm>
            <a:off x="457200" y="6400799"/>
            <a:ext cx="2895600" cy="370917"/>
          </a:xfrm>
          <a:prstGeom prst="rect">
            <a:avLst/>
          </a:prstGeom>
        </p:spPr>
        <p:txBody>
          <a:bodyPr/>
          <a:lstStyle>
            <a:lvl1pPr>
              <a:defRPr sz="1800" b="0">
                <a:solidFill>
                  <a:schemeClr val="tx1"/>
                </a:solidFill>
                <a:latin typeface="微软雅黑" panose="020B0503020204020204" pitchFamily="34" charset="-122"/>
                <a:ea typeface="微软雅黑" panose="020B0503020204020204" pitchFamily="34" charset="-122"/>
              </a:defRPr>
            </a:lvl1pPr>
          </a:lstStyle>
          <a:p>
            <a:fld id="{626A3C04-7104-47DC-97A9-2371B621A327}" type="datetime1">
              <a:rPr lang="zh-CN" altLang="en-US" smtClean="0"/>
              <a:t>2023/11/18</a:t>
            </a:fld>
            <a:endParaRPr lang="zh-CN" altLang="en-US" dirty="0"/>
          </a:p>
        </p:txBody>
      </p:sp>
      <p:sp>
        <p:nvSpPr>
          <p:cNvPr id="10" name="页脚占位符 10"/>
          <p:cNvSpPr>
            <a:spLocks noGrp="1"/>
          </p:cNvSpPr>
          <p:nvPr>
            <p:ph type="ftr" sz="quarter" idx="11"/>
          </p:nvPr>
        </p:nvSpPr>
        <p:spPr>
          <a:xfrm>
            <a:off x="6858000" y="6377915"/>
            <a:ext cx="4953000" cy="403850"/>
          </a:xfrm>
          <a:prstGeom prst="rect">
            <a:avLst/>
          </a:prstGeom>
        </p:spPr>
        <p:txBody>
          <a:bodyPr/>
          <a:lstStyle>
            <a:lvl1pPr>
              <a:defRPr sz="1800">
                <a:solidFill>
                  <a:schemeClr val="tx1"/>
                </a:solidFill>
                <a:latin typeface="微软雅黑" panose="020B0503020204020204" pitchFamily="34" charset="-122"/>
                <a:ea typeface="微软雅黑" panose="020B0503020204020204" pitchFamily="34" charset="-122"/>
              </a:defRPr>
            </a:lvl1pPr>
          </a:lstStyle>
          <a:p>
            <a:pPr algn="r"/>
            <a:r>
              <a:rPr lang="zh-CN" altLang="en-US" dirty="0"/>
              <a:t>华中科技大学人机物系统与安全实验室</a:t>
            </a:r>
          </a:p>
        </p:txBody>
      </p:sp>
      <p:sp>
        <p:nvSpPr>
          <p:cNvPr id="11" name="灯片编号占位符 11"/>
          <p:cNvSpPr>
            <a:spLocks noGrp="1"/>
          </p:cNvSpPr>
          <p:nvPr>
            <p:ph type="sldNum" sz="quarter" idx="12"/>
          </p:nvPr>
        </p:nvSpPr>
        <p:spPr>
          <a:xfrm>
            <a:off x="4267200" y="6406591"/>
            <a:ext cx="3657600" cy="365125"/>
          </a:xfrm>
          <a:prstGeom prst="rect">
            <a:avLst/>
          </a:prstGeom>
        </p:spPr>
        <p:txBody>
          <a:bodyPr/>
          <a:lstStyle>
            <a:lvl1pPr algn="ctr">
              <a:defRPr sz="1800">
                <a:solidFill>
                  <a:schemeClr val="tx1"/>
                </a:solidFill>
                <a:latin typeface="微软雅黑" panose="020B0503020204020204" pitchFamily="34" charset="-122"/>
                <a:ea typeface="微软雅黑" panose="020B0503020204020204" pitchFamily="34" charset="-122"/>
              </a:defRPr>
            </a:lvl1pPr>
          </a:lstStyle>
          <a:p>
            <a:fld id="{67913A8A-9EFB-4B5F-9CCB-3D21173FAA85}" type="slidenum">
              <a:rPr lang="zh-CN" altLang="en-US" smtClean="0"/>
              <a:pPr/>
              <a:t>‹#›</a:t>
            </a:fld>
            <a:endParaRPr lang="zh-CN" altLang="en-US" dirty="0"/>
          </a:p>
        </p:txBody>
      </p:sp>
      <p:sp>
        <p:nvSpPr>
          <p:cNvPr id="12" name="Line 1032">
            <a:extLst>
              <a:ext uri="{FF2B5EF4-FFF2-40B4-BE49-F238E27FC236}">
                <a16:creationId xmlns:a16="http://schemas.microsoft.com/office/drawing/2014/main" id="{84905974-26AA-1845-8C01-E86327ED24C4}"/>
              </a:ext>
            </a:extLst>
          </p:cNvPr>
          <p:cNvSpPr>
            <a:spLocks noChangeShapeType="1"/>
          </p:cNvSpPr>
          <p:nvPr userDrawn="1"/>
        </p:nvSpPr>
        <p:spPr bwMode="auto">
          <a:xfrm>
            <a:off x="457200" y="6324600"/>
            <a:ext cx="11277600" cy="6815"/>
          </a:xfrm>
          <a:prstGeom prst="line">
            <a:avLst/>
          </a:prstGeom>
          <a:noFill/>
          <a:ln w="19050">
            <a:solidFill>
              <a:srgbClr val="CC99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4" name="Line 1032">
            <a:extLst>
              <a:ext uri="{FF2B5EF4-FFF2-40B4-BE49-F238E27FC236}">
                <a16:creationId xmlns:a16="http://schemas.microsoft.com/office/drawing/2014/main" id="{84905974-26AA-1845-8C01-E86327ED24C4}"/>
              </a:ext>
            </a:extLst>
          </p:cNvPr>
          <p:cNvSpPr>
            <a:spLocks noChangeShapeType="1"/>
          </p:cNvSpPr>
          <p:nvPr userDrawn="1"/>
        </p:nvSpPr>
        <p:spPr bwMode="auto">
          <a:xfrm>
            <a:off x="457200" y="914400"/>
            <a:ext cx="11277600" cy="6815"/>
          </a:xfrm>
          <a:prstGeom prst="line">
            <a:avLst/>
          </a:prstGeom>
          <a:noFill/>
          <a:ln w="19050">
            <a:solidFill>
              <a:srgbClr val="CC99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985238383"/>
      </p:ext>
    </p:extLst>
  </p:cSld>
  <p:clrMapOvr>
    <a:masterClrMapping/>
  </p:clrMapOvr>
  <p:extLst>
    <p:ext uri="{DCECCB84-F9BA-43D5-87BE-67443E8EF086}">
      <p15:sldGuideLst xmlns:p15="http://schemas.microsoft.com/office/powerpoint/2012/main">
        <p15:guide id="1" pos="3840" userDrawn="1">
          <p15:clr>
            <a:srgbClr val="FBAE40"/>
          </p15:clr>
        </p15:guide>
        <p15:guide id="3" orient="horz" pos="226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4762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7" name="标题 1"/>
          <p:cNvSpPr>
            <a:spLocks noGrp="1"/>
          </p:cNvSpPr>
          <p:nvPr>
            <p:ph type="title"/>
          </p:nvPr>
        </p:nvSpPr>
        <p:spPr>
          <a:xfrm>
            <a:off x="595087" y="268889"/>
            <a:ext cx="10987314" cy="635771"/>
          </a:xfrm>
        </p:spPr>
        <p:txBody>
          <a:bodyPr>
            <a:noAutofit/>
          </a:bodyPr>
          <a:lstStyle>
            <a:lvl1pPr>
              <a:defRPr sz="3600">
                <a:solidFill>
                  <a:srgbClr val="01559D"/>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8" name="内容占位符 2"/>
          <p:cNvSpPr>
            <a:spLocks noGrp="1"/>
          </p:cNvSpPr>
          <p:nvPr>
            <p:ph idx="1"/>
          </p:nvPr>
        </p:nvSpPr>
        <p:spPr>
          <a:xfrm>
            <a:off x="595086" y="1088824"/>
            <a:ext cx="10987316" cy="5121481"/>
          </a:xfrm>
        </p:spPr>
        <p:txBody>
          <a:bodyPr/>
          <a:lstStyle>
            <a:lvl1pPr marL="274320" indent="-274320">
              <a:buClr>
                <a:srgbClr val="CEA524"/>
              </a:buClr>
              <a:buSzPct val="100000"/>
              <a:buFont typeface="Wingdings" panose="05000000000000000000" pitchFamily="2" charset="2"/>
              <a:buChar char="q"/>
              <a:defRPr>
                <a:latin typeface="微软雅黑" panose="020B0503020204020204" pitchFamily="34" charset="-122"/>
                <a:ea typeface="微软雅黑" panose="020B0503020204020204" pitchFamily="34" charset="-122"/>
              </a:defRPr>
            </a:lvl1pPr>
            <a:lvl2pPr marL="640080" indent="-246888">
              <a:buClr>
                <a:srgbClr val="01559D"/>
              </a:buClr>
              <a:buFont typeface="Wingdings" panose="05000000000000000000" pitchFamily="2" charset="2"/>
              <a:buChar char="Ø"/>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p:txBody>
      </p:sp>
      <p:sp>
        <p:nvSpPr>
          <p:cNvPr id="9" name="日期占位符 9"/>
          <p:cNvSpPr>
            <a:spLocks noGrp="1"/>
          </p:cNvSpPr>
          <p:nvPr>
            <p:ph type="dt" sz="half" idx="10"/>
          </p:nvPr>
        </p:nvSpPr>
        <p:spPr>
          <a:xfrm>
            <a:off x="457200" y="6400799"/>
            <a:ext cx="2895600" cy="370917"/>
          </a:xfrm>
          <a:prstGeom prst="rect">
            <a:avLst/>
          </a:prstGeom>
        </p:spPr>
        <p:txBody>
          <a:bodyPr/>
          <a:lstStyle>
            <a:lvl1pPr>
              <a:defRPr sz="1800" b="0">
                <a:solidFill>
                  <a:schemeClr val="tx1"/>
                </a:solidFill>
                <a:latin typeface="微软雅黑" panose="020B0503020204020204" pitchFamily="34" charset="-122"/>
                <a:ea typeface="微软雅黑" panose="020B0503020204020204" pitchFamily="34" charset="-122"/>
              </a:defRPr>
            </a:lvl1pPr>
          </a:lstStyle>
          <a:p>
            <a:fld id="{A3F0176A-FC52-40A0-8D34-DB9F5B8A1A75}" type="datetime1">
              <a:rPr lang="zh-CN" altLang="en-US" smtClean="0"/>
              <a:t>2023/11/18</a:t>
            </a:fld>
            <a:endParaRPr lang="zh-CN" altLang="en-US" dirty="0"/>
          </a:p>
        </p:txBody>
      </p:sp>
      <p:sp>
        <p:nvSpPr>
          <p:cNvPr id="10" name="页脚占位符 10"/>
          <p:cNvSpPr>
            <a:spLocks noGrp="1"/>
          </p:cNvSpPr>
          <p:nvPr>
            <p:ph type="ftr" sz="quarter" idx="11"/>
          </p:nvPr>
        </p:nvSpPr>
        <p:spPr>
          <a:xfrm>
            <a:off x="7010400" y="6377915"/>
            <a:ext cx="4800600" cy="403850"/>
          </a:xfrm>
          <a:prstGeom prst="rect">
            <a:avLst/>
          </a:prstGeom>
        </p:spPr>
        <p:txBody>
          <a:bodyPr/>
          <a:lstStyle>
            <a:lvl1pPr>
              <a:defRPr sz="1800">
                <a:solidFill>
                  <a:schemeClr val="tx1"/>
                </a:solidFill>
                <a:latin typeface="微软雅黑" panose="020B0503020204020204" pitchFamily="34" charset="-122"/>
                <a:ea typeface="微软雅黑" panose="020B0503020204020204" pitchFamily="34" charset="-122"/>
              </a:defRPr>
            </a:lvl1pPr>
          </a:lstStyle>
          <a:p>
            <a:pPr algn="r"/>
            <a:r>
              <a:rPr lang="zh-CN" altLang="en-US" dirty="0"/>
              <a:t>华中科技大学人机物系统与安全实验室</a:t>
            </a:r>
          </a:p>
        </p:txBody>
      </p:sp>
      <p:sp>
        <p:nvSpPr>
          <p:cNvPr id="11" name="灯片编号占位符 11"/>
          <p:cNvSpPr>
            <a:spLocks noGrp="1"/>
          </p:cNvSpPr>
          <p:nvPr>
            <p:ph type="sldNum" sz="quarter" idx="12"/>
          </p:nvPr>
        </p:nvSpPr>
        <p:spPr>
          <a:xfrm>
            <a:off x="4267200" y="6406591"/>
            <a:ext cx="3657600" cy="365125"/>
          </a:xfrm>
          <a:prstGeom prst="rect">
            <a:avLst/>
          </a:prstGeom>
        </p:spPr>
        <p:txBody>
          <a:bodyPr/>
          <a:lstStyle>
            <a:lvl1pPr algn="ctr">
              <a:defRPr sz="1800">
                <a:solidFill>
                  <a:schemeClr val="tx1"/>
                </a:solidFill>
                <a:latin typeface="微软雅黑" panose="020B0503020204020204" pitchFamily="34" charset="-122"/>
                <a:ea typeface="微软雅黑" panose="020B0503020204020204" pitchFamily="34" charset="-122"/>
              </a:defRPr>
            </a:lvl1pPr>
          </a:lstStyle>
          <a:p>
            <a:fld id="{67913A8A-9EFB-4B5F-9CCB-3D21173FAA85}" type="slidenum">
              <a:rPr lang="zh-CN" altLang="en-US" smtClean="0"/>
              <a:pPr/>
              <a:t>‹#›</a:t>
            </a:fld>
            <a:endParaRPr lang="zh-CN" altLang="en-US" dirty="0"/>
          </a:p>
        </p:txBody>
      </p:sp>
      <p:sp>
        <p:nvSpPr>
          <p:cNvPr id="12" name="Line 1032">
            <a:extLst>
              <a:ext uri="{FF2B5EF4-FFF2-40B4-BE49-F238E27FC236}">
                <a16:creationId xmlns:a16="http://schemas.microsoft.com/office/drawing/2014/main" id="{84905974-26AA-1845-8C01-E86327ED24C4}"/>
              </a:ext>
            </a:extLst>
          </p:cNvPr>
          <p:cNvSpPr>
            <a:spLocks noChangeShapeType="1"/>
          </p:cNvSpPr>
          <p:nvPr userDrawn="1"/>
        </p:nvSpPr>
        <p:spPr bwMode="auto">
          <a:xfrm>
            <a:off x="457200" y="6324600"/>
            <a:ext cx="11277600" cy="6815"/>
          </a:xfrm>
          <a:prstGeom prst="line">
            <a:avLst/>
          </a:prstGeom>
          <a:noFill/>
          <a:ln w="19050">
            <a:solidFill>
              <a:srgbClr val="CC99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3" name="Line 1032">
            <a:extLst>
              <a:ext uri="{FF2B5EF4-FFF2-40B4-BE49-F238E27FC236}">
                <a16:creationId xmlns:a16="http://schemas.microsoft.com/office/drawing/2014/main" id="{84905974-26AA-1845-8C01-E86327ED24C4}"/>
              </a:ext>
            </a:extLst>
          </p:cNvPr>
          <p:cNvSpPr>
            <a:spLocks noChangeShapeType="1"/>
          </p:cNvSpPr>
          <p:nvPr userDrawn="1"/>
        </p:nvSpPr>
        <p:spPr bwMode="auto">
          <a:xfrm>
            <a:off x="457200" y="914400"/>
            <a:ext cx="11277600" cy="6815"/>
          </a:xfrm>
          <a:prstGeom prst="line">
            <a:avLst/>
          </a:prstGeom>
          <a:noFill/>
          <a:ln w="19050">
            <a:solidFill>
              <a:srgbClr val="CC99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746337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0204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56F7187-E7EE-40BB-8BD5-E339F63CF3A4}" type="datetimeFigureOut">
              <a:rPr lang="zh-CN" altLang="en-US" smtClean="0"/>
              <a:t>2023/11/18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547026-26B6-49A2-98B6-BAB76A661C1A}" type="slidenum">
              <a:rPr lang="zh-CN" altLang="en-US" smtClean="0"/>
              <a:t>‹#›</a:t>
            </a:fld>
            <a:endParaRPr lang="zh-CN" altLang="en-US"/>
          </a:p>
        </p:txBody>
      </p:sp>
    </p:spTree>
    <p:extLst>
      <p:ext uri="{BB962C8B-B14F-4D97-AF65-F5344CB8AC3E}">
        <p14:creationId xmlns:p14="http://schemas.microsoft.com/office/powerpoint/2010/main" val="52822049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p:txBody>
      </p:sp>
    </p:spTree>
    <p:extLst>
      <p:ext uri="{BB962C8B-B14F-4D97-AF65-F5344CB8AC3E}">
        <p14:creationId xmlns:p14="http://schemas.microsoft.com/office/powerpoint/2010/main" val="1647322261"/>
      </p:ext>
    </p:extLst>
  </p:cSld>
  <p:clrMap bg1="lt1" tx1="dk1" bg2="lt2" tx2="dk2" accent1="accent1" accent2="accent2" accent3="accent3" accent4="accent4" accent5="accent5" accent6="accent6" hlink="hlink" folHlink="folHlink"/>
  <p:sldLayoutIdLst>
    <p:sldLayoutId id="2147483846" r:id="rId1"/>
    <p:sldLayoutId id="2147483857" r:id="rId2"/>
    <p:sldLayoutId id="2147483831" r:id="rId3"/>
    <p:sldLayoutId id="2147483858" r:id="rId4"/>
    <p:sldLayoutId id="2147483859" r:id="rId5"/>
    <p:sldLayoutId id="2147483860" r:id="rId6"/>
  </p:sldLayoutIdLst>
  <p:hf hdr="0"/>
  <p:txStyles>
    <p:titleStyle>
      <a:lvl1pPr algn="l" defTabSz="914400" rtl="0" eaLnBrk="1" latinLnBrk="0" hangingPunct="1">
        <a:lnSpc>
          <a:spcPct val="90000"/>
        </a:lnSpc>
        <a:spcBef>
          <a:spcPct val="0"/>
        </a:spcBef>
        <a:buNone/>
        <a:defRPr sz="4400" kern="1200">
          <a:solidFill>
            <a:srgbClr val="01559D"/>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Clr>
          <a:srgbClr val="CEA524"/>
        </a:buClr>
        <a:buFont typeface="Wingdings" panose="05000000000000000000" pitchFamily="2" charset="2"/>
        <a:buChar char="q"/>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zgmeng@hust.edu.cn"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74.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slideLayout" Target="../slideLayouts/slideLayout4.xml"/><Relationship Id="rId1" Type="http://schemas.openxmlformats.org/officeDocument/2006/relationships/tags" Target="../tags/tag13.xml"/><Relationship Id="rId4" Type="http://schemas.openxmlformats.org/officeDocument/2006/relationships/image" Target="../media/image81.png"/></Relationships>
</file>

<file path=ppt/slides/_rels/slide12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Layout" Target="../slideLayouts/slideLayout4.xml"/><Relationship Id="rId1" Type="http://schemas.openxmlformats.org/officeDocument/2006/relationships/tags" Target="../tags/tag14.xml"/><Relationship Id="rId4" Type="http://schemas.openxmlformats.org/officeDocument/2006/relationships/image" Target="../media/image83.png"/></Relationships>
</file>

<file path=ppt/slides/_rels/slide12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4.xml"/><Relationship Id="rId1" Type="http://schemas.openxmlformats.org/officeDocument/2006/relationships/tags" Target="../tags/tag15.xml"/><Relationship Id="rId4" Type="http://schemas.openxmlformats.org/officeDocument/2006/relationships/image" Target="../media/image84.png"/></Relationships>
</file>

<file path=ppt/slides/_rels/slide1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slideLayout" Target="../slideLayouts/slideLayout4.xml"/><Relationship Id="rId1" Type="http://schemas.openxmlformats.org/officeDocument/2006/relationships/tags" Target="../tags/tag16.xml"/><Relationship Id="rId4" Type="http://schemas.openxmlformats.org/officeDocument/2006/relationships/image" Target="../media/image87.png"/></Relationships>
</file>

<file path=ppt/slides/_rels/slide12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slideLayout" Target="../slideLayouts/slideLayout4.xml"/><Relationship Id="rId1" Type="http://schemas.openxmlformats.org/officeDocument/2006/relationships/tags" Target="../tags/tag17.xml"/><Relationship Id="rId4" Type="http://schemas.openxmlformats.org/officeDocument/2006/relationships/image" Target="../media/image8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slideLayout" Target="../slideLayouts/slideLayout4.xml"/><Relationship Id="rId1" Type="http://schemas.openxmlformats.org/officeDocument/2006/relationships/tags" Target="../tags/tag18.xml"/><Relationship Id="rId4" Type="http://schemas.openxmlformats.org/officeDocument/2006/relationships/image" Target="../media/image89.png"/></Relationships>
</file>

<file path=ppt/slides/_rels/slide13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Layout" Target="../slideLayouts/slideLayout4.xml"/><Relationship Id="rId1" Type="http://schemas.openxmlformats.org/officeDocument/2006/relationships/tags" Target="../tags/tag19.xml"/><Relationship Id="rId4" Type="http://schemas.openxmlformats.org/officeDocument/2006/relationships/image" Target="../media/image91.png"/></Relationships>
</file>

<file path=ppt/slides/_rels/slide13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slideLayout" Target="../slideLayouts/slideLayout4.xml"/><Relationship Id="rId1" Type="http://schemas.openxmlformats.org/officeDocument/2006/relationships/tags" Target="../tags/tag20.xml"/><Relationship Id="rId4" Type="http://schemas.openxmlformats.org/officeDocument/2006/relationships/image" Target="../media/image93.png"/></Relationships>
</file>

<file path=ppt/slides/_rels/slide133.xml.rels><?xml version="1.0" encoding="UTF-8" standalone="yes"?>
<Relationships xmlns="http://schemas.openxmlformats.org/package/2006/relationships"><Relationship Id="rId2" Type="http://schemas.openxmlformats.org/officeDocument/2006/relationships/image" Target="../media/image930.pn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02.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1021.png"/><Relationship Id="rId2" Type="http://schemas.openxmlformats.org/officeDocument/2006/relationships/slideLayout" Target="../slideLayouts/slideLayout4.xml"/><Relationship Id="rId1" Type="http://schemas.openxmlformats.org/officeDocument/2006/relationships/tags" Target="../tags/tag21.xml"/><Relationship Id="rId4" Type="http://schemas.openxmlformats.org/officeDocument/2006/relationships/image" Target="../media/image97.png"/></Relationships>
</file>

<file path=ppt/slides/_rels/slide13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4.xml"/><Relationship Id="rId1" Type="http://schemas.openxmlformats.org/officeDocument/2006/relationships/tags" Target="../tags/tag22.xml"/><Relationship Id="rId4" Type="http://schemas.openxmlformats.org/officeDocument/2006/relationships/image" Target="../media/image100.png"/></Relationships>
</file>

<file path=ppt/slides/_rels/slide144.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slideLayout" Target="../slideLayouts/slideLayout4.xml"/><Relationship Id="rId1" Type="http://schemas.openxmlformats.org/officeDocument/2006/relationships/tags" Target="../tags/tag23.xml"/><Relationship Id="rId4" Type="http://schemas.openxmlformats.org/officeDocument/2006/relationships/image" Target="../media/image100.png"/></Relationships>
</file>

<file path=ppt/slides/_rels/slide145.xml.rels><?xml version="1.0" encoding="UTF-8" standalone="yes"?>
<Relationships xmlns="http://schemas.openxmlformats.org/package/2006/relationships"><Relationship Id="rId2" Type="http://schemas.openxmlformats.org/officeDocument/2006/relationships/image" Target="../media/image1020.png"/><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image" Target="../media/image1030.png"/><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02.jpeg"/></Relationships>
</file>

<file path=ppt/slides/_rels/slide184.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103.jpeg"/><Relationship Id="rId4" Type="http://schemas.openxmlformats.org/officeDocument/2006/relationships/image" Target="../media/image102.jpeg"/></Relationships>
</file>

<file path=ppt/slides/_rels/slide185.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02.jpeg"/></Relationships>
</file>

<file path=ppt/slides/_rels/slide18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2" Type="http://schemas.openxmlformats.org/officeDocument/2006/relationships/image" Target="../media/image125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31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610.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91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11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4.xml"/><Relationship Id="rId7" Type="http://schemas.openxmlformats.org/officeDocument/2006/relationships/image" Target="../media/image38.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2.xml"/><Relationship Id="rId5" Type="http://schemas.openxmlformats.org/officeDocument/2006/relationships/tags" Target="../tags/tag6.xml"/><Relationship Id="rId4" Type="http://schemas.openxmlformats.org/officeDocument/2006/relationships/tags" Target="../tags/tag5.xml"/><Relationship Id="rId9" Type="http://schemas.openxmlformats.org/officeDocument/2006/relationships/image" Target="../media/image24.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8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49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8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511.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561.png"/><Relationship Id="rId2" Type="http://schemas.openxmlformats.org/officeDocument/2006/relationships/image" Target="../media/image55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591.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image" Target="../media/image480.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p:cNvSpPr txBox="1">
            <a:spLocks/>
          </p:cNvSpPr>
          <p:nvPr/>
        </p:nvSpPr>
        <p:spPr>
          <a:xfrm>
            <a:off x="1981200" y="1295400"/>
            <a:ext cx="8211312"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b="1" dirty="0">
                <a:solidFill>
                  <a:srgbClr val="C55A11"/>
                </a:solidFill>
                <a:latin typeface="微软雅黑" panose="020B0503020204020204" pitchFamily="34" charset="-122"/>
                <a:ea typeface="微软雅黑" panose="020B0503020204020204" pitchFamily="34" charset="-122"/>
              </a:rPr>
              <a:t>第</a:t>
            </a:r>
            <a:r>
              <a:rPr lang="en-US" altLang="zh-CN" b="1" dirty="0">
                <a:solidFill>
                  <a:srgbClr val="C55A11"/>
                </a:solidFill>
                <a:latin typeface="微软雅黑" panose="020B0503020204020204" pitchFamily="34" charset="-122"/>
                <a:ea typeface="微软雅黑" panose="020B0503020204020204" pitchFamily="34" charset="-122"/>
              </a:rPr>
              <a:t>1</a:t>
            </a:r>
            <a:r>
              <a:rPr lang="zh-CN" altLang="en-US" b="1" dirty="0">
                <a:solidFill>
                  <a:srgbClr val="C55A11"/>
                </a:solidFill>
                <a:latin typeface="微软雅黑" panose="020B0503020204020204" pitchFamily="34" charset="-122"/>
                <a:ea typeface="微软雅黑" panose="020B0503020204020204" pitchFamily="34" charset="-122"/>
              </a:rPr>
              <a:t>章 逻辑与证明</a:t>
            </a:r>
          </a:p>
        </p:txBody>
      </p:sp>
      <p:sp>
        <p:nvSpPr>
          <p:cNvPr id="20" name="矩形 1"/>
          <p:cNvSpPr>
            <a:spLocks noChangeArrowheads="1"/>
          </p:cNvSpPr>
          <p:nvPr/>
        </p:nvSpPr>
        <p:spPr bwMode="auto">
          <a:xfrm>
            <a:off x="1955442" y="2971800"/>
            <a:ext cx="8991600" cy="3508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sym typeface="Calibri" charset="0"/>
              </a:defRPr>
            </a:lvl1pPr>
            <a:lvl2pPr marL="742950" indent="-285750">
              <a:lnSpc>
                <a:spcPct val="90000"/>
              </a:lnSpc>
              <a:spcBef>
                <a:spcPts val="500"/>
              </a:spcBef>
              <a:buFont typeface="Arial" charset="0"/>
              <a:buChar char="•"/>
              <a:defRPr sz="2400">
                <a:solidFill>
                  <a:schemeClr val="tx1"/>
                </a:solidFill>
                <a:latin typeface="Calibri" charset="0"/>
                <a:ea typeface="宋体" charset="-122"/>
                <a:sym typeface="Calibri" charset="0"/>
              </a:defRPr>
            </a:lvl2pPr>
            <a:lvl3pPr>
              <a:lnSpc>
                <a:spcPct val="90000"/>
              </a:lnSpc>
              <a:spcBef>
                <a:spcPts val="500"/>
              </a:spcBef>
              <a:buFont typeface="Arial" charset="0"/>
              <a:buChar char="•"/>
              <a:defRPr sz="2000">
                <a:solidFill>
                  <a:schemeClr val="tx1"/>
                </a:solidFill>
                <a:latin typeface="Calibri" charset="0"/>
                <a:ea typeface="宋体" charset="-122"/>
                <a:sym typeface="Calibri" charset="0"/>
              </a:defRPr>
            </a:lvl3pPr>
            <a:lvl4pPr marL="1600200" indent="-228600">
              <a:lnSpc>
                <a:spcPct val="90000"/>
              </a:lnSpc>
              <a:spcBef>
                <a:spcPts val="500"/>
              </a:spcBef>
              <a:buFont typeface="Arial" charset="0"/>
              <a:buChar char="•"/>
              <a:defRPr sz="2000">
                <a:solidFill>
                  <a:schemeClr val="tx1"/>
                </a:solidFill>
                <a:latin typeface="Calibri" charset="0"/>
                <a:ea typeface="宋体" charset="-122"/>
                <a:sym typeface="Calibri" charset="0"/>
              </a:defRPr>
            </a:lvl4pPr>
            <a:lvl5pPr marL="2057400" indent="-228600">
              <a:lnSpc>
                <a:spcPct val="90000"/>
              </a:lnSpc>
              <a:spcBef>
                <a:spcPts val="500"/>
              </a:spcBef>
              <a:buFont typeface="Arial" charset="0"/>
              <a:buChar char="•"/>
              <a:defRPr sz="2000">
                <a:solidFill>
                  <a:schemeClr val="tx1"/>
                </a:solidFill>
                <a:latin typeface="Calibri" charset="0"/>
                <a:ea typeface="宋体" charset="-122"/>
                <a:sym typeface="Calibri" charset="0"/>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sym typeface="Calibri" charset="0"/>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sym typeface="Calibri" charset="0"/>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sym typeface="Calibri" charset="0"/>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sym typeface="Calibri" charset="0"/>
              </a:defRPr>
            </a:lvl9pPr>
          </a:lstStyle>
          <a:p>
            <a:pPr algn="ctr" eaLnBrk="1" hangingPunct="1">
              <a:lnSpc>
                <a:spcPct val="150000"/>
              </a:lnSpc>
              <a:spcBef>
                <a:spcPct val="0"/>
              </a:spcBef>
              <a:buFont typeface="Arial" charset="0"/>
              <a:buNone/>
            </a:pPr>
            <a:r>
              <a:rPr lang="zh-CN" altLang="en-US" sz="3600" b="1" dirty="0">
                <a:solidFill>
                  <a:srgbClr val="01559D"/>
                </a:solidFill>
                <a:latin typeface="微软雅黑" panose="020B0503020204020204" pitchFamily="34" charset="-122"/>
                <a:ea typeface="微软雅黑" panose="020B0503020204020204" pitchFamily="34" charset="-122"/>
                <a:cs typeface="Microsoft YaHei Light" charset="-122"/>
              </a:rPr>
              <a:t>张猛</a:t>
            </a:r>
            <a:endParaRPr lang="en-US" altLang="zh-CN" sz="3600" b="1" dirty="0">
              <a:solidFill>
                <a:srgbClr val="01559D"/>
              </a:solidFill>
              <a:latin typeface="微软雅黑" panose="020B0503020204020204" pitchFamily="34" charset="-122"/>
              <a:ea typeface="微软雅黑" panose="020B0503020204020204" pitchFamily="34" charset="-122"/>
              <a:cs typeface="Microsoft YaHei Light" charset="-122"/>
            </a:endParaRPr>
          </a:p>
          <a:p>
            <a:pPr algn="ctr" eaLnBrk="1" hangingPunct="1">
              <a:lnSpc>
                <a:spcPct val="150000"/>
              </a:lnSpc>
              <a:spcBef>
                <a:spcPct val="0"/>
              </a:spcBef>
              <a:buFont typeface="Arial" charset="0"/>
              <a:buNone/>
            </a:pPr>
            <a:r>
              <a:rPr lang="zh-CN" altLang="en-US" dirty="0">
                <a:solidFill>
                  <a:srgbClr val="01559D"/>
                </a:solidFill>
                <a:latin typeface="微软雅黑" panose="020B0503020204020204" pitchFamily="34" charset="-122"/>
                <a:ea typeface="微软雅黑" panose="020B0503020204020204" pitchFamily="34" charset="-122"/>
                <a:cs typeface="Microsoft YaHei Light" charset="-122"/>
              </a:rPr>
              <a:t>华中科技大学计算机科学与技术学院</a:t>
            </a:r>
            <a:endParaRPr lang="en-US" altLang="zh-CN" dirty="0">
              <a:solidFill>
                <a:srgbClr val="01559D"/>
              </a:solidFill>
              <a:latin typeface="微软雅黑" panose="020B0503020204020204" pitchFamily="34" charset="-122"/>
              <a:ea typeface="微软雅黑" panose="020B0503020204020204" pitchFamily="34" charset="-122"/>
              <a:cs typeface="Microsoft YaHei Light" charset="-122"/>
            </a:endParaRPr>
          </a:p>
          <a:p>
            <a:pPr algn="ctr" eaLnBrk="1" hangingPunct="1">
              <a:lnSpc>
                <a:spcPct val="150000"/>
              </a:lnSpc>
              <a:spcBef>
                <a:spcPct val="0"/>
              </a:spcBef>
              <a:buFont typeface="Arial" charset="0"/>
              <a:buNone/>
            </a:pPr>
            <a:r>
              <a:rPr lang="zh-CN" altLang="en-US" dirty="0">
                <a:solidFill>
                  <a:srgbClr val="01559D"/>
                </a:solidFill>
                <a:latin typeface="微软雅黑" panose="020B0503020204020204" pitchFamily="34" charset="-122"/>
                <a:ea typeface="微软雅黑" panose="020B0503020204020204" pitchFamily="34" charset="-122"/>
                <a:cs typeface="Microsoft YaHei Light" charset="-122"/>
              </a:rPr>
              <a:t>新型非易失存储系统实验室（</a:t>
            </a:r>
            <a:r>
              <a:rPr lang="en-US" altLang="zh-CN" dirty="0">
                <a:solidFill>
                  <a:srgbClr val="01559D"/>
                </a:solidFill>
                <a:latin typeface="微软雅黑" panose="020B0503020204020204" pitchFamily="34" charset="-122"/>
                <a:ea typeface="微软雅黑" panose="020B0503020204020204" pitchFamily="34" charset="-122"/>
                <a:cs typeface="Microsoft YaHei Light" charset="-122"/>
              </a:rPr>
              <a:t>NNSS</a:t>
            </a:r>
            <a:r>
              <a:rPr lang="zh-CN" altLang="en-US" dirty="0">
                <a:solidFill>
                  <a:srgbClr val="01559D"/>
                </a:solidFill>
                <a:latin typeface="微软雅黑" panose="020B0503020204020204" pitchFamily="34" charset="-122"/>
                <a:ea typeface="微软雅黑" panose="020B0503020204020204" pitchFamily="34" charset="-122"/>
                <a:cs typeface="Microsoft YaHei Light" charset="-122"/>
              </a:rPr>
              <a:t>）</a:t>
            </a:r>
            <a:endParaRPr lang="en-US" altLang="zh-CN" dirty="0">
              <a:solidFill>
                <a:srgbClr val="01559D"/>
              </a:solidFill>
              <a:latin typeface="微软雅黑" panose="020B0503020204020204" pitchFamily="34" charset="-122"/>
              <a:ea typeface="微软雅黑" panose="020B0503020204020204" pitchFamily="34" charset="-122"/>
              <a:cs typeface="Microsoft YaHei Light" charset="-122"/>
            </a:endParaRPr>
          </a:p>
          <a:p>
            <a:pPr algn="ctr" eaLnBrk="1" hangingPunct="1">
              <a:lnSpc>
                <a:spcPct val="150000"/>
              </a:lnSpc>
              <a:spcBef>
                <a:spcPct val="0"/>
              </a:spcBef>
              <a:buFont typeface="Arial" charset="0"/>
              <a:buNone/>
            </a:pPr>
            <a:r>
              <a:rPr lang="en-US" altLang="zh-CN" dirty="0">
                <a:solidFill>
                  <a:srgbClr val="01559D"/>
                </a:solidFill>
                <a:latin typeface="微软雅黑" panose="020B0503020204020204" pitchFamily="34" charset="-122"/>
                <a:ea typeface="微软雅黑" panose="020B0503020204020204" pitchFamily="34" charset="-122"/>
                <a:cs typeface="Microsoft YaHei Light" charset="-122"/>
                <a:hlinkClick r:id="rId3"/>
              </a:rPr>
              <a:t>zgmeng</a:t>
            </a:r>
            <a:r>
              <a:rPr lang="en-US" altLang="zh-Hans" dirty="0">
                <a:solidFill>
                  <a:srgbClr val="01559D"/>
                </a:solidFill>
                <a:latin typeface="微软雅黑" panose="020B0503020204020204" pitchFamily="34" charset="-122"/>
                <a:ea typeface="微软雅黑" panose="020B0503020204020204" pitchFamily="34" charset="-122"/>
                <a:cs typeface="Microsoft YaHei Light" charset="-122"/>
                <a:hlinkClick r:id="rId3"/>
              </a:rPr>
              <a:t>@hust.edu.cn</a:t>
            </a:r>
            <a:endParaRPr lang="en-US" altLang="zh-Hans" dirty="0">
              <a:solidFill>
                <a:srgbClr val="01559D"/>
              </a:solidFill>
              <a:latin typeface="微软雅黑" panose="020B0503020204020204" pitchFamily="34" charset="-122"/>
              <a:ea typeface="微软雅黑" panose="020B0503020204020204" pitchFamily="34" charset="-122"/>
              <a:cs typeface="Microsoft YaHei Light" charset="-122"/>
            </a:endParaRPr>
          </a:p>
          <a:p>
            <a:pPr algn="ctr" eaLnBrk="1" hangingPunct="1">
              <a:lnSpc>
                <a:spcPct val="150000"/>
              </a:lnSpc>
              <a:spcBef>
                <a:spcPct val="0"/>
              </a:spcBef>
              <a:buFont typeface="Arial" charset="0"/>
              <a:buNone/>
            </a:pPr>
            <a:r>
              <a:rPr lang="en-US" altLang="zh-CN" dirty="0">
                <a:solidFill>
                  <a:srgbClr val="01559D"/>
                </a:solidFill>
                <a:latin typeface="微软雅黑" panose="020B0503020204020204" pitchFamily="34" charset="-122"/>
                <a:ea typeface="微软雅黑" panose="020B0503020204020204" pitchFamily="34" charset="-122"/>
                <a:cs typeface="Microsoft YaHei Light" charset="-122"/>
              </a:rPr>
              <a:t>2023</a:t>
            </a:r>
            <a:r>
              <a:rPr lang="zh-CN" altLang="en-US" dirty="0">
                <a:solidFill>
                  <a:srgbClr val="01559D"/>
                </a:solidFill>
                <a:latin typeface="微软雅黑" panose="020B0503020204020204" pitchFamily="34" charset="-122"/>
                <a:ea typeface="微软雅黑" panose="020B0503020204020204" pitchFamily="34" charset="-122"/>
                <a:cs typeface="Microsoft YaHei Light" charset="-122"/>
              </a:rPr>
              <a:t>年</a:t>
            </a:r>
            <a:r>
              <a:rPr lang="en-US" altLang="zh-CN" dirty="0">
                <a:solidFill>
                  <a:srgbClr val="01559D"/>
                </a:solidFill>
                <a:latin typeface="微软雅黑" panose="020B0503020204020204" pitchFamily="34" charset="-122"/>
                <a:ea typeface="微软雅黑" panose="020B0503020204020204" pitchFamily="34" charset="-122"/>
                <a:cs typeface="Microsoft YaHei Light" charset="-122"/>
              </a:rPr>
              <a:t>8</a:t>
            </a:r>
            <a:r>
              <a:rPr lang="zh-CN" altLang="en-US" dirty="0">
                <a:solidFill>
                  <a:srgbClr val="01559D"/>
                </a:solidFill>
                <a:latin typeface="微软雅黑" panose="020B0503020204020204" pitchFamily="34" charset="-122"/>
                <a:ea typeface="微软雅黑" panose="020B0503020204020204" pitchFamily="34" charset="-122"/>
                <a:cs typeface="Microsoft YaHei Light" charset="-122"/>
              </a:rPr>
              <a:t>月</a:t>
            </a:r>
            <a:r>
              <a:rPr lang="en-US" altLang="zh-CN" dirty="0">
                <a:solidFill>
                  <a:srgbClr val="01559D"/>
                </a:solidFill>
                <a:latin typeface="微软雅黑" panose="020B0503020204020204" pitchFamily="34" charset="-122"/>
                <a:ea typeface="微软雅黑" panose="020B0503020204020204" pitchFamily="34" charset="-122"/>
                <a:cs typeface="Microsoft YaHei Light" charset="-122"/>
              </a:rPr>
              <a:t>29</a:t>
            </a:r>
            <a:r>
              <a:rPr lang="zh-CN" altLang="en-US" dirty="0">
                <a:solidFill>
                  <a:srgbClr val="01559D"/>
                </a:solidFill>
                <a:latin typeface="微软雅黑" panose="020B0503020204020204" pitchFamily="34" charset="-122"/>
                <a:ea typeface="微软雅黑" panose="020B0503020204020204" pitchFamily="34" charset="-122"/>
                <a:cs typeface="Microsoft YaHei Light" charset="-122"/>
              </a:rPr>
              <a:t>日</a:t>
            </a:r>
            <a:endParaRPr lang="en-US" altLang="zh-CN" dirty="0">
              <a:solidFill>
                <a:srgbClr val="01559D"/>
              </a:solidFill>
              <a:latin typeface="微软雅黑" panose="020B0503020204020204" pitchFamily="34" charset="-122"/>
              <a:ea typeface="微软雅黑" panose="020B0503020204020204" pitchFamily="34" charset="-122"/>
              <a:cs typeface="Microsoft YaHei Light" charset="-122"/>
            </a:endParaRPr>
          </a:p>
        </p:txBody>
      </p:sp>
    </p:spTree>
    <p:extLst>
      <p:ext uri="{BB962C8B-B14F-4D97-AF65-F5344CB8AC3E}">
        <p14:creationId xmlns:p14="http://schemas.microsoft.com/office/powerpoint/2010/main" val="2687984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问题</a:t>
            </a:r>
            <a:endParaRPr lang="en-US" dirty="0"/>
          </a:p>
        </p:txBody>
      </p:sp>
      <p:sp>
        <p:nvSpPr>
          <p:cNvPr id="4" name="日期占位符 3"/>
          <p:cNvSpPr>
            <a:spLocks noGrp="1"/>
          </p:cNvSpPr>
          <p:nvPr>
            <p:ph type="dt" sz="half" idx="10"/>
          </p:nvPr>
        </p:nvSpPr>
        <p:spPr/>
        <p:txBody>
          <a:bodyPr/>
          <a:lstStyle/>
          <a:p>
            <a:fld id="{539E609D-C547-43AD-A0B7-140378720F4E}"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10</a:t>
            </a:fld>
            <a:endParaRPr lang="zh-CN" altLang="en-US" dirty="0"/>
          </a:p>
        </p:txBody>
      </p:sp>
      <p:sp>
        <p:nvSpPr>
          <p:cNvPr id="9" name="Rectangle 1027"/>
          <p:cNvSpPr>
            <a:spLocks noGrp="1" noChangeArrowheads="1"/>
          </p:cNvSpPr>
          <p:nvPr>
            <p:ph idx="1"/>
          </p:nvPr>
        </p:nvSpPr>
        <p:spPr>
          <a:xfrm>
            <a:off x="533400" y="990600"/>
            <a:ext cx="10987316" cy="5121481"/>
          </a:xfrm>
        </p:spPr>
        <p:txBody>
          <a:bodyPr>
            <a:normAutofit/>
          </a:bodyPr>
          <a:lstStyle/>
          <a:p>
            <a:pPr marL="0" indent="0" eaLnBrk="1" hangingPunct="1">
              <a:lnSpc>
                <a:spcPct val="110000"/>
              </a:lnSpc>
              <a:buNone/>
            </a:pPr>
            <a:endParaRPr lang="en-US" altLang="zh-CN" sz="2600" b="1" dirty="0">
              <a:solidFill>
                <a:srgbClr val="0070C0"/>
              </a:solidFill>
            </a:endParaRPr>
          </a:p>
          <a:p>
            <a:pPr marL="0" indent="0" eaLnBrk="1" hangingPunct="1">
              <a:lnSpc>
                <a:spcPct val="110000"/>
              </a:lnSpc>
              <a:buNone/>
            </a:pPr>
            <a:endParaRPr lang="en-US" altLang="zh-CN" sz="2600" b="1" dirty="0">
              <a:solidFill>
                <a:srgbClr val="0070C0"/>
              </a:solidFill>
            </a:endParaRPr>
          </a:p>
          <a:p>
            <a:pPr marL="0" indent="0" eaLnBrk="1" hangingPunct="1">
              <a:lnSpc>
                <a:spcPct val="110000"/>
              </a:lnSpc>
              <a:buNone/>
            </a:pPr>
            <a:endParaRPr lang="en-US" altLang="zh-CN" sz="2600" b="1" dirty="0">
              <a:solidFill>
                <a:srgbClr val="0070C0"/>
              </a:solidFill>
            </a:endParaRPr>
          </a:p>
        </p:txBody>
      </p:sp>
      <p:sp>
        <p:nvSpPr>
          <p:cNvPr id="7" name="Rectangle 3"/>
          <p:cNvSpPr txBox="1">
            <a:spLocks noChangeArrowheads="1"/>
          </p:cNvSpPr>
          <p:nvPr/>
        </p:nvSpPr>
        <p:spPr>
          <a:xfrm>
            <a:off x="457200" y="1600200"/>
            <a:ext cx="11606011" cy="443568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ormAutofit/>
          </a:bodyPr>
          <a:lstStyle>
            <a:lvl1pPr marL="274320" indent="-274320" algn="l" defTabSz="914400" rtl="0" eaLnBrk="1" latinLnBrk="0" hangingPunct="1">
              <a:lnSpc>
                <a:spcPct val="90000"/>
              </a:lnSpc>
              <a:spcBef>
                <a:spcPts val="1000"/>
              </a:spcBef>
              <a:buClr>
                <a:srgbClr val="CEA524"/>
              </a:buClr>
              <a:buSzPct val="100000"/>
              <a:buFont typeface="Wingdings" panose="05000000000000000000" pitchFamily="2" charset="2"/>
              <a:buChar char="q"/>
              <a:defRPr sz="2800" kern="1200">
                <a:solidFill>
                  <a:schemeClr val="tx1"/>
                </a:solidFill>
                <a:latin typeface="微软雅黑" panose="020B0503020204020204" pitchFamily="34" charset="-122"/>
                <a:ea typeface="微软雅黑" panose="020B0503020204020204" pitchFamily="34" charset="-122"/>
                <a:cs typeface="+mn-cs"/>
              </a:defRPr>
            </a:lvl1pPr>
            <a:lvl2pPr marL="640080" indent="-246888" algn="l" defTabSz="914400" rtl="0" eaLnBrk="1" latinLnBrk="0" hangingPunct="1">
              <a:lnSpc>
                <a:spcPct val="90000"/>
              </a:lnSpc>
              <a:spcBef>
                <a:spcPts val="500"/>
              </a:spcBef>
              <a:buClr>
                <a:srgbClr val="01559D"/>
              </a:buClr>
              <a:buFont typeface="Wingdings" panose="05000000000000000000" pitchFamily="2" charset="2"/>
              <a:buChar char="Ø"/>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如何用符号有效地表示实际中的逻辑问题</a:t>
            </a:r>
            <a:r>
              <a:rPr lang="en-US" altLang="zh-CN" dirty="0"/>
              <a:t>?</a:t>
            </a:r>
          </a:p>
          <a:p>
            <a:endParaRPr lang="en-US" altLang="zh-CN" dirty="0"/>
          </a:p>
          <a:p>
            <a:r>
              <a:rPr lang="zh-CN" altLang="en-US" dirty="0"/>
              <a:t>如何用符号、公式进行逻辑演算、推理和论证？</a:t>
            </a:r>
            <a:endParaRPr lang="en-US" altLang="zh-CN" dirty="0"/>
          </a:p>
          <a:p>
            <a:endParaRPr lang="zh-CN" altLang="en-US" dirty="0"/>
          </a:p>
          <a:p>
            <a:r>
              <a:rPr lang="zh-CN" altLang="en-US" dirty="0"/>
              <a:t>如何将逻辑问题数学公式化、计算机化、自动化？</a:t>
            </a:r>
            <a:endParaRPr lang="en-US" altLang="zh-CN" dirty="0"/>
          </a:p>
        </p:txBody>
      </p:sp>
    </p:spTree>
    <p:extLst>
      <p:ext uri="{BB962C8B-B14F-4D97-AF65-F5344CB8AC3E}">
        <p14:creationId xmlns:p14="http://schemas.microsoft.com/office/powerpoint/2010/main" val="72269411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20712"/>
            <a:ext cx="876695" cy="2780907"/>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052139" y="1920712"/>
            <a:ext cx="7139861" cy="2783263"/>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5689599" y="1923068"/>
            <a:ext cx="6502401" cy="2780907"/>
          </a:xfrm>
        </p:spPr>
        <p:txBody>
          <a:bodyPr>
            <a:normAutofit/>
          </a:bodyPr>
          <a:lstStyle/>
          <a:p>
            <a:r>
              <a:rPr lang="zh-CN" altLang="en-US" dirty="0"/>
              <a:t>第</a:t>
            </a:r>
            <a:r>
              <a:rPr lang="en-US" altLang="zh-CN" dirty="0"/>
              <a:t>1.5</a:t>
            </a:r>
            <a:r>
              <a:rPr lang="zh-CN" altLang="en-US" dirty="0"/>
              <a:t>节 嵌套量词</a:t>
            </a:r>
            <a:br>
              <a:rPr lang="en-US" altLang="zh-CN" dirty="0"/>
            </a:br>
            <a:r>
              <a:rPr lang="en-US" altLang="zh-CN" sz="1800" dirty="0">
                <a:latin typeface="Times New Roman" panose="02020603050405020304" pitchFamily="18" charset="0"/>
                <a:cs typeface="Times New Roman" panose="02020603050405020304" pitchFamily="18" charset="0"/>
              </a:rPr>
              <a:t>Section 1.5: Nested Quantifiers</a:t>
            </a:r>
            <a:endParaRPr lang="zh-CN" altLang="en-US" sz="1800" dirty="0"/>
          </a:p>
        </p:txBody>
      </p:sp>
      <p:pic>
        <p:nvPicPr>
          <p:cNvPr id="8" name="图片 7"/>
          <p:cNvPicPr>
            <a:picLocks noChangeAspect="1"/>
          </p:cNvPicPr>
          <p:nvPr/>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914400" y="1920712"/>
            <a:ext cx="4102169" cy="2780907"/>
          </a:xfrm>
          <a:prstGeom prst="rect">
            <a:avLst/>
          </a:prstGeom>
        </p:spPr>
      </p:pic>
    </p:spTree>
    <p:extLst>
      <p:ext uri="{BB962C8B-B14F-4D97-AF65-F5344CB8AC3E}">
        <p14:creationId xmlns:p14="http://schemas.microsoft.com/office/powerpoint/2010/main" val="28101786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我们将学到的知识</a:t>
            </a:r>
            <a:endParaRPr lang="en-US" dirty="0"/>
          </a:p>
        </p:txBody>
      </p:sp>
      <p:sp>
        <p:nvSpPr>
          <p:cNvPr id="3" name="Content Placeholder 2"/>
          <p:cNvSpPr>
            <a:spLocks noGrp="1"/>
          </p:cNvSpPr>
          <p:nvPr>
            <p:ph idx="1"/>
          </p:nvPr>
        </p:nvSpPr>
        <p:spPr/>
        <p:txBody>
          <a:bodyPr>
            <a:normAutofit/>
          </a:bodyPr>
          <a:lstStyle/>
          <a:p>
            <a:r>
              <a:rPr lang="zh-CN" altLang="en-US" dirty="0"/>
              <a:t>嵌套量词</a:t>
            </a:r>
            <a:r>
              <a:rPr lang="en-US" dirty="0"/>
              <a:t> </a:t>
            </a:r>
          </a:p>
          <a:p>
            <a:r>
              <a:rPr lang="zh-CN" altLang="en-US" dirty="0"/>
              <a:t>量词的顺序</a:t>
            </a:r>
            <a:endParaRPr lang="en-US" dirty="0"/>
          </a:p>
          <a:p>
            <a:r>
              <a:rPr lang="zh-CN" altLang="en-US" dirty="0"/>
              <a:t>数学语句到嵌套量词的翻译</a:t>
            </a:r>
            <a:endParaRPr lang="en-US" altLang="zh-CN" dirty="0"/>
          </a:p>
          <a:p>
            <a:r>
              <a:rPr lang="zh-CN" altLang="en-US" dirty="0"/>
              <a:t>嵌套量词到自然语句的翻译</a:t>
            </a:r>
            <a:endParaRPr lang="en-US" altLang="zh-CN" dirty="0"/>
          </a:p>
          <a:p>
            <a:r>
              <a:rPr lang="zh-CN" altLang="en-US" dirty="0"/>
              <a:t>汉语语句到逻辑表达式的翻译</a:t>
            </a:r>
            <a:endParaRPr lang="en-US" altLang="zh-CN" dirty="0"/>
          </a:p>
          <a:p>
            <a:r>
              <a:rPr lang="zh-CN" altLang="en-US" dirty="0"/>
              <a:t>嵌套量词的否定</a:t>
            </a:r>
            <a:endParaRPr lang="en-US" dirty="0"/>
          </a:p>
          <a:p>
            <a:pPr lvl="1">
              <a:buNone/>
            </a:pPr>
            <a:endParaRPr lang="en-US" dirty="0"/>
          </a:p>
          <a:p>
            <a:endParaRPr lang="en-US" dirty="0"/>
          </a:p>
        </p:txBody>
      </p:sp>
      <p:sp>
        <p:nvSpPr>
          <p:cNvPr id="4" name="日期占位符 3"/>
          <p:cNvSpPr>
            <a:spLocks noGrp="1"/>
          </p:cNvSpPr>
          <p:nvPr>
            <p:ph type="dt" sz="half" idx="10"/>
          </p:nvPr>
        </p:nvSpPr>
        <p:spPr/>
        <p:txBody>
          <a:bodyPr/>
          <a:lstStyle/>
          <a:p>
            <a:fld id="{D7DBCD8E-4649-494D-A4D6-5CA5765CF893}"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101</a:t>
            </a:fld>
            <a:endParaRPr lang="zh-CN" altLang="en-US" dirty="0"/>
          </a:p>
        </p:txBody>
      </p:sp>
    </p:spTree>
    <p:extLst>
      <p:ext uri="{BB962C8B-B14F-4D97-AF65-F5344CB8AC3E}">
        <p14:creationId xmlns:p14="http://schemas.microsoft.com/office/powerpoint/2010/main" val="14162096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嵌套量词</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a:t>在语句中嵌套量词很常见</a:t>
                </a:r>
                <a:r>
                  <a:rPr lang="en-US" altLang="zh-CN" dirty="0"/>
                  <a:t>, </a:t>
                </a:r>
                <a:r>
                  <a:rPr lang="zh-CN" altLang="en-US" dirty="0"/>
                  <a:t>在计算机科学和数学领域也很重要</a:t>
                </a:r>
                <a:r>
                  <a:rPr lang="en-US" dirty="0"/>
                  <a:t>.</a:t>
                </a:r>
              </a:p>
              <a:p>
                <a:r>
                  <a:rPr lang="zh-CN" altLang="en-US" dirty="0"/>
                  <a:t>例</a:t>
                </a:r>
                <a:r>
                  <a:rPr lang="en-US" dirty="0"/>
                  <a:t>:</a:t>
                </a:r>
                <a:r>
                  <a:rPr lang="zh-CN" altLang="en-US" dirty="0"/>
                  <a:t> </a:t>
                </a:r>
                <a14:m>
                  <m:oMath xmlns:m="http://schemas.openxmlformats.org/officeDocument/2006/math">
                    <m:r>
                      <a:rPr lang="zh-CN" altLang="en-US" i="1">
                        <a:latin typeface="Cambria Math" panose="02040503050406030204" pitchFamily="18" charset="0"/>
                      </a:rPr>
                      <m:t>“</m:t>
                    </m:r>
                  </m:oMath>
                </a14:m>
                <a:r>
                  <a:rPr lang="zh-CN" altLang="en-US" dirty="0"/>
                  <a:t>每一个实数</a:t>
                </a:r>
                <a14:m>
                  <m:oMath xmlns:m="http://schemas.openxmlformats.org/officeDocument/2006/math">
                    <m:r>
                      <a:rPr lang="en-US" altLang="zh-CN" i="1" dirty="0" smtClean="0">
                        <a:latin typeface="Cambria Math" panose="02040503050406030204" pitchFamily="18" charset="0"/>
                      </a:rPr>
                      <m:t>𝑥</m:t>
                    </m:r>
                  </m:oMath>
                </a14:m>
                <a:r>
                  <a:rPr lang="en-US" altLang="zh-CN" dirty="0"/>
                  <a:t>, </a:t>
                </a:r>
                <a:r>
                  <a:rPr lang="zh-CN" altLang="en-US" dirty="0"/>
                  <a:t>都有一个实数</a:t>
                </a:r>
                <a14:m>
                  <m:oMath xmlns:m="http://schemas.openxmlformats.org/officeDocument/2006/math">
                    <m:r>
                      <a:rPr lang="en-US" altLang="zh-CN" i="1" dirty="0" smtClean="0">
                        <a:latin typeface="Cambria Math" panose="02040503050406030204" pitchFamily="18" charset="0"/>
                      </a:rPr>
                      <m:t>𝑦</m:t>
                    </m:r>
                  </m:oMath>
                </a14:m>
                <a:r>
                  <a:rPr lang="en-US" altLang="zh-CN" dirty="0"/>
                  <a:t>, </a:t>
                </a:r>
                <a:r>
                  <a:rPr lang="zh-CN" altLang="en-US" dirty="0"/>
                  <a:t>使得</a:t>
                </a:r>
                <a14:m>
                  <m:oMath xmlns:m="http://schemas.openxmlformats.org/officeDocument/2006/math">
                    <m:r>
                      <a:rPr lang="en-US" altLang="zh-CN" i="1" dirty="0" smtClean="0">
                        <a:latin typeface="Cambria Math" panose="02040503050406030204" pitchFamily="18" charset="0"/>
                      </a:rPr>
                      <m:t>𝑥</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𝑦</m:t>
                    </m:r>
                    <m:r>
                      <a:rPr lang="en-US" altLang="zh-CN" i="1" dirty="0" smtClean="0">
                        <a:latin typeface="Cambria Math" panose="02040503050406030204" pitchFamily="18" charset="0"/>
                      </a:rPr>
                      <m:t>=0”</m:t>
                    </m:r>
                  </m:oMath>
                </a14:m>
                <a:r>
                  <a:rPr lang="zh-CN" altLang="en-US" dirty="0"/>
                  <a:t>可表示为</a:t>
                </a:r>
                <a14:m>
                  <m:oMath xmlns:m="http://schemas.openxmlformats.org/officeDocument/2006/math">
                    <m:r>
                      <a:rPr lang="en-US" i="1" dirty="0" smtClean="0">
                        <a:latin typeface="Cambria Math" panose="02040503050406030204" pitchFamily="18" charset="0"/>
                        <a:ea typeface="Cambria Math" panose="02040503050406030204" pitchFamily="18" charset="0"/>
                        <a:sym typeface="Symbol"/>
                      </a:rPr>
                      <m:t>∀</m:t>
                    </m:r>
                    <m:r>
                      <a:rPr lang="en-US" i="1" dirty="0" smtClean="0">
                        <a:latin typeface="Cambria Math" panose="02040503050406030204" pitchFamily="18" charset="0"/>
                        <a:ea typeface="Cambria Math" panose="02040503050406030204" pitchFamily="18" charset="0"/>
                        <a:sym typeface="Symbol"/>
                      </a:rPr>
                      <m:t>𝑥</m:t>
                    </m:r>
                    <m:r>
                      <a:rPr lang="en-US" i="1" dirty="0" smtClean="0">
                        <a:latin typeface="Cambria Math" panose="02040503050406030204" pitchFamily="18" charset="0"/>
                        <a:ea typeface="Cambria Math" panose="02040503050406030204" pitchFamily="18" charset="0"/>
                        <a:sym typeface="Symbol"/>
                      </a:rPr>
                      <m:t>∃</m:t>
                    </m:r>
                    <m:r>
                      <a:rPr lang="en-US" i="1" dirty="0" smtClean="0">
                        <a:latin typeface="Cambria Math" panose="02040503050406030204" pitchFamily="18" charset="0"/>
                        <a:ea typeface="Cambria Math" panose="02040503050406030204" pitchFamily="18" charset="0"/>
                        <a:sym typeface="Symbol"/>
                      </a:rPr>
                      <m:t>𝑦</m:t>
                    </m:r>
                    <m:r>
                      <a:rPr lang="en-US" i="1" dirty="0" smtClean="0">
                        <a:latin typeface="Cambria Math" panose="02040503050406030204" pitchFamily="18" charset="0"/>
                        <a:ea typeface="Cambria Math" panose="02040503050406030204" pitchFamily="18" charset="0"/>
                        <a:sym typeface="Symbol"/>
                      </a:rPr>
                      <m:t>(</m:t>
                    </m:r>
                    <m:r>
                      <a:rPr lang="en-US" i="1" dirty="0" smtClean="0">
                        <a:latin typeface="Cambria Math" panose="02040503050406030204" pitchFamily="18" charset="0"/>
                        <a:ea typeface="Cambria Math" panose="02040503050406030204" pitchFamily="18" charset="0"/>
                        <a:sym typeface="Symbol"/>
                      </a:rPr>
                      <m:t>𝑥</m:t>
                    </m:r>
                  </m:oMath>
                </a14:m>
                <a:r>
                  <a:rPr lang="en-US" i="1" dirty="0">
                    <a:latin typeface="Cambria Math" pitchFamily="18" charset="0"/>
                    <a:ea typeface="Cambria Math" pitchFamily="18" charset="0"/>
                    <a:sym typeface="Symbol"/>
                  </a:rPr>
                  <a:t> </a:t>
                </a:r>
                <a14:m>
                  <m:oMath xmlns:m="http://schemas.openxmlformats.org/officeDocument/2006/math">
                    <m:r>
                      <a:rPr lang="en-US" i="1" dirty="0" smtClean="0">
                        <a:latin typeface="Cambria Math" pitchFamily="18" charset="0"/>
                        <a:ea typeface="Cambria Math" pitchFamily="18" charset="0"/>
                        <a:sym typeface="Symbol"/>
                      </a:rPr>
                      <m:t>+ </m:t>
                    </m:r>
                    <m:r>
                      <a:rPr lang="en-US" i="1" dirty="0" smtClean="0">
                        <a:latin typeface="Cambria Math" pitchFamily="18" charset="0"/>
                        <a:ea typeface="Cambria Math" pitchFamily="18" charset="0"/>
                        <a:sym typeface="Symbol"/>
                      </a:rPr>
                      <m:t>𝑦</m:t>
                    </m:r>
                    <m:r>
                      <a:rPr lang="en-US" i="1" dirty="0" smtClean="0">
                        <a:latin typeface="Cambria Math" pitchFamily="18" charset="0"/>
                        <a:ea typeface="Cambria Math" pitchFamily="18" charset="0"/>
                        <a:sym typeface="Symbol"/>
                      </a:rPr>
                      <m:t> = 0)</m:t>
                    </m:r>
                  </m:oMath>
                </a14:m>
                <a:r>
                  <a:rPr lang="en-US" i="1" dirty="0">
                    <a:latin typeface="Cambria Math"/>
                    <a:ea typeface="Cambria Math"/>
                    <a:sym typeface="Symbol"/>
                  </a:rPr>
                  <a:t> </a:t>
                </a:r>
                <a:r>
                  <a:rPr lang="en-US" altLang="zh-CN" dirty="0"/>
                  <a:t>, </a:t>
                </a:r>
                <a:r>
                  <a:rPr lang="zh-CN" altLang="en-US" dirty="0">
                    <a:sym typeface="Symbol"/>
                  </a:rPr>
                  <a:t>其中</a:t>
                </a:r>
                <a14:m>
                  <m:oMath xmlns:m="http://schemas.openxmlformats.org/officeDocument/2006/math">
                    <m:r>
                      <a:rPr lang="en-US" i="1" dirty="0" smtClean="0">
                        <a:latin typeface="Cambria Math" panose="02040503050406030204" pitchFamily="18" charset="0"/>
                        <a:sym typeface="Symbol"/>
                      </a:rPr>
                      <m:t>𝑥</m:t>
                    </m:r>
                  </m:oMath>
                </a14:m>
                <a:r>
                  <a:rPr lang="zh-CN" altLang="en-US" dirty="0">
                    <a:sym typeface="Symbol"/>
                  </a:rPr>
                  <a:t>和</a:t>
                </a:r>
                <a14:m>
                  <m:oMath xmlns:m="http://schemas.openxmlformats.org/officeDocument/2006/math">
                    <m:r>
                      <a:rPr lang="en-US" i="1" dirty="0" smtClean="0">
                        <a:latin typeface="Cambria Math" panose="02040503050406030204" pitchFamily="18" charset="0"/>
                        <a:sym typeface="Symbol"/>
                      </a:rPr>
                      <m:t>𝑦</m:t>
                    </m:r>
                  </m:oMath>
                </a14:m>
                <a:r>
                  <a:rPr lang="zh-CN" altLang="en-US" dirty="0">
                    <a:sym typeface="Symbol"/>
                  </a:rPr>
                  <a:t>的论域都是实数</a:t>
                </a:r>
                <a:r>
                  <a:rPr lang="en-US" dirty="0">
                    <a:sym typeface="Symbol"/>
                  </a:rPr>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24459B4F-6CD3-4094-9990-E5FCAD989528}"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102</a:t>
            </a:fld>
            <a:endParaRPr lang="zh-CN" altLang="en-US" dirty="0"/>
          </a:p>
        </p:txBody>
      </p:sp>
    </p:spTree>
    <p:extLst>
      <p:ext uri="{BB962C8B-B14F-4D97-AF65-F5344CB8AC3E}">
        <p14:creationId xmlns:p14="http://schemas.microsoft.com/office/powerpoint/2010/main" val="38847426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嵌套量词</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a:sym typeface="Symbol"/>
                  </a:rPr>
                  <a:t>为了确定</a:t>
                </a:r>
                <a14:m>
                  <m:oMath xmlns:m="http://schemas.openxmlformats.org/officeDocument/2006/math">
                    <m:r>
                      <a:rPr lang="en-US" altLang="zh-CN" b="1" i="1" dirty="0" smtClean="0">
                        <a:solidFill>
                          <a:srgbClr val="C00000"/>
                        </a:solidFill>
                        <a:latin typeface="Cambria Math" panose="02040503050406030204" pitchFamily="18" charset="0"/>
                        <a:ea typeface="Cambria Math" panose="02040503050406030204" pitchFamily="18" charset="0"/>
                        <a:sym typeface="Symbol"/>
                      </a:rPr>
                      <m:t>∀</m:t>
                    </m:r>
                    <m:r>
                      <a:rPr lang="en-US" altLang="zh-CN" b="1" i="1" dirty="0" err="1">
                        <a:solidFill>
                          <a:srgbClr val="C00000"/>
                        </a:solidFill>
                        <a:latin typeface="Cambria Math" panose="02040503050406030204" pitchFamily="18" charset="0"/>
                        <a:sym typeface="Symbol"/>
                      </a:rPr>
                      <m:t>𝒙</m:t>
                    </m:r>
                    <m:r>
                      <a:rPr lang="en-US" altLang="zh-CN" b="1" i="1" dirty="0" smtClean="0">
                        <a:solidFill>
                          <a:srgbClr val="C00000"/>
                        </a:solidFill>
                        <a:latin typeface="Cambria Math" panose="02040503050406030204" pitchFamily="18" charset="0"/>
                        <a:ea typeface="Cambria Math" panose="02040503050406030204" pitchFamily="18" charset="0"/>
                        <a:sym typeface="Symbol"/>
                      </a:rPr>
                      <m:t>∀</m:t>
                    </m:r>
                    <m:r>
                      <a:rPr lang="en-US" altLang="zh-CN" b="1" i="1" dirty="0" err="1" smtClean="0">
                        <a:solidFill>
                          <a:srgbClr val="C00000"/>
                        </a:solidFill>
                        <a:latin typeface="Cambria Math" panose="02040503050406030204" pitchFamily="18" charset="0"/>
                        <a:sym typeface="Symbol"/>
                      </a:rPr>
                      <m:t>𝒚𝑷</m:t>
                    </m:r>
                    <m:r>
                      <a:rPr lang="en-US" altLang="zh-CN" b="1" i="1" dirty="0" smtClean="0">
                        <a:solidFill>
                          <a:srgbClr val="C00000"/>
                        </a:solidFill>
                        <a:latin typeface="Cambria Math" panose="02040503050406030204" pitchFamily="18" charset="0"/>
                        <a:sym typeface="Symbol"/>
                      </a:rPr>
                      <m:t>(</m:t>
                    </m:r>
                    <m:r>
                      <a:rPr lang="en-US" altLang="zh-CN" b="1" i="1" dirty="0" err="1" smtClean="0">
                        <a:solidFill>
                          <a:srgbClr val="C00000"/>
                        </a:solidFill>
                        <a:latin typeface="Cambria Math" panose="02040503050406030204" pitchFamily="18" charset="0"/>
                        <a:sym typeface="Symbol"/>
                      </a:rPr>
                      <m:t>𝒙</m:t>
                    </m:r>
                    <m:r>
                      <a:rPr lang="en-US" altLang="zh-CN" b="1" i="1" dirty="0" err="1" smtClean="0">
                        <a:solidFill>
                          <a:srgbClr val="C00000"/>
                        </a:solidFill>
                        <a:latin typeface="Cambria Math" panose="02040503050406030204" pitchFamily="18" charset="0"/>
                        <a:sym typeface="Symbol"/>
                      </a:rPr>
                      <m:t>,</m:t>
                    </m:r>
                    <m:r>
                      <a:rPr lang="en-US" altLang="zh-CN" b="1" i="1" dirty="0" err="1" smtClean="0">
                        <a:solidFill>
                          <a:srgbClr val="C00000"/>
                        </a:solidFill>
                        <a:latin typeface="Cambria Math" panose="02040503050406030204" pitchFamily="18" charset="0"/>
                        <a:sym typeface="Symbol"/>
                      </a:rPr>
                      <m:t>𝒚</m:t>
                    </m:r>
                    <m:r>
                      <a:rPr lang="en-US" altLang="zh-CN" b="1" i="1" dirty="0" smtClean="0">
                        <a:solidFill>
                          <a:srgbClr val="C00000"/>
                        </a:solidFill>
                        <a:latin typeface="Cambria Math" panose="02040503050406030204" pitchFamily="18" charset="0"/>
                        <a:sym typeface="Symbol"/>
                      </a:rPr>
                      <m:t>)</m:t>
                    </m:r>
                  </m:oMath>
                </a14:m>
                <a:r>
                  <a:rPr lang="zh-CN" altLang="en-US" dirty="0">
                    <a:sym typeface="Symbol"/>
                  </a:rPr>
                  <a:t>是否为真</a:t>
                </a:r>
                <a:r>
                  <a:rPr lang="en-US" altLang="zh-CN" dirty="0">
                    <a:sym typeface="Symbol"/>
                  </a:rPr>
                  <a:t>, </a:t>
                </a:r>
                <a:r>
                  <a:rPr lang="zh-CN" altLang="en-US" dirty="0">
                    <a:sym typeface="Symbol"/>
                  </a:rPr>
                  <a:t>循环查找</a:t>
                </a:r>
                <a14:m>
                  <m:oMath xmlns:m="http://schemas.openxmlformats.org/officeDocument/2006/math">
                    <m:r>
                      <a:rPr lang="en-US" altLang="zh-CN" i="1" dirty="0" smtClean="0">
                        <a:latin typeface="Cambria Math" panose="02040503050406030204" pitchFamily="18" charset="0"/>
                        <a:sym typeface="Symbol"/>
                      </a:rPr>
                      <m:t>𝑥</m:t>
                    </m:r>
                  </m:oMath>
                </a14:m>
                <a:r>
                  <a:rPr lang="zh-CN" altLang="en-US" dirty="0">
                    <a:sym typeface="Symbol"/>
                  </a:rPr>
                  <a:t>的所有值</a:t>
                </a:r>
                <a:endParaRPr lang="en-US" dirty="0">
                  <a:sym typeface="Symbol"/>
                </a:endParaRPr>
              </a:p>
              <a:p>
                <a:pPr lvl="1"/>
                <a:r>
                  <a:rPr lang="zh-CN" altLang="en-US" dirty="0">
                    <a:sym typeface="Symbol"/>
                  </a:rPr>
                  <a:t>在每个循环步骤中</a:t>
                </a:r>
                <a:r>
                  <a:rPr lang="en-US" altLang="zh-CN" dirty="0">
                    <a:sym typeface="Symbol"/>
                  </a:rPr>
                  <a:t>, </a:t>
                </a:r>
                <a:r>
                  <a:rPr lang="zh-CN" altLang="en-US" dirty="0">
                    <a:sym typeface="Symbol"/>
                  </a:rPr>
                  <a:t>循环查找</a:t>
                </a:r>
                <a14:m>
                  <m:oMath xmlns:m="http://schemas.openxmlformats.org/officeDocument/2006/math">
                    <m:r>
                      <a:rPr lang="en-US" altLang="zh-CN" i="1" dirty="0" smtClean="0">
                        <a:latin typeface="Cambria Math" panose="02040503050406030204" pitchFamily="18" charset="0"/>
                        <a:sym typeface="Symbol"/>
                      </a:rPr>
                      <m:t>𝑦</m:t>
                    </m:r>
                  </m:oMath>
                </a14:m>
                <a:r>
                  <a:rPr lang="zh-CN" altLang="en-US" dirty="0">
                    <a:sym typeface="Symbol"/>
                  </a:rPr>
                  <a:t>的值</a:t>
                </a:r>
                <a:endParaRPr lang="en-US" dirty="0">
                  <a:sym typeface="Symbol"/>
                </a:endParaRPr>
              </a:p>
              <a:p>
                <a:pPr lvl="1"/>
                <a:r>
                  <a:rPr lang="zh-CN" altLang="en-US" dirty="0">
                    <a:sym typeface="Symbol"/>
                  </a:rPr>
                  <a:t>对于某些</a:t>
                </a:r>
                <a14:m>
                  <m:oMath xmlns:m="http://schemas.openxmlformats.org/officeDocument/2006/math">
                    <m:r>
                      <a:rPr lang="en-US" altLang="zh-CN" i="1" dirty="0" smtClean="0">
                        <a:latin typeface="Cambria Math" panose="02040503050406030204" pitchFamily="18" charset="0"/>
                        <a:sym typeface="Symbol"/>
                      </a:rPr>
                      <m:t>𝑥</m:t>
                    </m:r>
                  </m:oMath>
                </a14:m>
                <a:r>
                  <a:rPr lang="zh-CN" altLang="en-US" dirty="0">
                    <a:sym typeface="Symbol"/>
                  </a:rPr>
                  <a:t>和</a:t>
                </a:r>
                <a14:m>
                  <m:oMath xmlns:m="http://schemas.openxmlformats.org/officeDocument/2006/math">
                    <m:r>
                      <a:rPr lang="en-US" altLang="zh-CN" i="1" dirty="0" smtClean="0">
                        <a:latin typeface="Cambria Math" panose="02040503050406030204" pitchFamily="18" charset="0"/>
                        <a:sym typeface="Symbol"/>
                      </a:rPr>
                      <m:t>𝑦</m:t>
                    </m:r>
                  </m:oMath>
                </a14:m>
                <a:r>
                  <a:rPr lang="en-US" altLang="zh-CN" dirty="0">
                    <a:sym typeface="Symbol"/>
                  </a:rPr>
                  <a:t>, </a:t>
                </a:r>
                <a14:m>
                  <m:oMath xmlns:m="http://schemas.openxmlformats.org/officeDocument/2006/math">
                    <m:r>
                      <a:rPr lang="en-US" altLang="zh-CN" i="1" dirty="0" smtClean="0">
                        <a:latin typeface="Cambria Math" panose="02040503050406030204" pitchFamily="18" charset="0"/>
                        <a:sym typeface="Symbol"/>
                      </a:rPr>
                      <m:t>𝑃</m:t>
                    </m:r>
                  </m:oMath>
                </a14:m>
                <a:r>
                  <a:rPr lang="en-US" altLang="zh-CN" dirty="0">
                    <a:sym typeface="Symbol"/>
                  </a:rPr>
                  <a:t>(</a:t>
                </a:r>
                <a14:m>
                  <m:oMath xmlns:m="http://schemas.openxmlformats.org/officeDocument/2006/math">
                    <m:r>
                      <a:rPr lang="en-US" altLang="zh-CN" i="1" dirty="0" smtClean="0">
                        <a:latin typeface="Cambria Math" panose="02040503050406030204" pitchFamily="18" charset="0"/>
                        <a:sym typeface="Symbol"/>
                      </a:rPr>
                      <m:t>𝑥</m:t>
                    </m:r>
                  </m:oMath>
                </a14:m>
                <a:r>
                  <a:rPr lang="en-US" altLang="zh-CN" dirty="0" err="1">
                    <a:sym typeface="Symbol"/>
                  </a:rPr>
                  <a:t>,</a:t>
                </a:r>
                <a14:m>
                  <m:oMath xmlns:m="http://schemas.openxmlformats.org/officeDocument/2006/math">
                    <m:r>
                      <a:rPr lang="en-US" altLang="zh-CN" i="1" dirty="0" smtClean="0">
                        <a:latin typeface="Cambria Math" panose="02040503050406030204" pitchFamily="18" charset="0"/>
                        <a:sym typeface="Symbol"/>
                      </a:rPr>
                      <m:t>𝑦</m:t>
                    </m:r>
                  </m:oMath>
                </a14:m>
                <a:r>
                  <a:rPr lang="en-US" altLang="zh-CN" dirty="0">
                    <a:sym typeface="Symbol"/>
                  </a:rPr>
                  <a:t>)</a:t>
                </a:r>
                <a:r>
                  <a:rPr lang="zh-CN" altLang="en-US" dirty="0">
                    <a:sym typeface="Symbol"/>
                  </a:rPr>
                  <a:t>为假</a:t>
                </a:r>
                <a:r>
                  <a:rPr lang="en-US" altLang="zh-CN" dirty="0">
                    <a:sym typeface="Symbol"/>
                  </a:rPr>
                  <a:t>, </a:t>
                </a:r>
                <a:r>
                  <a:rPr lang="zh-CN" altLang="en-US" dirty="0">
                    <a:sym typeface="Symbol"/>
                  </a:rPr>
                  <a:t>那么</a:t>
                </a:r>
                <a14:m>
                  <m:oMath xmlns:m="http://schemas.openxmlformats.org/officeDocument/2006/math">
                    <m:r>
                      <a:rPr lang="en-US" altLang="zh-CN" i="1" dirty="0" smtClean="0">
                        <a:latin typeface="Cambria Math" panose="02040503050406030204" pitchFamily="18" charset="0"/>
                        <a:ea typeface="Cambria Math" panose="02040503050406030204" pitchFamily="18" charset="0"/>
                        <a:sym typeface="Symbol"/>
                      </a:rPr>
                      <m:t>∀</m:t>
                    </m:r>
                    <m:r>
                      <a:rPr lang="en-US" altLang="zh-CN" i="1" dirty="0" smtClean="0">
                        <a:latin typeface="Cambria Math" panose="02040503050406030204" pitchFamily="18" charset="0"/>
                        <a:sym typeface="Symbol"/>
                      </a:rPr>
                      <m:t>𝑥</m:t>
                    </m:r>
                    <m:r>
                      <a:rPr lang="en-US" altLang="zh-CN" i="1" dirty="0">
                        <a:latin typeface="Cambria Math" panose="02040503050406030204" pitchFamily="18" charset="0"/>
                        <a:ea typeface="Cambria Math" panose="02040503050406030204" pitchFamily="18" charset="0"/>
                        <a:sym typeface="Symbol"/>
                      </a:rPr>
                      <m:t>∀</m:t>
                    </m:r>
                    <m:r>
                      <a:rPr lang="en-US" altLang="zh-CN" i="1" dirty="0" smtClean="0">
                        <a:latin typeface="Cambria Math" panose="02040503050406030204" pitchFamily="18" charset="0"/>
                        <a:sym typeface="Symbol"/>
                      </a:rPr>
                      <m:t>𝑦𝑃</m:t>
                    </m:r>
                  </m:oMath>
                </a14:m>
                <a:r>
                  <a:rPr lang="en-US" altLang="zh-CN" dirty="0">
                    <a:sym typeface="Symbol"/>
                  </a:rPr>
                  <a:t>(</a:t>
                </a:r>
                <a14:m>
                  <m:oMath xmlns:m="http://schemas.openxmlformats.org/officeDocument/2006/math">
                    <m:r>
                      <a:rPr lang="en-US" altLang="zh-CN" i="1" dirty="0" smtClean="0">
                        <a:latin typeface="Cambria Math" panose="02040503050406030204" pitchFamily="18" charset="0"/>
                        <a:sym typeface="Symbol"/>
                      </a:rPr>
                      <m:t>𝑥</m:t>
                    </m:r>
                  </m:oMath>
                </a14:m>
                <a:r>
                  <a:rPr lang="en-US" altLang="zh-CN" dirty="0" err="1">
                    <a:sym typeface="Symbol"/>
                  </a:rPr>
                  <a:t>,</a:t>
                </a:r>
                <a14:m>
                  <m:oMath xmlns:m="http://schemas.openxmlformats.org/officeDocument/2006/math">
                    <m:r>
                      <a:rPr lang="en-US" altLang="zh-CN" i="1" dirty="0" smtClean="0">
                        <a:latin typeface="Cambria Math" panose="02040503050406030204" pitchFamily="18" charset="0"/>
                        <a:sym typeface="Symbol"/>
                      </a:rPr>
                      <m:t>𝑦</m:t>
                    </m:r>
                  </m:oMath>
                </a14:m>
                <a:r>
                  <a:rPr lang="en-US" altLang="zh-CN" dirty="0">
                    <a:sym typeface="Symbol"/>
                  </a:rPr>
                  <a:t>)</a:t>
                </a:r>
                <a:r>
                  <a:rPr lang="zh-CN" altLang="en-US" dirty="0">
                    <a:sym typeface="Symbol"/>
                  </a:rPr>
                  <a:t>为假</a:t>
                </a:r>
                <a:r>
                  <a:rPr lang="en-US" altLang="zh-CN" dirty="0">
                    <a:sym typeface="Symbol"/>
                  </a:rPr>
                  <a:t>, </a:t>
                </a:r>
                <a:r>
                  <a:rPr lang="zh-CN" altLang="en-US" dirty="0">
                    <a:sym typeface="Symbol"/>
                  </a:rPr>
                  <a:t>全部终止</a:t>
                </a:r>
                <a:endParaRPr lang="en-US" altLang="zh-CN" dirty="0">
                  <a:sym typeface="Symbol"/>
                </a:endParaRPr>
              </a:p>
              <a:p>
                <a:pPr lvl="1"/>
                <a14:m>
                  <m:oMath xmlns:m="http://schemas.openxmlformats.org/officeDocument/2006/math">
                    <m:r>
                      <a:rPr lang="en-US" altLang="zh-CN" i="1" dirty="0">
                        <a:latin typeface="Cambria Math" panose="02040503050406030204" pitchFamily="18" charset="0"/>
                        <a:ea typeface="Cambria Math" panose="02040503050406030204" pitchFamily="18" charset="0"/>
                        <a:sym typeface="Symbol"/>
                      </a:rPr>
                      <m:t>∀</m:t>
                    </m:r>
                    <m:r>
                      <a:rPr lang="en-US" altLang="zh-CN" i="1" dirty="0">
                        <a:latin typeface="Cambria Math" panose="02040503050406030204" pitchFamily="18" charset="0"/>
                        <a:sym typeface="Symbol"/>
                      </a:rPr>
                      <m:t>𝑥</m:t>
                    </m:r>
                    <m:r>
                      <a:rPr lang="en-US" altLang="zh-CN" i="1" dirty="0">
                        <a:latin typeface="Cambria Math" panose="02040503050406030204" pitchFamily="18" charset="0"/>
                        <a:ea typeface="Cambria Math" panose="02040503050406030204" pitchFamily="18" charset="0"/>
                        <a:sym typeface="Symbol"/>
                      </a:rPr>
                      <m:t>∀</m:t>
                    </m:r>
                    <m:r>
                      <a:rPr lang="en-US" altLang="zh-CN" i="1" dirty="0">
                        <a:latin typeface="Cambria Math" panose="02040503050406030204" pitchFamily="18" charset="0"/>
                        <a:sym typeface="Symbol"/>
                      </a:rPr>
                      <m:t>𝑦𝑃</m:t>
                    </m:r>
                  </m:oMath>
                </a14:m>
                <a:r>
                  <a:rPr lang="en-US" altLang="zh-CN" dirty="0">
                    <a:sym typeface="Symbol"/>
                  </a:rPr>
                  <a:t>(</a:t>
                </a:r>
                <a14:m>
                  <m:oMath xmlns:m="http://schemas.openxmlformats.org/officeDocument/2006/math">
                    <m:r>
                      <a:rPr lang="en-US" altLang="zh-CN" i="1" dirty="0">
                        <a:latin typeface="Cambria Math" panose="02040503050406030204" pitchFamily="18" charset="0"/>
                        <a:sym typeface="Symbol"/>
                      </a:rPr>
                      <m:t>𝑥</m:t>
                    </m:r>
                  </m:oMath>
                </a14:m>
                <a:r>
                  <a:rPr lang="en-US" altLang="zh-CN" dirty="0" err="1">
                    <a:sym typeface="Symbol"/>
                  </a:rPr>
                  <a:t>,</a:t>
                </a:r>
                <a14:m>
                  <m:oMath xmlns:m="http://schemas.openxmlformats.org/officeDocument/2006/math">
                    <m:r>
                      <a:rPr lang="en-US" altLang="zh-CN" i="1" dirty="0">
                        <a:latin typeface="Cambria Math" panose="02040503050406030204" pitchFamily="18" charset="0"/>
                        <a:sym typeface="Symbol"/>
                      </a:rPr>
                      <m:t>𝑦</m:t>
                    </m:r>
                  </m:oMath>
                </a14:m>
                <a:r>
                  <a:rPr lang="en-US" altLang="zh-CN" dirty="0">
                    <a:sym typeface="Symbol"/>
                  </a:rPr>
                  <a:t>)</a:t>
                </a:r>
                <a:r>
                  <a:rPr lang="zh-CN" altLang="en-US" dirty="0">
                    <a:sym typeface="Symbol"/>
                  </a:rPr>
                  <a:t>为真</a:t>
                </a:r>
                <a:r>
                  <a:rPr lang="en-US" altLang="zh-CN" dirty="0">
                    <a:sym typeface="Symbol"/>
                  </a:rPr>
                  <a:t>, </a:t>
                </a:r>
                <a:r>
                  <a:rPr lang="zh-CN" altLang="en-US" dirty="0">
                    <a:sym typeface="Symbol"/>
                  </a:rPr>
                  <a:t>只有当外层循环执行查找完所有的</a:t>
                </a:r>
                <a14:m>
                  <m:oMath xmlns:m="http://schemas.openxmlformats.org/officeDocument/2006/math">
                    <m:r>
                      <a:rPr lang="en-US" altLang="zh-CN" i="1" dirty="0" smtClean="0">
                        <a:latin typeface="Cambria Math" panose="02040503050406030204" pitchFamily="18" charset="0"/>
                        <a:sym typeface="Symbol"/>
                      </a:rPr>
                      <m:t>𝑥</m:t>
                    </m:r>
                  </m:oMath>
                </a14:m>
                <a:r>
                  <a:rPr lang="zh-CN" altLang="en-US" dirty="0">
                    <a:sym typeface="Symbol"/>
                  </a:rPr>
                  <a:t>值</a:t>
                </a:r>
                <a:endParaRPr lang="en-US" altLang="zh-CN" dirty="0">
                  <a:sym typeface="Symbol"/>
                </a:endParaRPr>
              </a:p>
              <a:p>
                <a:pPr lvl="1"/>
                <a:endParaRPr lang="en-US" dirty="0">
                  <a:sym typeface="Symbol"/>
                </a:endParaRPr>
              </a:p>
              <a:p>
                <a:pPr lvl="0"/>
                <a:r>
                  <a:rPr lang="zh-CN" altLang="en-US" dirty="0">
                    <a:solidFill>
                      <a:prstClr val="black"/>
                    </a:solidFill>
                    <a:sym typeface="Symbol"/>
                  </a:rPr>
                  <a:t>为了确定</a:t>
                </a:r>
                <a:r>
                  <a:rPr lang="en-US" altLang="zh-CN" b="1" dirty="0">
                    <a:solidFill>
                      <a:srgbClr val="C00000"/>
                    </a:solidFill>
                    <a:sym typeface="Symbol"/>
                  </a:rPr>
                  <a:t></a:t>
                </a:r>
                <a:r>
                  <a:rPr lang="en-US" altLang="zh-CN" b="1" dirty="0" err="1">
                    <a:solidFill>
                      <a:srgbClr val="C00000"/>
                    </a:solidFill>
                    <a:sym typeface="Symbol"/>
                  </a:rPr>
                  <a:t>xyP</a:t>
                </a:r>
                <a:r>
                  <a:rPr lang="en-US" altLang="zh-CN" b="1" dirty="0">
                    <a:solidFill>
                      <a:srgbClr val="C00000"/>
                    </a:solidFill>
                    <a:sym typeface="Symbol"/>
                  </a:rPr>
                  <a:t>(</a:t>
                </a:r>
                <a:r>
                  <a:rPr lang="en-US" altLang="zh-CN" b="1" dirty="0" err="1">
                    <a:solidFill>
                      <a:srgbClr val="C00000"/>
                    </a:solidFill>
                    <a:sym typeface="Symbol"/>
                  </a:rPr>
                  <a:t>x,y</a:t>
                </a:r>
                <a:r>
                  <a:rPr lang="en-US" altLang="zh-CN" b="1" dirty="0">
                    <a:solidFill>
                      <a:srgbClr val="C00000"/>
                    </a:solidFill>
                    <a:sym typeface="Symbol"/>
                  </a:rPr>
                  <a:t>)</a:t>
                </a:r>
                <a:r>
                  <a:rPr lang="zh-CN" altLang="en-US" dirty="0">
                    <a:solidFill>
                      <a:prstClr val="black"/>
                    </a:solidFill>
                    <a:sym typeface="Symbol"/>
                  </a:rPr>
                  <a:t>是否为真</a:t>
                </a:r>
                <a:r>
                  <a:rPr lang="en-US" altLang="zh-CN" dirty="0">
                    <a:solidFill>
                      <a:prstClr val="black"/>
                    </a:solidFill>
                    <a:sym typeface="Symbol"/>
                  </a:rPr>
                  <a:t>, </a:t>
                </a:r>
                <a:r>
                  <a:rPr lang="zh-CN" altLang="en-US" dirty="0">
                    <a:solidFill>
                      <a:prstClr val="black"/>
                    </a:solidFill>
                    <a:sym typeface="Symbol"/>
                  </a:rPr>
                  <a:t>循环查找</a:t>
                </a:r>
                <a14:m>
                  <m:oMath xmlns:m="http://schemas.openxmlformats.org/officeDocument/2006/math">
                    <m:r>
                      <a:rPr lang="en-US" altLang="zh-CN" i="1" dirty="0" smtClean="0">
                        <a:solidFill>
                          <a:prstClr val="black"/>
                        </a:solidFill>
                        <a:latin typeface="Cambria Math" panose="02040503050406030204" pitchFamily="18" charset="0"/>
                        <a:sym typeface="Symbol"/>
                      </a:rPr>
                      <m:t>𝑥</m:t>
                    </m:r>
                  </m:oMath>
                </a14:m>
                <a:r>
                  <a:rPr lang="zh-CN" altLang="en-US" dirty="0">
                    <a:solidFill>
                      <a:prstClr val="black"/>
                    </a:solidFill>
                    <a:sym typeface="Symbol"/>
                  </a:rPr>
                  <a:t>的所有值</a:t>
                </a:r>
                <a:r>
                  <a:rPr lang="en-US" dirty="0">
                    <a:sym typeface="Symbol"/>
                  </a:rPr>
                  <a:t> </a:t>
                </a:r>
              </a:p>
              <a:p>
                <a:pPr lvl="1"/>
                <a:r>
                  <a:rPr lang="zh-CN" altLang="en-US" dirty="0">
                    <a:sym typeface="Symbol"/>
                  </a:rPr>
                  <a:t>在每个循环步骤中</a:t>
                </a:r>
                <a:r>
                  <a:rPr lang="en-US" altLang="zh-CN" dirty="0">
                    <a:sym typeface="Symbol"/>
                  </a:rPr>
                  <a:t>, </a:t>
                </a:r>
                <a:r>
                  <a:rPr lang="zh-CN" altLang="en-US" dirty="0">
                    <a:sym typeface="Symbol"/>
                  </a:rPr>
                  <a:t>循环查找</a:t>
                </a:r>
                <a14:m>
                  <m:oMath xmlns:m="http://schemas.openxmlformats.org/officeDocument/2006/math">
                    <m:r>
                      <a:rPr lang="en-US" altLang="zh-CN" i="1" dirty="0" smtClean="0">
                        <a:latin typeface="Cambria Math" panose="02040503050406030204" pitchFamily="18" charset="0"/>
                        <a:sym typeface="Symbol"/>
                      </a:rPr>
                      <m:t>𝑦</m:t>
                    </m:r>
                  </m:oMath>
                </a14:m>
                <a:r>
                  <a:rPr lang="zh-CN" altLang="en-US" dirty="0">
                    <a:sym typeface="Symbol"/>
                  </a:rPr>
                  <a:t>的值</a:t>
                </a:r>
                <a:endParaRPr lang="en-US" altLang="zh-CN" dirty="0">
                  <a:sym typeface="Symbol"/>
                </a:endParaRPr>
              </a:p>
              <a:p>
                <a:pPr lvl="1"/>
                <a:r>
                  <a:rPr lang="zh-CN" altLang="en-US" dirty="0">
                    <a:sym typeface="Symbol"/>
                  </a:rPr>
                  <a:t>当找到一对</a:t>
                </a:r>
                <a14:m>
                  <m:oMath xmlns:m="http://schemas.openxmlformats.org/officeDocument/2006/math">
                    <m:r>
                      <a:rPr lang="en-US" altLang="zh-CN" i="1" dirty="0" smtClean="0">
                        <a:latin typeface="Cambria Math" panose="02040503050406030204" pitchFamily="18" charset="0"/>
                        <a:sym typeface="Symbol"/>
                      </a:rPr>
                      <m:t>𝑥</m:t>
                    </m:r>
                  </m:oMath>
                </a14:m>
                <a:r>
                  <a:rPr lang="zh-CN" altLang="en-US" dirty="0">
                    <a:sym typeface="Symbol"/>
                  </a:rPr>
                  <a:t>和</a:t>
                </a:r>
                <a14:m>
                  <m:oMath xmlns:m="http://schemas.openxmlformats.org/officeDocument/2006/math">
                    <m:r>
                      <a:rPr lang="en-US" altLang="zh-CN" i="1" dirty="0" smtClean="0">
                        <a:latin typeface="Cambria Math" panose="02040503050406030204" pitchFamily="18" charset="0"/>
                        <a:sym typeface="Symbol"/>
                      </a:rPr>
                      <m:t>𝑦</m:t>
                    </m:r>
                  </m:oMath>
                </a14:m>
                <a:r>
                  <a:rPr lang="zh-CN" altLang="en-US" dirty="0">
                    <a:sym typeface="Symbol"/>
                  </a:rPr>
                  <a:t>让</a:t>
                </a:r>
                <a14:m>
                  <m:oMath xmlns:m="http://schemas.openxmlformats.org/officeDocument/2006/math">
                    <m:r>
                      <a:rPr lang="en-US" altLang="zh-CN" i="1" dirty="0" smtClean="0">
                        <a:latin typeface="Cambria Math" panose="02040503050406030204" pitchFamily="18" charset="0"/>
                        <a:sym typeface="Symbol"/>
                      </a:rPr>
                      <m:t>𝑃</m:t>
                    </m:r>
                  </m:oMath>
                </a14:m>
                <a:r>
                  <a:rPr lang="en-US" altLang="zh-CN" dirty="0">
                    <a:sym typeface="Symbol"/>
                  </a:rPr>
                  <a:t>(</a:t>
                </a:r>
                <a14:m>
                  <m:oMath xmlns:m="http://schemas.openxmlformats.org/officeDocument/2006/math">
                    <m:r>
                      <a:rPr lang="en-US" altLang="zh-CN" i="1" dirty="0" smtClean="0">
                        <a:latin typeface="Cambria Math" panose="02040503050406030204" pitchFamily="18" charset="0"/>
                        <a:sym typeface="Symbol"/>
                      </a:rPr>
                      <m:t>𝑥</m:t>
                    </m:r>
                  </m:oMath>
                </a14:m>
                <a:r>
                  <a:rPr lang="en-US" altLang="zh-CN" dirty="0">
                    <a:sym typeface="Symbol"/>
                  </a:rPr>
                  <a:t>, </a:t>
                </a:r>
                <a14:m>
                  <m:oMath xmlns:m="http://schemas.openxmlformats.org/officeDocument/2006/math">
                    <m:r>
                      <a:rPr lang="en-US" altLang="zh-CN" i="1" dirty="0" smtClean="0">
                        <a:latin typeface="Cambria Math" panose="02040503050406030204" pitchFamily="18" charset="0"/>
                        <a:sym typeface="Symbol"/>
                      </a:rPr>
                      <m:t>𝑦</m:t>
                    </m:r>
                  </m:oMath>
                </a14:m>
                <a:r>
                  <a:rPr lang="en-US" altLang="zh-CN" dirty="0">
                    <a:sym typeface="Symbol"/>
                  </a:rPr>
                  <a:t>)</a:t>
                </a:r>
                <a:r>
                  <a:rPr lang="zh-CN" altLang="en-US" dirty="0">
                    <a:sym typeface="Symbol"/>
                  </a:rPr>
                  <a:t>为真</a:t>
                </a:r>
                <a:r>
                  <a:rPr lang="en-US" altLang="zh-CN" dirty="0">
                    <a:sym typeface="Symbol"/>
                  </a:rPr>
                  <a:t>, </a:t>
                </a:r>
                <a:r>
                  <a:rPr lang="zh-CN" altLang="en-US" dirty="0">
                    <a:sym typeface="Symbol"/>
                  </a:rPr>
                  <a:t>那么内层循环结束</a:t>
                </a:r>
                <a:endParaRPr lang="en-US" altLang="zh-CN" dirty="0">
                  <a:sym typeface="Symbol"/>
                </a:endParaRPr>
              </a:p>
              <a:p>
                <a:pPr lvl="1"/>
                <a:r>
                  <a:rPr lang="zh-CN" altLang="en-US" dirty="0">
                    <a:sym typeface="Symbol"/>
                  </a:rPr>
                  <a:t>如果没有找到</a:t>
                </a:r>
                <a14:m>
                  <m:oMath xmlns:m="http://schemas.openxmlformats.org/officeDocument/2006/math">
                    <m:r>
                      <a:rPr lang="en-US" altLang="zh-CN" i="1" dirty="0" smtClean="0">
                        <a:latin typeface="Cambria Math" panose="02040503050406030204" pitchFamily="18" charset="0"/>
                        <a:sym typeface="Symbol"/>
                      </a:rPr>
                      <m:t>𝑦</m:t>
                    </m:r>
                  </m:oMath>
                </a14:m>
                <a:r>
                  <a:rPr lang="zh-CN" altLang="en-US" dirty="0">
                    <a:sym typeface="Symbol"/>
                  </a:rPr>
                  <a:t>能让</a:t>
                </a:r>
                <a14:m>
                  <m:oMath xmlns:m="http://schemas.openxmlformats.org/officeDocument/2006/math">
                    <m:r>
                      <a:rPr lang="en-US" i="1" dirty="0" smtClean="0">
                        <a:latin typeface="Cambria Math" panose="02040503050406030204" pitchFamily="18" charset="0"/>
                        <a:sym typeface="Symbol"/>
                      </a:rPr>
                      <m:t>𝑃</m:t>
                    </m:r>
                  </m:oMath>
                </a14:m>
                <a:r>
                  <a:rPr lang="en-US" dirty="0">
                    <a:sym typeface="Symbol"/>
                  </a:rPr>
                  <a:t>(</a:t>
                </a:r>
                <a14:m>
                  <m:oMath xmlns:m="http://schemas.openxmlformats.org/officeDocument/2006/math">
                    <m:r>
                      <a:rPr lang="en-US" i="1" dirty="0" smtClean="0">
                        <a:latin typeface="Cambria Math" panose="02040503050406030204" pitchFamily="18" charset="0"/>
                        <a:sym typeface="Symbol"/>
                      </a:rPr>
                      <m:t>𝑥</m:t>
                    </m:r>
                  </m:oMath>
                </a14:m>
                <a:r>
                  <a:rPr lang="en-US" dirty="0">
                    <a:sym typeface="Symbol"/>
                  </a:rPr>
                  <a:t>, </a:t>
                </a:r>
                <a14:m>
                  <m:oMath xmlns:m="http://schemas.openxmlformats.org/officeDocument/2006/math">
                    <m:r>
                      <a:rPr lang="en-US" i="1" dirty="0" smtClean="0">
                        <a:latin typeface="Cambria Math" panose="02040503050406030204" pitchFamily="18" charset="0"/>
                        <a:sym typeface="Symbol"/>
                      </a:rPr>
                      <m:t>𝑦</m:t>
                    </m:r>
                  </m:oMath>
                </a14:m>
                <a:r>
                  <a:rPr lang="en-US" dirty="0">
                    <a:sym typeface="Symbol"/>
                  </a:rPr>
                  <a:t>) </a:t>
                </a:r>
                <a:r>
                  <a:rPr lang="zh-CN" altLang="en-US" dirty="0">
                    <a:sym typeface="Symbol"/>
                  </a:rPr>
                  <a:t>为真</a:t>
                </a:r>
                <a:r>
                  <a:rPr lang="en-US" altLang="zh-CN" dirty="0">
                    <a:sym typeface="Symbol"/>
                  </a:rPr>
                  <a:t>,</a:t>
                </a:r>
                <a:r>
                  <a:rPr lang="zh-CN" altLang="en-US" dirty="0">
                    <a:sym typeface="Symbol"/>
                  </a:rPr>
                  <a:t>那么</a:t>
                </a:r>
                <a14:m>
                  <m:oMath xmlns:m="http://schemas.openxmlformats.org/officeDocument/2006/math">
                    <m:r>
                      <a:rPr lang="en-US" i="1" dirty="0" smtClean="0">
                        <a:latin typeface="Cambria Math" panose="02040503050406030204" pitchFamily="18" charset="0"/>
                        <a:ea typeface="Cambria Math" panose="02040503050406030204" pitchFamily="18" charset="0"/>
                        <a:sym typeface="Symbol"/>
                      </a:rPr>
                      <m:t>∀</m:t>
                    </m:r>
                    <m:r>
                      <a:rPr lang="en-US" i="1" dirty="0" smtClean="0">
                        <a:latin typeface="Cambria Math" panose="02040503050406030204" pitchFamily="18" charset="0"/>
                        <a:sym typeface="Symbol"/>
                      </a:rPr>
                      <m:t>𝑥</m:t>
                    </m:r>
                    <m:r>
                      <a:rPr lang="en-US" i="1" dirty="0" smtClean="0">
                        <a:latin typeface="Cambria Math" panose="02040503050406030204" pitchFamily="18" charset="0"/>
                        <a:ea typeface="Cambria Math" panose="02040503050406030204" pitchFamily="18" charset="0"/>
                        <a:sym typeface="Symbol"/>
                      </a:rPr>
                      <m:t>∃</m:t>
                    </m:r>
                    <m:r>
                      <a:rPr lang="en-US" i="1" dirty="0" smtClean="0">
                        <a:latin typeface="Cambria Math" panose="02040503050406030204" pitchFamily="18" charset="0"/>
                        <a:sym typeface="Symbol"/>
                      </a:rPr>
                      <m:t>𝑦</m:t>
                    </m:r>
                    <m:r>
                      <a:rPr lang="en-US" b="0" i="1" dirty="0" smtClean="0">
                        <a:latin typeface="Cambria Math" panose="02040503050406030204" pitchFamily="18" charset="0"/>
                        <a:sym typeface="Symbol"/>
                      </a:rPr>
                      <m:t>𝑃</m:t>
                    </m:r>
                  </m:oMath>
                </a14:m>
                <a:r>
                  <a:rPr lang="en-US" dirty="0">
                    <a:sym typeface="Symbol"/>
                  </a:rPr>
                  <a:t>(</a:t>
                </a:r>
                <a14:m>
                  <m:oMath xmlns:m="http://schemas.openxmlformats.org/officeDocument/2006/math">
                    <m:r>
                      <a:rPr lang="en-US" i="1" dirty="0" smtClean="0">
                        <a:latin typeface="Cambria Math" panose="02040503050406030204" pitchFamily="18" charset="0"/>
                        <a:sym typeface="Symbol"/>
                      </a:rPr>
                      <m:t>𝑥</m:t>
                    </m:r>
                  </m:oMath>
                </a14:m>
                <a:r>
                  <a:rPr lang="en-US" dirty="0" err="1">
                    <a:sym typeface="Symbol"/>
                  </a:rPr>
                  <a:t>,</a:t>
                </a:r>
                <a14:m>
                  <m:oMath xmlns:m="http://schemas.openxmlformats.org/officeDocument/2006/math">
                    <m:r>
                      <a:rPr lang="en-US" i="1" dirty="0" smtClean="0">
                        <a:latin typeface="Cambria Math" panose="02040503050406030204" pitchFamily="18" charset="0"/>
                        <a:sym typeface="Symbol"/>
                      </a:rPr>
                      <m:t>𝑦</m:t>
                    </m:r>
                  </m:oMath>
                </a14:m>
                <a:r>
                  <a:rPr lang="en-US" dirty="0">
                    <a:sym typeface="Symbol"/>
                  </a:rPr>
                  <a:t>)</a:t>
                </a:r>
                <a:r>
                  <a:rPr lang="zh-CN" altLang="en-US" dirty="0">
                    <a:sym typeface="Symbol"/>
                  </a:rPr>
                  <a:t>为假</a:t>
                </a:r>
                <a:endParaRPr lang="en-US" dirty="0">
                  <a:sym typeface="Symbol"/>
                </a:endParaRPr>
              </a:p>
              <a:p>
                <a:pPr lvl="1"/>
                <a14:m>
                  <m:oMath xmlns:m="http://schemas.openxmlformats.org/officeDocument/2006/math">
                    <m:r>
                      <a:rPr lang="en-US" altLang="zh-CN" i="1" dirty="0">
                        <a:latin typeface="Cambria Math" panose="02040503050406030204" pitchFamily="18" charset="0"/>
                        <a:ea typeface="Cambria Math" panose="02040503050406030204" pitchFamily="18" charset="0"/>
                        <a:sym typeface="Symbol"/>
                      </a:rPr>
                      <m:t>∀</m:t>
                    </m:r>
                    <m:r>
                      <a:rPr lang="en-US" altLang="zh-CN" i="1" dirty="0">
                        <a:latin typeface="Cambria Math" panose="02040503050406030204" pitchFamily="18" charset="0"/>
                        <a:sym typeface="Symbol"/>
                      </a:rPr>
                      <m:t>𝑥</m:t>
                    </m:r>
                    <m:r>
                      <a:rPr lang="en-US" altLang="zh-CN" i="1" dirty="0">
                        <a:latin typeface="Cambria Math" panose="02040503050406030204" pitchFamily="18" charset="0"/>
                        <a:ea typeface="Cambria Math" panose="02040503050406030204" pitchFamily="18" charset="0"/>
                        <a:sym typeface="Symbol"/>
                      </a:rPr>
                      <m:t>∃</m:t>
                    </m:r>
                    <m:r>
                      <a:rPr lang="en-US" altLang="zh-CN" i="1" dirty="0">
                        <a:latin typeface="Cambria Math" panose="02040503050406030204" pitchFamily="18" charset="0"/>
                        <a:sym typeface="Symbol"/>
                      </a:rPr>
                      <m:t>𝑦𝑃</m:t>
                    </m:r>
                  </m:oMath>
                </a14:m>
                <a:r>
                  <a:rPr lang="en-US" altLang="zh-CN" dirty="0">
                    <a:sym typeface="Symbol"/>
                  </a:rPr>
                  <a:t>(</a:t>
                </a:r>
                <a14:m>
                  <m:oMath xmlns:m="http://schemas.openxmlformats.org/officeDocument/2006/math">
                    <m:r>
                      <a:rPr lang="en-US" altLang="zh-CN" i="1" dirty="0">
                        <a:latin typeface="Cambria Math" panose="02040503050406030204" pitchFamily="18" charset="0"/>
                        <a:sym typeface="Symbol"/>
                      </a:rPr>
                      <m:t>𝑥</m:t>
                    </m:r>
                  </m:oMath>
                </a14:m>
                <a:r>
                  <a:rPr lang="en-US" altLang="zh-CN" dirty="0" err="1">
                    <a:sym typeface="Symbol"/>
                  </a:rPr>
                  <a:t>,</a:t>
                </a:r>
                <a14:m>
                  <m:oMath xmlns:m="http://schemas.openxmlformats.org/officeDocument/2006/math">
                    <m:r>
                      <a:rPr lang="en-US" altLang="zh-CN" i="1" dirty="0">
                        <a:latin typeface="Cambria Math" panose="02040503050406030204" pitchFamily="18" charset="0"/>
                        <a:sym typeface="Symbol"/>
                      </a:rPr>
                      <m:t>𝑦</m:t>
                    </m:r>
                  </m:oMath>
                </a14:m>
                <a:r>
                  <a:rPr lang="en-US" altLang="zh-CN" dirty="0">
                    <a:sym typeface="Symbol"/>
                  </a:rPr>
                  <a:t>)</a:t>
                </a:r>
                <a:r>
                  <a:rPr lang="zh-CN" altLang="en-US" dirty="0">
                    <a:sym typeface="Symbol"/>
                  </a:rPr>
                  <a:t>为真</a:t>
                </a:r>
                <a:r>
                  <a:rPr lang="en-US" altLang="zh-CN" dirty="0">
                    <a:sym typeface="Symbol"/>
                  </a:rPr>
                  <a:t>, </a:t>
                </a:r>
                <a:r>
                  <a:rPr lang="zh-CN" altLang="en-US" dirty="0">
                    <a:sym typeface="Symbol"/>
                  </a:rPr>
                  <a:t>只有当外层循环执行查找完所有的</a:t>
                </a:r>
                <a14:m>
                  <m:oMath xmlns:m="http://schemas.openxmlformats.org/officeDocument/2006/math">
                    <m:r>
                      <a:rPr lang="en-US" altLang="zh-CN" i="1" dirty="0" smtClean="0">
                        <a:latin typeface="Cambria Math" panose="02040503050406030204" pitchFamily="18" charset="0"/>
                        <a:sym typeface="Symbol"/>
                      </a:rPr>
                      <m:t>𝑥</m:t>
                    </m:r>
                  </m:oMath>
                </a14:m>
                <a:r>
                  <a:rPr lang="zh-CN" altLang="en-US" dirty="0">
                    <a:sym typeface="Symbol"/>
                  </a:rPr>
                  <a:t>值</a:t>
                </a:r>
                <a:endParaRPr lang="en-US" altLang="zh-CN" dirty="0">
                  <a:sym typeface="Symbo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616C7779-7FF4-4D3D-91FC-0A4736A8CF53}"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103</a:t>
            </a:fld>
            <a:endParaRPr lang="zh-CN" altLang="en-US" dirty="0"/>
          </a:p>
        </p:txBody>
      </p:sp>
    </p:spTree>
    <p:extLst>
      <p:ext uri="{BB962C8B-B14F-4D97-AF65-F5344CB8AC3E}">
        <p14:creationId xmlns:p14="http://schemas.microsoft.com/office/powerpoint/2010/main" val="33500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ipe(down)">
                                      <p:cBhvr>
                                        <p:cTn id="7" dur="500"/>
                                        <p:tgtEl>
                                          <p:spTgt spid="3">
                                            <p:txEl>
                                              <p:pRg st="5" end="5"/>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wipe(down)">
                                      <p:cBhvr>
                                        <p:cTn id="10" dur="500"/>
                                        <p:tgtEl>
                                          <p:spTgt spid="3">
                                            <p:txEl>
                                              <p:pRg st="6" end="6"/>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wipe(down)">
                                      <p:cBhvr>
                                        <p:cTn id="13" dur="500"/>
                                        <p:tgtEl>
                                          <p:spTgt spid="3">
                                            <p:txEl>
                                              <p:pRg st="7" end="7"/>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wipe(down)">
                                      <p:cBhvr>
                                        <p:cTn id="16" dur="500"/>
                                        <p:tgtEl>
                                          <p:spTgt spid="3">
                                            <p:txEl>
                                              <p:pRg st="8" end="8"/>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Effect transition="in" filter="wipe(down)">
                                      <p:cBhvr>
                                        <p:cTn id="19"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嵌套量词</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a:sym typeface="Symbol"/>
                  </a:rPr>
                  <a:t>为了确定</a:t>
                </a:r>
                <a14:m>
                  <m:oMath xmlns:m="http://schemas.openxmlformats.org/officeDocument/2006/math">
                    <m:r>
                      <a:rPr lang="zh-CN" altLang="en-US" b="1" i="1" smtClean="0">
                        <a:solidFill>
                          <a:srgbClr val="C00000"/>
                        </a:solidFill>
                        <a:latin typeface="Cambria Math" panose="02040503050406030204" pitchFamily="18" charset="0"/>
                        <a:sym typeface="Symbol"/>
                      </a:rPr>
                      <m:t>∃</m:t>
                    </m:r>
                    <m:r>
                      <a:rPr lang="en-US" altLang="zh-CN" b="1" i="1" smtClean="0">
                        <a:solidFill>
                          <a:srgbClr val="C00000"/>
                        </a:solidFill>
                        <a:latin typeface="Cambria Math" panose="02040503050406030204" pitchFamily="18" charset="0"/>
                        <a:sym typeface="Symbol"/>
                      </a:rPr>
                      <m:t>𝒙</m:t>
                    </m:r>
                    <m:r>
                      <a:rPr lang="en-US" altLang="zh-CN" b="1" i="1" smtClean="0">
                        <a:solidFill>
                          <a:srgbClr val="C00000"/>
                        </a:solidFill>
                        <a:latin typeface="Cambria Math" panose="02040503050406030204" pitchFamily="18" charset="0"/>
                        <a:ea typeface="Cambria Math" panose="02040503050406030204" pitchFamily="18" charset="0"/>
                        <a:sym typeface="Symbol"/>
                      </a:rPr>
                      <m:t>∀</m:t>
                    </m:r>
                    <m:r>
                      <a:rPr lang="en-US" altLang="zh-CN" b="1" i="1" smtClean="0">
                        <a:solidFill>
                          <a:srgbClr val="C00000"/>
                        </a:solidFill>
                        <a:latin typeface="Cambria Math" panose="02040503050406030204" pitchFamily="18" charset="0"/>
                        <a:ea typeface="Cambria Math" panose="02040503050406030204" pitchFamily="18" charset="0"/>
                        <a:sym typeface="Symbol"/>
                      </a:rPr>
                      <m:t>𝒚𝑷</m:t>
                    </m:r>
                    <m:r>
                      <a:rPr lang="en-US" altLang="zh-CN" b="1" i="1" smtClean="0">
                        <a:solidFill>
                          <a:srgbClr val="C00000"/>
                        </a:solidFill>
                        <a:latin typeface="Cambria Math" panose="02040503050406030204" pitchFamily="18" charset="0"/>
                        <a:ea typeface="Cambria Math" panose="02040503050406030204" pitchFamily="18" charset="0"/>
                        <a:sym typeface="Symbol"/>
                      </a:rPr>
                      <m:t>(</m:t>
                    </m:r>
                    <m:r>
                      <a:rPr lang="en-US" altLang="zh-CN" b="1" i="1" smtClean="0">
                        <a:solidFill>
                          <a:srgbClr val="C00000"/>
                        </a:solidFill>
                        <a:latin typeface="Cambria Math" panose="02040503050406030204" pitchFamily="18" charset="0"/>
                        <a:ea typeface="Cambria Math" panose="02040503050406030204" pitchFamily="18" charset="0"/>
                        <a:sym typeface="Symbol"/>
                      </a:rPr>
                      <m:t>𝒙</m:t>
                    </m:r>
                    <m:r>
                      <a:rPr lang="en-US" altLang="zh-CN" b="1" i="1" smtClean="0">
                        <a:solidFill>
                          <a:srgbClr val="C00000"/>
                        </a:solidFill>
                        <a:latin typeface="Cambria Math" panose="02040503050406030204" pitchFamily="18" charset="0"/>
                        <a:ea typeface="Cambria Math" panose="02040503050406030204" pitchFamily="18" charset="0"/>
                        <a:sym typeface="Symbol"/>
                      </a:rPr>
                      <m:t>,</m:t>
                    </m:r>
                    <m:r>
                      <a:rPr lang="en-US" altLang="zh-CN" b="1" i="1" smtClean="0">
                        <a:solidFill>
                          <a:srgbClr val="C00000"/>
                        </a:solidFill>
                        <a:latin typeface="Cambria Math" panose="02040503050406030204" pitchFamily="18" charset="0"/>
                        <a:ea typeface="Cambria Math" panose="02040503050406030204" pitchFamily="18" charset="0"/>
                        <a:sym typeface="Symbol"/>
                      </a:rPr>
                      <m:t>𝒚</m:t>
                    </m:r>
                    <m:r>
                      <a:rPr lang="en-US" altLang="zh-CN" b="1" i="1" smtClean="0">
                        <a:solidFill>
                          <a:srgbClr val="C00000"/>
                        </a:solidFill>
                        <a:latin typeface="Cambria Math" panose="02040503050406030204" pitchFamily="18" charset="0"/>
                        <a:ea typeface="Cambria Math" panose="02040503050406030204" pitchFamily="18" charset="0"/>
                        <a:sym typeface="Symbol"/>
                      </a:rPr>
                      <m:t>)</m:t>
                    </m:r>
                  </m:oMath>
                </a14:m>
                <a:r>
                  <a:rPr lang="zh-CN" altLang="en-US" dirty="0">
                    <a:sym typeface="Symbol"/>
                  </a:rPr>
                  <a:t>是否为真</a:t>
                </a:r>
                <a:r>
                  <a:rPr lang="en-US" altLang="zh-CN" dirty="0">
                    <a:sym typeface="Symbol"/>
                  </a:rPr>
                  <a:t>, </a:t>
                </a:r>
                <a:r>
                  <a:rPr lang="zh-CN" altLang="en-US" dirty="0">
                    <a:sym typeface="Symbol"/>
                  </a:rPr>
                  <a:t>循环查找</a:t>
                </a:r>
                <a14:m>
                  <m:oMath xmlns:m="http://schemas.openxmlformats.org/officeDocument/2006/math">
                    <m:r>
                      <a:rPr lang="en-US" altLang="zh-CN" i="1" dirty="0" smtClean="0">
                        <a:latin typeface="Cambria Math" panose="02040503050406030204" pitchFamily="18" charset="0"/>
                        <a:sym typeface="Symbol"/>
                      </a:rPr>
                      <m:t>𝑥</m:t>
                    </m:r>
                  </m:oMath>
                </a14:m>
                <a:r>
                  <a:rPr lang="zh-CN" altLang="en-US" dirty="0">
                    <a:sym typeface="Symbol"/>
                  </a:rPr>
                  <a:t>的所有值</a:t>
                </a:r>
                <a:endParaRPr lang="en-US" dirty="0">
                  <a:sym typeface="Symbol"/>
                </a:endParaRPr>
              </a:p>
              <a:p>
                <a:pPr lvl="1"/>
                <a:r>
                  <a:rPr lang="zh-CN" altLang="en-US" dirty="0">
                    <a:sym typeface="Symbol"/>
                  </a:rPr>
                  <a:t>在每个循环步骤中</a:t>
                </a:r>
                <a:r>
                  <a:rPr lang="en-US" altLang="zh-CN" dirty="0">
                    <a:sym typeface="Symbol"/>
                  </a:rPr>
                  <a:t>, </a:t>
                </a:r>
                <a:r>
                  <a:rPr lang="zh-CN" altLang="en-US" dirty="0">
                    <a:sym typeface="Symbol"/>
                  </a:rPr>
                  <a:t>循环查找</a:t>
                </a:r>
                <a14:m>
                  <m:oMath xmlns:m="http://schemas.openxmlformats.org/officeDocument/2006/math">
                    <m:r>
                      <a:rPr lang="en-US" altLang="zh-CN" i="1" dirty="0" smtClean="0">
                        <a:latin typeface="Cambria Math" panose="02040503050406030204" pitchFamily="18" charset="0"/>
                        <a:sym typeface="Symbol"/>
                      </a:rPr>
                      <m:t>𝑦</m:t>
                    </m:r>
                  </m:oMath>
                </a14:m>
                <a:r>
                  <a:rPr lang="zh-CN" altLang="en-US" dirty="0">
                    <a:sym typeface="Symbol"/>
                  </a:rPr>
                  <a:t>的值</a:t>
                </a:r>
                <a:endParaRPr lang="en-US" dirty="0">
                  <a:sym typeface="Symbol"/>
                </a:endParaRPr>
              </a:p>
              <a:p>
                <a:pPr lvl="1"/>
                <a:r>
                  <a:rPr lang="zh-CN" altLang="en-US" dirty="0">
                    <a:sym typeface="Symbol"/>
                  </a:rPr>
                  <a:t>对于某个</a:t>
                </a:r>
                <a14:m>
                  <m:oMath xmlns:m="http://schemas.openxmlformats.org/officeDocument/2006/math">
                    <m:r>
                      <a:rPr lang="en-US" altLang="zh-CN" i="1" dirty="0" smtClean="0">
                        <a:latin typeface="Cambria Math" panose="02040503050406030204" pitchFamily="18" charset="0"/>
                        <a:sym typeface="Symbol"/>
                      </a:rPr>
                      <m:t>𝑥</m:t>
                    </m:r>
                  </m:oMath>
                </a14:m>
                <a:r>
                  <a:rPr lang="en-US" altLang="zh-CN" dirty="0">
                    <a:sym typeface="Symbol"/>
                  </a:rPr>
                  <a:t>, </a:t>
                </a:r>
                <a:r>
                  <a:rPr lang="zh-CN" altLang="en-US" dirty="0">
                    <a:sym typeface="Symbol"/>
                  </a:rPr>
                  <a:t>对所有</a:t>
                </a:r>
                <a14:m>
                  <m:oMath xmlns:m="http://schemas.openxmlformats.org/officeDocument/2006/math">
                    <m:r>
                      <a:rPr lang="en-US" altLang="zh-CN" i="1" dirty="0" smtClean="0">
                        <a:latin typeface="Cambria Math" panose="02040503050406030204" pitchFamily="18" charset="0"/>
                        <a:sym typeface="Symbol"/>
                      </a:rPr>
                      <m:t>𝑦</m:t>
                    </m:r>
                  </m:oMath>
                </a14:m>
                <a:r>
                  <a:rPr lang="zh-CN" altLang="en-US" dirty="0">
                    <a:sym typeface="Symbol"/>
                  </a:rPr>
                  <a:t>的值</a:t>
                </a:r>
                <a:r>
                  <a:rPr lang="en-US" altLang="zh-CN" dirty="0">
                    <a:sym typeface="Symbol"/>
                  </a:rPr>
                  <a:t>, </a:t>
                </a:r>
                <a14:m>
                  <m:oMath xmlns:m="http://schemas.openxmlformats.org/officeDocument/2006/math">
                    <m:r>
                      <a:rPr lang="en-US" altLang="zh-CN" i="1" dirty="0" smtClean="0">
                        <a:latin typeface="Cambria Math" panose="02040503050406030204" pitchFamily="18" charset="0"/>
                        <a:sym typeface="Symbol"/>
                      </a:rPr>
                      <m:t>𝑃</m:t>
                    </m:r>
                    <m:r>
                      <a:rPr lang="en-US" altLang="zh-CN" i="1" dirty="0" smtClean="0">
                        <a:latin typeface="Cambria Math" panose="02040503050406030204" pitchFamily="18" charset="0"/>
                        <a:sym typeface="Symbol"/>
                      </a:rPr>
                      <m:t>(</m:t>
                    </m:r>
                    <m:r>
                      <a:rPr lang="en-US" altLang="zh-CN" i="1" dirty="0" err="1">
                        <a:latin typeface="Cambria Math" panose="02040503050406030204" pitchFamily="18" charset="0"/>
                        <a:sym typeface="Symbol"/>
                      </a:rPr>
                      <m:t>𝑥</m:t>
                    </m:r>
                    <m:r>
                      <a:rPr lang="en-US" altLang="zh-CN" i="1" dirty="0" err="1">
                        <a:latin typeface="Cambria Math" panose="02040503050406030204" pitchFamily="18" charset="0"/>
                        <a:sym typeface="Symbol"/>
                      </a:rPr>
                      <m:t>,</m:t>
                    </m:r>
                    <m:r>
                      <a:rPr lang="en-US" altLang="zh-CN" i="1" dirty="0" err="1">
                        <a:latin typeface="Cambria Math" panose="02040503050406030204" pitchFamily="18" charset="0"/>
                        <a:sym typeface="Symbol"/>
                      </a:rPr>
                      <m:t>𝑦</m:t>
                    </m:r>
                    <m:r>
                      <a:rPr lang="en-US" altLang="zh-CN" i="1" dirty="0" smtClean="0">
                        <a:latin typeface="Cambria Math" panose="02040503050406030204" pitchFamily="18" charset="0"/>
                        <a:sym typeface="Symbol"/>
                      </a:rPr>
                      <m:t>)</m:t>
                    </m:r>
                  </m:oMath>
                </a14:m>
                <a:r>
                  <a:rPr lang="zh-CN" altLang="en-US" dirty="0">
                    <a:sym typeface="Symbol"/>
                  </a:rPr>
                  <a:t>为真</a:t>
                </a:r>
                <a:r>
                  <a:rPr lang="en-US" altLang="zh-CN" dirty="0">
                    <a:sym typeface="Symbol"/>
                  </a:rPr>
                  <a:t>, </a:t>
                </a:r>
                <a:r>
                  <a:rPr lang="zh-CN" altLang="en-US" dirty="0">
                    <a:sym typeface="Symbol"/>
                  </a:rPr>
                  <a:t>那么</a:t>
                </a:r>
                <a14:m>
                  <m:oMath xmlns:m="http://schemas.openxmlformats.org/officeDocument/2006/math">
                    <m:r>
                      <a:rPr lang="zh-CN" altLang="en-US" i="1">
                        <a:latin typeface="Cambria Math" panose="02040503050406030204" pitchFamily="18" charset="0"/>
                        <a:sym typeface="Symbol"/>
                      </a:rPr>
                      <m:t>∃</m:t>
                    </m:r>
                    <m:r>
                      <a:rPr lang="en-US" altLang="zh-CN" i="1">
                        <a:latin typeface="Cambria Math" panose="02040503050406030204" pitchFamily="18" charset="0"/>
                        <a:sym typeface="Symbol"/>
                      </a:rPr>
                      <m:t>𝑥</m:t>
                    </m:r>
                    <m:r>
                      <a:rPr lang="en-US" altLang="zh-CN" i="1">
                        <a:latin typeface="Cambria Math" panose="02040503050406030204" pitchFamily="18" charset="0"/>
                        <a:ea typeface="Cambria Math" panose="02040503050406030204" pitchFamily="18" charset="0"/>
                        <a:sym typeface="Symbol"/>
                      </a:rPr>
                      <m:t>∀</m:t>
                    </m:r>
                    <m:r>
                      <a:rPr lang="en-US" altLang="zh-CN" i="1">
                        <a:latin typeface="Cambria Math" panose="02040503050406030204" pitchFamily="18" charset="0"/>
                        <a:ea typeface="Cambria Math" panose="02040503050406030204" pitchFamily="18" charset="0"/>
                        <a:sym typeface="Symbol"/>
                      </a:rPr>
                      <m:t>𝑦𝑃</m:t>
                    </m:r>
                    <m:r>
                      <a:rPr lang="en-US" altLang="zh-CN" i="1">
                        <a:latin typeface="Cambria Math" panose="02040503050406030204" pitchFamily="18" charset="0"/>
                        <a:ea typeface="Cambria Math" panose="02040503050406030204" pitchFamily="18" charset="0"/>
                        <a:sym typeface="Symbol"/>
                      </a:rPr>
                      <m:t>(</m:t>
                    </m:r>
                    <m:r>
                      <a:rPr lang="en-US" altLang="zh-CN" i="1">
                        <a:latin typeface="Cambria Math" panose="02040503050406030204" pitchFamily="18" charset="0"/>
                        <a:ea typeface="Cambria Math" panose="02040503050406030204" pitchFamily="18" charset="0"/>
                        <a:sym typeface="Symbol"/>
                      </a:rPr>
                      <m:t>𝑥</m:t>
                    </m:r>
                    <m:r>
                      <a:rPr lang="en-US" altLang="zh-CN" i="1">
                        <a:latin typeface="Cambria Math" panose="02040503050406030204" pitchFamily="18" charset="0"/>
                        <a:ea typeface="Cambria Math" panose="02040503050406030204" pitchFamily="18" charset="0"/>
                        <a:sym typeface="Symbol"/>
                      </a:rPr>
                      <m:t>,</m:t>
                    </m:r>
                    <m:r>
                      <a:rPr lang="en-US" altLang="zh-CN" i="1">
                        <a:latin typeface="Cambria Math" panose="02040503050406030204" pitchFamily="18" charset="0"/>
                        <a:ea typeface="Cambria Math" panose="02040503050406030204" pitchFamily="18" charset="0"/>
                        <a:sym typeface="Symbol"/>
                      </a:rPr>
                      <m:t>𝑦</m:t>
                    </m:r>
                    <m:r>
                      <a:rPr lang="en-US" altLang="zh-CN" i="1">
                        <a:latin typeface="Cambria Math" panose="02040503050406030204" pitchFamily="18" charset="0"/>
                        <a:ea typeface="Cambria Math" panose="02040503050406030204" pitchFamily="18" charset="0"/>
                        <a:sym typeface="Symbol"/>
                      </a:rPr>
                      <m:t>)</m:t>
                    </m:r>
                  </m:oMath>
                </a14:m>
                <a:r>
                  <a:rPr lang="zh-CN" altLang="en-US" dirty="0">
                    <a:sym typeface="Symbol"/>
                  </a:rPr>
                  <a:t>为真</a:t>
                </a:r>
                <a:r>
                  <a:rPr lang="en-US" altLang="zh-CN" dirty="0">
                    <a:sym typeface="Symbol"/>
                  </a:rPr>
                  <a:t>, </a:t>
                </a:r>
                <a:r>
                  <a:rPr lang="zh-CN" altLang="en-US" dirty="0">
                    <a:sym typeface="Symbol"/>
                  </a:rPr>
                  <a:t>全部终止</a:t>
                </a:r>
                <a:endParaRPr lang="en-US" altLang="zh-CN" dirty="0">
                  <a:sym typeface="Symbol"/>
                </a:endParaRPr>
              </a:p>
              <a:p>
                <a:pPr lvl="1"/>
                <a:r>
                  <a:rPr lang="zh-CN" altLang="en-US" dirty="0">
                    <a:sym typeface="Symbol"/>
                  </a:rPr>
                  <a:t>如果循环执行完也总碰不到这样的</a:t>
                </a:r>
                <a14:m>
                  <m:oMath xmlns:m="http://schemas.openxmlformats.org/officeDocument/2006/math">
                    <m:r>
                      <a:rPr lang="en-US" altLang="zh-CN" i="1" dirty="0" smtClean="0">
                        <a:latin typeface="Cambria Math" panose="02040503050406030204" pitchFamily="18" charset="0"/>
                        <a:sym typeface="Symbol"/>
                      </a:rPr>
                      <m:t>𝑥</m:t>
                    </m:r>
                  </m:oMath>
                </a14:m>
                <a:r>
                  <a:rPr lang="zh-CN" altLang="en-US" dirty="0">
                    <a:sym typeface="Symbol"/>
                  </a:rPr>
                  <a:t>值</a:t>
                </a:r>
                <a:r>
                  <a:rPr lang="en-US" altLang="zh-CN" dirty="0">
                    <a:sym typeface="Symbol"/>
                  </a:rPr>
                  <a:t>, </a:t>
                </a:r>
                <a14:m>
                  <m:oMath xmlns:m="http://schemas.openxmlformats.org/officeDocument/2006/math">
                    <m:r>
                      <a:rPr lang="zh-CN" altLang="en-US" i="1">
                        <a:latin typeface="Cambria Math" panose="02040503050406030204" pitchFamily="18" charset="0"/>
                        <a:sym typeface="Symbol"/>
                      </a:rPr>
                      <m:t>∃</m:t>
                    </m:r>
                    <m:r>
                      <a:rPr lang="en-US" altLang="zh-CN" i="1">
                        <a:latin typeface="Cambria Math" panose="02040503050406030204" pitchFamily="18" charset="0"/>
                        <a:sym typeface="Symbol"/>
                      </a:rPr>
                      <m:t>𝑥</m:t>
                    </m:r>
                    <m:r>
                      <a:rPr lang="en-US" altLang="zh-CN" i="1">
                        <a:latin typeface="Cambria Math" panose="02040503050406030204" pitchFamily="18" charset="0"/>
                        <a:ea typeface="Cambria Math" panose="02040503050406030204" pitchFamily="18" charset="0"/>
                        <a:sym typeface="Symbol"/>
                      </a:rPr>
                      <m:t>∀</m:t>
                    </m:r>
                    <m:r>
                      <a:rPr lang="en-US" altLang="zh-CN" i="1">
                        <a:latin typeface="Cambria Math" panose="02040503050406030204" pitchFamily="18" charset="0"/>
                        <a:ea typeface="Cambria Math" panose="02040503050406030204" pitchFamily="18" charset="0"/>
                        <a:sym typeface="Symbol"/>
                      </a:rPr>
                      <m:t>𝑦𝑃</m:t>
                    </m:r>
                    <m:r>
                      <a:rPr lang="en-US" altLang="zh-CN" i="1">
                        <a:latin typeface="Cambria Math" panose="02040503050406030204" pitchFamily="18" charset="0"/>
                        <a:ea typeface="Cambria Math" panose="02040503050406030204" pitchFamily="18" charset="0"/>
                        <a:sym typeface="Symbol"/>
                      </a:rPr>
                      <m:t>(</m:t>
                    </m:r>
                    <m:r>
                      <a:rPr lang="en-US" altLang="zh-CN" i="1">
                        <a:latin typeface="Cambria Math" panose="02040503050406030204" pitchFamily="18" charset="0"/>
                        <a:ea typeface="Cambria Math" panose="02040503050406030204" pitchFamily="18" charset="0"/>
                        <a:sym typeface="Symbol"/>
                      </a:rPr>
                      <m:t>𝑥</m:t>
                    </m:r>
                    <m:r>
                      <a:rPr lang="en-US" altLang="zh-CN" i="1">
                        <a:latin typeface="Cambria Math" panose="02040503050406030204" pitchFamily="18" charset="0"/>
                        <a:ea typeface="Cambria Math" panose="02040503050406030204" pitchFamily="18" charset="0"/>
                        <a:sym typeface="Symbol"/>
                      </a:rPr>
                      <m:t>,</m:t>
                    </m:r>
                    <m:r>
                      <a:rPr lang="en-US" altLang="zh-CN" i="1">
                        <a:latin typeface="Cambria Math" panose="02040503050406030204" pitchFamily="18" charset="0"/>
                        <a:ea typeface="Cambria Math" panose="02040503050406030204" pitchFamily="18" charset="0"/>
                        <a:sym typeface="Symbol"/>
                      </a:rPr>
                      <m:t>𝑦</m:t>
                    </m:r>
                    <m:r>
                      <a:rPr lang="en-US" altLang="zh-CN" i="1">
                        <a:latin typeface="Cambria Math" panose="02040503050406030204" pitchFamily="18" charset="0"/>
                        <a:ea typeface="Cambria Math" panose="02040503050406030204" pitchFamily="18" charset="0"/>
                        <a:sym typeface="Symbol"/>
                      </a:rPr>
                      <m:t>)</m:t>
                    </m:r>
                  </m:oMath>
                </a14:m>
                <a:r>
                  <a:rPr lang="zh-CN" altLang="en-US" dirty="0">
                    <a:sym typeface="Symbol"/>
                  </a:rPr>
                  <a:t>为假</a:t>
                </a:r>
                <a:endParaRPr lang="en-US" altLang="zh-CN" dirty="0">
                  <a:sym typeface="Symbol"/>
                </a:endParaRPr>
              </a:p>
              <a:p>
                <a:pPr lvl="1"/>
                <a:endParaRPr lang="en-US" dirty="0">
                  <a:sym typeface="Symbol"/>
                </a:endParaRPr>
              </a:p>
              <a:p>
                <a:pPr lvl="0"/>
                <a:r>
                  <a:rPr lang="zh-CN" altLang="en-US" dirty="0">
                    <a:solidFill>
                      <a:prstClr val="black"/>
                    </a:solidFill>
                    <a:sym typeface="Symbol"/>
                  </a:rPr>
                  <a:t>为了确定</a:t>
                </a:r>
                <a14:m>
                  <m:oMath xmlns:m="http://schemas.openxmlformats.org/officeDocument/2006/math">
                    <m:r>
                      <a:rPr lang="zh-CN" altLang="en-US" b="1" i="1" smtClean="0">
                        <a:solidFill>
                          <a:srgbClr val="C00000"/>
                        </a:solidFill>
                        <a:latin typeface="Cambria Math" panose="02040503050406030204" pitchFamily="18" charset="0"/>
                        <a:sym typeface="Symbol"/>
                      </a:rPr>
                      <m:t>∃</m:t>
                    </m:r>
                    <m:r>
                      <a:rPr lang="en-US" altLang="zh-CN" b="1" i="1" smtClean="0">
                        <a:solidFill>
                          <a:srgbClr val="C00000"/>
                        </a:solidFill>
                        <a:latin typeface="Cambria Math" panose="02040503050406030204" pitchFamily="18" charset="0"/>
                        <a:sym typeface="Symbol"/>
                      </a:rPr>
                      <m:t>𝒙</m:t>
                    </m:r>
                    <m:r>
                      <a:rPr lang="en-US" altLang="zh-CN" b="1" i="1" smtClean="0">
                        <a:solidFill>
                          <a:srgbClr val="C00000"/>
                        </a:solidFill>
                        <a:latin typeface="Cambria Math" panose="02040503050406030204" pitchFamily="18" charset="0"/>
                        <a:ea typeface="Cambria Math" panose="02040503050406030204" pitchFamily="18" charset="0"/>
                        <a:sym typeface="Symbol"/>
                      </a:rPr>
                      <m:t>∃</m:t>
                    </m:r>
                    <m:r>
                      <a:rPr lang="en-US" altLang="zh-CN" b="1" i="1" smtClean="0">
                        <a:solidFill>
                          <a:srgbClr val="C00000"/>
                        </a:solidFill>
                        <a:latin typeface="Cambria Math" panose="02040503050406030204" pitchFamily="18" charset="0"/>
                        <a:ea typeface="Cambria Math" panose="02040503050406030204" pitchFamily="18" charset="0"/>
                        <a:sym typeface="Symbol"/>
                      </a:rPr>
                      <m:t>𝒚𝑷</m:t>
                    </m:r>
                    <m:r>
                      <a:rPr lang="en-US" altLang="zh-CN" b="1" i="1" smtClean="0">
                        <a:solidFill>
                          <a:srgbClr val="C00000"/>
                        </a:solidFill>
                        <a:latin typeface="Cambria Math" panose="02040503050406030204" pitchFamily="18" charset="0"/>
                        <a:ea typeface="Cambria Math" panose="02040503050406030204" pitchFamily="18" charset="0"/>
                        <a:sym typeface="Symbol"/>
                      </a:rPr>
                      <m:t>(</m:t>
                    </m:r>
                    <m:r>
                      <a:rPr lang="en-US" altLang="zh-CN" b="1" i="1" smtClean="0">
                        <a:solidFill>
                          <a:srgbClr val="C00000"/>
                        </a:solidFill>
                        <a:latin typeface="Cambria Math" panose="02040503050406030204" pitchFamily="18" charset="0"/>
                        <a:ea typeface="Cambria Math" panose="02040503050406030204" pitchFamily="18" charset="0"/>
                        <a:sym typeface="Symbol"/>
                      </a:rPr>
                      <m:t>𝒙</m:t>
                    </m:r>
                    <m:r>
                      <a:rPr lang="en-US" altLang="zh-CN" b="1" i="1" smtClean="0">
                        <a:solidFill>
                          <a:srgbClr val="C00000"/>
                        </a:solidFill>
                        <a:latin typeface="Cambria Math" panose="02040503050406030204" pitchFamily="18" charset="0"/>
                        <a:ea typeface="Cambria Math" panose="02040503050406030204" pitchFamily="18" charset="0"/>
                        <a:sym typeface="Symbol"/>
                      </a:rPr>
                      <m:t>,</m:t>
                    </m:r>
                    <m:r>
                      <a:rPr lang="en-US" altLang="zh-CN" b="1" i="1" smtClean="0">
                        <a:solidFill>
                          <a:srgbClr val="C00000"/>
                        </a:solidFill>
                        <a:latin typeface="Cambria Math" panose="02040503050406030204" pitchFamily="18" charset="0"/>
                        <a:ea typeface="Cambria Math" panose="02040503050406030204" pitchFamily="18" charset="0"/>
                        <a:sym typeface="Symbol"/>
                      </a:rPr>
                      <m:t>𝒚</m:t>
                    </m:r>
                    <m:r>
                      <a:rPr lang="en-US" altLang="zh-CN" b="1" i="1" smtClean="0">
                        <a:solidFill>
                          <a:srgbClr val="C00000"/>
                        </a:solidFill>
                        <a:latin typeface="Cambria Math" panose="02040503050406030204" pitchFamily="18" charset="0"/>
                        <a:ea typeface="Cambria Math" panose="02040503050406030204" pitchFamily="18" charset="0"/>
                        <a:sym typeface="Symbol"/>
                      </a:rPr>
                      <m:t>)</m:t>
                    </m:r>
                  </m:oMath>
                </a14:m>
                <a:r>
                  <a:rPr lang="zh-CN" altLang="en-US" dirty="0">
                    <a:solidFill>
                      <a:prstClr val="black"/>
                    </a:solidFill>
                    <a:sym typeface="Symbol"/>
                  </a:rPr>
                  <a:t>是否为真</a:t>
                </a:r>
                <a:r>
                  <a:rPr lang="en-US" altLang="zh-CN" dirty="0">
                    <a:solidFill>
                      <a:prstClr val="black"/>
                    </a:solidFill>
                    <a:sym typeface="Symbol"/>
                  </a:rPr>
                  <a:t>, </a:t>
                </a:r>
                <a:r>
                  <a:rPr lang="zh-CN" altLang="en-US" dirty="0">
                    <a:solidFill>
                      <a:prstClr val="black"/>
                    </a:solidFill>
                    <a:sym typeface="Symbol"/>
                  </a:rPr>
                  <a:t>循环查找</a:t>
                </a:r>
                <a14:m>
                  <m:oMath xmlns:m="http://schemas.openxmlformats.org/officeDocument/2006/math">
                    <m:r>
                      <a:rPr lang="en-US" altLang="zh-CN" i="1" dirty="0" smtClean="0">
                        <a:solidFill>
                          <a:prstClr val="black"/>
                        </a:solidFill>
                        <a:latin typeface="Cambria Math" panose="02040503050406030204" pitchFamily="18" charset="0"/>
                        <a:sym typeface="Symbol"/>
                      </a:rPr>
                      <m:t>𝑥</m:t>
                    </m:r>
                  </m:oMath>
                </a14:m>
                <a:r>
                  <a:rPr lang="zh-CN" altLang="en-US" dirty="0">
                    <a:solidFill>
                      <a:prstClr val="black"/>
                    </a:solidFill>
                    <a:sym typeface="Symbol"/>
                  </a:rPr>
                  <a:t>的所有值</a:t>
                </a:r>
                <a:r>
                  <a:rPr lang="en-US" dirty="0">
                    <a:sym typeface="Symbol"/>
                  </a:rPr>
                  <a:t> </a:t>
                </a:r>
              </a:p>
              <a:p>
                <a:pPr lvl="1"/>
                <a:r>
                  <a:rPr lang="zh-CN" altLang="en-US" dirty="0">
                    <a:sym typeface="Symbol"/>
                  </a:rPr>
                  <a:t>在每个循环步骤中</a:t>
                </a:r>
                <a:r>
                  <a:rPr lang="en-US" altLang="zh-CN" dirty="0">
                    <a:sym typeface="Symbol"/>
                  </a:rPr>
                  <a:t>, </a:t>
                </a:r>
                <a:r>
                  <a:rPr lang="zh-CN" altLang="en-US" dirty="0">
                    <a:sym typeface="Symbol"/>
                  </a:rPr>
                  <a:t>循环查找</a:t>
                </a:r>
                <a14:m>
                  <m:oMath xmlns:m="http://schemas.openxmlformats.org/officeDocument/2006/math">
                    <m:r>
                      <a:rPr lang="en-US" altLang="zh-CN" i="1" dirty="0" smtClean="0">
                        <a:latin typeface="Cambria Math" panose="02040503050406030204" pitchFamily="18" charset="0"/>
                        <a:sym typeface="Symbol"/>
                      </a:rPr>
                      <m:t>𝑦</m:t>
                    </m:r>
                  </m:oMath>
                </a14:m>
                <a:r>
                  <a:rPr lang="zh-CN" altLang="en-US" dirty="0">
                    <a:sym typeface="Symbol"/>
                  </a:rPr>
                  <a:t>的值</a:t>
                </a:r>
                <a:endParaRPr lang="en-US" altLang="zh-CN" dirty="0">
                  <a:sym typeface="Symbol"/>
                </a:endParaRPr>
              </a:p>
              <a:p>
                <a:pPr lvl="1"/>
                <a:r>
                  <a:rPr lang="zh-CN" altLang="en-US" dirty="0">
                    <a:sym typeface="Symbol"/>
                  </a:rPr>
                  <a:t>当找到一对</a:t>
                </a:r>
                <a14:m>
                  <m:oMath xmlns:m="http://schemas.openxmlformats.org/officeDocument/2006/math">
                    <m:r>
                      <a:rPr lang="en-US" altLang="zh-CN" i="1" dirty="0" smtClean="0">
                        <a:latin typeface="Cambria Math" panose="02040503050406030204" pitchFamily="18" charset="0"/>
                        <a:sym typeface="Symbol"/>
                      </a:rPr>
                      <m:t>𝑥</m:t>
                    </m:r>
                  </m:oMath>
                </a14:m>
                <a:r>
                  <a:rPr lang="zh-CN" altLang="en-US" dirty="0">
                    <a:sym typeface="Symbol"/>
                  </a:rPr>
                  <a:t>和</a:t>
                </a:r>
                <a14:m>
                  <m:oMath xmlns:m="http://schemas.openxmlformats.org/officeDocument/2006/math">
                    <m:r>
                      <a:rPr lang="en-US" altLang="zh-CN" i="1" dirty="0" smtClean="0">
                        <a:latin typeface="Cambria Math" panose="02040503050406030204" pitchFamily="18" charset="0"/>
                        <a:sym typeface="Symbol"/>
                      </a:rPr>
                      <m:t>𝑦</m:t>
                    </m:r>
                  </m:oMath>
                </a14:m>
                <a:r>
                  <a:rPr lang="zh-CN" altLang="en-US" dirty="0">
                    <a:sym typeface="Symbol"/>
                  </a:rPr>
                  <a:t>让</a:t>
                </a:r>
                <a14:m>
                  <m:oMath xmlns:m="http://schemas.openxmlformats.org/officeDocument/2006/math">
                    <m:r>
                      <a:rPr lang="en-US" altLang="zh-CN" i="1" dirty="0" smtClean="0">
                        <a:latin typeface="Cambria Math" panose="02040503050406030204" pitchFamily="18" charset="0"/>
                        <a:sym typeface="Symbol"/>
                      </a:rPr>
                      <m:t>𝑃</m:t>
                    </m:r>
                    <m:r>
                      <a:rPr lang="en-US" altLang="zh-CN" i="1" dirty="0" smtClean="0">
                        <a:latin typeface="Cambria Math" panose="02040503050406030204" pitchFamily="18" charset="0"/>
                        <a:sym typeface="Symbol"/>
                      </a:rPr>
                      <m:t>(</m:t>
                    </m:r>
                    <m:r>
                      <a:rPr lang="en-US" altLang="zh-CN" i="1" dirty="0" smtClean="0">
                        <a:latin typeface="Cambria Math" panose="02040503050406030204" pitchFamily="18" charset="0"/>
                        <a:sym typeface="Symbol"/>
                      </a:rPr>
                      <m:t>𝑥</m:t>
                    </m:r>
                    <m:r>
                      <a:rPr lang="en-US" altLang="zh-CN" i="1" dirty="0" smtClean="0">
                        <a:latin typeface="Cambria Math" panose="02040503050406030204" pitchFamily="18" charset="0"/>
                        <a:sym typeface="Symbol"/>
                      </a:rPr>
                      <m:t>, </m:t>
                    </m:r>
                    <m:r>
                      <a:rPr lang="en-US" altLang="zh-CN" i="1" dirty="0" smtClean="0">
                        <a:latin typeface="Cambria Math" panose="02040503050406030204" pitchFamily="18" charset="0"/>
                        <a:sym typeface="Symbol"/>
                      </a:rPr>
                      <m:t>𝑦</m:t>
                    </m:r>
                    <m:r>
                      <a:rPr lang="en-US" altLang="zh-CN" i="1" dirty="0" smtClean="0">
                        <a:latin typeface="Cambria Math" panose="02040503050406030204" pitchFamily="18" charset="0"/>
                        <a:sym typeface="Symbol"/>
                      </a:rPr>
                      <m:t>)</m:t>
                    </m:r>
                  </m:oMath>
                </a14:m>
                <a:r>
                  <a:rPr lang="zh-CN" altLang="en-US" dirty="0">
                    <a:sym typeface="Symbol"/>
                  </a:rPr>
                  <a:t>为真</a:t>
                </a:r>
                <a:r>
                  <a:rPr lang="en-US" altLang="zh-CN" dirty="0">
                    <a:sym typeface="Symbol"/>
                  </a:rPr>
                  <a:t>, </a:t>
                </a:r>
                <a14:m>
                  <m:oMath xmlns:m="http://schemas.openxmlformats.org/officeDocument/2006/math">
                    <m:r>
                      <a:rPr lang="en-US" altLang="zh-CN" i="1" dirty="0" smtClean="0">
                        <a:latin typeface="Cambria Math" panose="02040503050406030204" pitchFamily="18" charset="0"/>
                        <a:ea typeface="Cambria Math" panose="02040503050406030204" pitchFamily="18" charset="0"/>
                        <a:sym typeface="Symbol"/>
                      </a:rPr>
                      <m:t>∃</m:t>
                    </m:r>
                    <m:r>
                      <a:rPr lang="en-US" altLang="zh-CN" i="1" dirty="0" smtClean="0">
                        <a:latin typeface="Cambria Math" panose="02040503050406030204" pitchFamily="18" charset="0"/>
                        <a:sym typeface="Symbol"/>
                      </a:rPr>
                      <m:t>𝑥</m:t>
                    </m:r>
                    <m:r>
                      <a:rPr lang="en-US" altLang="zh-CN" i="1" dirty="0" smtClean="0">
                        <a:latin typeface="Cambria Math" panose="02040503050406030204" pitchFamily="18" charset="0"/>
                        <a:ea typeface="Cambria Math" panose="02040503050406030204" pitchFamily="18" charset="0"/>
                        <a:sym typeface="Symbol"/>
                      </a:rPr>
                      <m:t>∃</m:t>
                    </m:r>
                    <m:r>
                      <a:rPr lang="en-US" altLang="zh-CN" i="1" dirty="0" smtClean="0">
                        <a:latin typeface="Cambria Math" panose="02040503050406030204" pitchFamily="18" charset="0"/>
                        <a:sym typeface="Symbol"/>
                      </a:rPr>
                      <m:t>𝑦𝑃</m:t>
                    </m:r>
                    <m:r>
                      <a:rPr lang="en-US" altLang="zh-CN" i="1" dirty="0" smtClean="0">
                        <a:latin typeface="Cambria Math" panose="02040503050406030204" pitchFamily="18" charset="0"/>
                        <a:sym typeface="Symbol"/>
                      </a:rPr>
                      <m:t>(</m:t>
                    </m:r>
                    <m:r>
                      <a:rPr lang="en-US" altLang="zh-CN" i="1" dirty="0" err="1" smtClean="0">
                        <a:latin typeface="Cambria Math" panose="02040503050406030204" pitchFamily="18" charset="0"/>
                        <a:sym typeface="Symbol"/>
                      </a:rPr>
                      <m:t>𝑥</m:t>
                    </m:r>
                    <m:r>
                      <a:rPr lang="en-US" altLang="zh-CN" i="1" dirty="0" err="1" smtClean="0">
                        <a:latin typeface="Cambria Math" panose="02040503050406030204" pitchFamily="18" charset="0"/>
                        <a:sym typeface="Symbol"/>
                      </a:rPr>
                      <m:t>,</m:t>
                    </m:r>
                    <m:r>
                      <a:rPr lang="en-US" altLang="zh-CN" i="1" dirty="0" err="1" smtClean="0">
                        <a:latin typeface="Cambria Math" panose="02040503050406030204" pitchFamily="18" charset="0"/>
                        <a:sym typeface="Symbol"/>
                      </a:rPr>
                      <m:t>𝑦</m:t>
                    </m:r>
                    <m:r>
                      <a:rPr lang="en-US" altLang="zh-CN" i="1" dirty="0" smtClean="0">
                        <a:latin typeface="Cambria Math" panose="02040503050406030204" pitchFamily="18" charset="0"/>
                        <a:sym typeface="Symbol"/>
                      </a:rPr>
                      <m:t>)</m:t>
                    </m:r>
                  </m:oMath>
                </a14:m>
                <a:r>
                  <a:rPr lang="zh-CN" altLang="en-US" dirty="0">
                    <a:sym typeface="Symbol"/>
                  </a:rPr>
                  <a:t>为真</a:t>
                </a:r>
                <a:r>
                  <a:rPr lang="en-US" altLang="zh-CN" dirty="0">
                    <a:sym typeface="Symbol"/>
                  </a:rPr>
                  <a:t>, </a:t>
                </a:r>
                <a:r>
                  <a:rPr lang="zh-CN" altLang="en-US" dirty="0">
                    <a:sym typeface="Symbol"/>
                  </a:rPr>
                  <a:t>终止</a:t>
                </a:r>
                <a:r>
                  <a:rPr lang="en-US" altLang="zh-CN" dirty="0">
                    <a:sym typeface="Symbol"/>
                  </a:rPr>
                  <a:t>.</a:t>
                </a:r>
              </a:p>
              <a:p>
                <a:pPr lvl="1"/>
                <a:r>
                  <a:rPr lang="zh-CN" altLang="en-US" dirty="0">
                    <a:sym typeface="Symbol"/>
                  </a:rPr>
                  <a:t>那么循环结束也碰不到这样的值</a:t>
                </a:r>
                <a:r>
                  <a:rPr lang="en-US" altLang="zh-CN" dirty="0">
                    <a:sym typeface="Symbol"/>
                  </a:rPr>
                  <a:t>, </a:t>
                </a:r>
                <a14:m>
                  <m:oMath xmlns:m="http://schemas.openxmlformats.org/officeDocument/2006/math">
                    <m:r>
                      <a:rPr lang="en-US" altLang="zh-CN" i="1" dirty="0">
                        <a:latin typeface="Cambria Math" panose="02040503050406030204" pitchFamily="18" charset="0"/>
                        <a:ea typeface="Cambria Math" panose="02040503050406030204" pitchFamily="18" charset="0"/>
                        <a:sym typeface="Symbol"/>
                      </a:rPr>
                      <m:t>∃</m:t>
                    </m:r>
                    <m:r>
                      <a:rPr lang="en-US" altLang="zh-CN" i="1" dirty="0">
                        <a:latin typeface="Cambria Math" panose="02040503050406030204" pitchFamily="18" charset="0"/>
                        <a:sym typeface="Symbol"/>
                      </a:rPr>
                      <m:t>𝑥</m:t>
                    </m:r>
                    <m:r>
                      <a:rPr lang="en-US" altLang="zh-CN" i="1" dirty="0">
                        <a:latin typeface="Cambria Math" panose="02040503050406030204" pitchFamily="18" charset="0"/>
                        <a:ea typeface="Cambria Math" panose="02040503050406030204" pitchFamily="18" charset="0"/>
                        <a:sym typeface="Symbol"/>
                      </a:rPr>
                      <m:t>∃</m:t>
                    </m:r>
                    <m:r>
                      <a:rPr lang="en-US" altLang="zh-CN" i="1" dirty="0">
                        <a:latin typeface="Cambria Math" panose="02040503050406030204" pitchFamily="18" charset="0"/>
                        <a:sym typeface="Symbol"/>
                      </a:rPr>
                      <m:t>𝑦𝑃</m:t>
                    </m:r>
                    <m:r>
                      <a:rPr lang="en-US" altLang="zh-CN" i="1" dirty="0">
                        <a:latin typeface="Cambria Math" panose="02040503050406030204" pitchFamily="18" charset="0"/>
                        <a:sym typeface="Symbol"/>
                      </a:rPr>
                      <m:t>(</m:t>
                    </m:r>
                    <m:r>
                      <a:rPr lang="en-US" altLang="zh-CN" i="1" dirty="0" err="1">
                        <a:latin typeface="Cambria Math" panose="02040503050406030204" pitchFamily="18" charset="0"/>
                        <a:sym typeface="Symbol"/>
                      </a:rPr>
                      <m:t>𝑥</m:t>
                    </m:r>
                    <m:r>
                      <a:rPr lang="en-US" altLang="zh-CN" i="1" dirty="0" err="1">
                        <a:latin typeface="Cambria Math" panose="02040503050406030204" pitchFamily="18" charset="0"/>
                        <a:sym typeface="Symbol"/>
                      </a:rPr>
                      <m:t>,</m:t>
                    </m:r>
                    <m:r>
                      <a:rPr lang="en-US" altLang="zh-CN" i="1" dirty="0" err="1">
                        <a:latin typeface="Cambria Math" panose="02040503050406030204" pitchFamily="18" charset="0"/>
                        <a:sym typeface="Symbol"/>
                      </a:rPr>
                      <m:t>𝑦</m:t>
                    </m:r>
                    <m:r>
                      <a:rPr lang="en-US" altLang="zh-CN" i="1" dirty="0">
                        <a:latin typeface="Cambria Math" panose="02040503050406030204" pitchFamily="18" charset="0"/>
                        <a:sym typeface="Symbol"/>
                      </a:rPr>
                      <m:t>)</m:t>
                    </m:r>
                  </m:oMath>
                </a14:m>
                <a:r>
                  <a:rPr lang="zh-CN" altLang="en-US" dirty="0">
                    <a:sym typeface="Symbol"/>
                  </a:rPr>
                  <a:t>为假</a:t>
                </a:r>
                <a:endParaRPr lang="en-US" altLang="zh-CN" dirty="0">
                  <a:sym typeface="Symbol"/>
                </a:endParaRPr>
              </a:p>
              <a:p>
                <a:pPr lvl="1"/>
                <a:endParaRPr lang="en-US" altLang="zh-CN" dirty="0">
                  <a:sym typeface="Symbol"/>
                </a:endParaRPr>
              </a:p>
              <a:p>
                <a:r>
                  <a:rPr lang="zh-CN" altLang="en-US" dirty="0">
                    <a:sym typeface="Symbol"/>
                  </a:rPr>
                  <a:t>如果变量的论域是无限的</a:t>
                </a:r>
                <a:r>
                  <a:rPr lang="en-US" altLang="zh-CN" dirty="0">
                    <a:sym typeface="Symbol"/>
                  </a:rPr>
                  <a:t>, </a:t>
                </a:r>
                <a:r>
                  <a:rPr lang="zh-CN" altLang="en-US" dirty="0">
                    <a:sym typeface="Symbol"/>
                  </a:rPr>
                  <a:t>那么这个过程不能真正执行</a:t>
                </a:r>
                <a:r>
                  <a:rPr lang="en-US" dirty="0">
                    <a:sym typeface="Symbol"/>
                  </a:rPr>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3D9F31D7-29F1-4771-B649-3650A9223D5E}"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104</a:t>
            </a:fld>
            <a:endParaRPr lang="zh-CN" altLang="en-US" dirty="0"/>
          </a:p>
        </p:txBody>
      </p:sp>
    </p:spTree>
    <p:extLst>
      <p:ext uri="{BB962C8B-B14F-4D97-AF65-F5344CB8AC3E}">
        <p14:creationId xmlns:p14="http://schemas.microsoft.com/office/powerpoint/2010/main" val="2871113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ipe(down)">
                                      <p:cBhvr>
                                        <p:cTn id="7" dur="500"/>
                                        <p:tgtEl>
                                          <p:spTgt spid="3">
                                            <p:txEl>
                                              <p:pRg st="5" end="5"/>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wipe(down)">
                                      <p:cBhvr>
                                        <p:cTn id="10" dur="500"/>
                                        <p:tgtEl>
                                          <p:spTgt spid="3">
                                            <p:txEl>
                                              <p:pRg st="6" end="6"/>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wipe(down)">
                                      <p:cBhvr>
                                        <p:cTn id="13" dur="500"/>
                                        <p:tgtEl>
                                          <p:spTgt spid="3">
                                            <p:txEl>
                                              <p:pRg st="7" end="7"/>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wipe(down)">
                                      <p:cBhvr>
                                        <p:cTn id="16" dur="500"/>
                                        <p:tgtEl>
                                          <p:spTgt spid="3">
                                            <p:txEl>
                                              <p:pRg st="8" end="8"/>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animEffect transition="in" filter="wipe(down)">
                                      <p:cBhvr>
                                        <p:cTn id="2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量词的顺序</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gn="just"/>
                <a:r>
                  <a:rPr lang="zh-CN" altLang="en-US" dirty="0"/>
                  <a:t>例</a:t>
                </a:r>
                <a:r>
                  <a:rPr lang="en-US" dirty="0"/>
                  <a:t>: </a:t>
                </a:r>
              </a:p>
              <a:p>
                <a:pPr marL="452438" indent="-187325" algn="just">
                  <a:buClr>
                    <a:srgbClr val="01559D"/>
                  </a:buClr>
                  <a:buSzPct val="97000"/>
                  <a:buFont typeface="Wingdings" panose="05000000000000000000" pitchFamily="2" charset="2"/>
                  <a:buChar char="Ø"/>
                </a:pPr>
                <a14:m>
                  <m:oMath xmlns:m="http://schemas.openxmlformats.org/officeDocument/2006/math">
                    <m:r>
                      <a:rPr lang="en-US" sz="2400" i="1" dirty="0" smtClean="0">
                        <a:latin typeface="Cambria Math" panose="02040503050406030204" pitchFamily="18" charset="0"/>
                      </a:rPr>
                      <m:t>𝑃</m:t>
                    </m:r>
                    <m:r>
                      <a:rPr lang="en-US" sz="2400" i="1" dirty="0" smtClean="0">
                        <a:latin typeface="Cambria Math" panose="02040503050406030204" pitchFamily="18" charset="0"/>
                      </a:rPr>
                      <m:t>(</m:t>
                    </m:r>
                    <m:r>
                      <a:rPr lang="en-US" sz="2400" i="1" dirty="0" err="1" smtClean="0">
                        <a:latin typeface="Cambria Math" panose="02040503050406030204" pitchFamily="18" charset="0"/>
                      </a:rPr>
                      <m:t>𝑥</m:t>
                    </m:r>
                    <m:r>
                      <a:rPr lang="en-US" sz="2400" i="1" dirty="0" err="1" smtClean="0">
                        <a:latin typeface="Cambria Math" panose="02040503050406030204" pitchFamily="18" charset="0"/>
                      </a:rPr>
                      <m:t>,</m:t>
                    </m:r>
                    <m:r>
                      <a:rPr lang="en-US" sz="2400" i="1" dirty="0" err="1" smtClean="0">
                        <a:latin typeface="Cambria Math" panose="02040503050406030204" pitchFamily="18" charset="0"/>
                      </a:rPr>
                      <m:t>𝑦</m:t>
                    </m:r>
                    <m:r>
                      <a:rPr lang="en-US" sz="2400" i="1" dirty="0" smtClean="0">
                        <a:latin typeface="Cambria Math" panose="02040503050406030204" pitchFamily="18" charset="0"/>
                      </a:rPr>
                      <m:t>)</m:t>
                    </m:r>
                  </m:oMath>
                </a14:m>
                <a:r>
                  <a:rPr lang="zh-CN" altLang="en-US" sz="2400" dirty="0"/>
                  <a:t>表示</a:t>
                </a:r>
                <a14:m>
                  <m:oMath xmlns:m="http://schemas.openxmlformats.org/officeDocument/2006/math">
                    <m:r>
                      <a:rPr lang="zh-CN" altLang="en-US" sz="2400" i="1">
                        <a:latin typeface="Cambria Math" panose="02040503050406030204" pitchFamily="18" charset="0"/>
                      </a:rPr>
                      <m:t>“</m:t>
                    </m:r>
                    <m:r>
                      <a:rPr lang="en-US" sz="2400" i="1" dirty="0" smtClean="0">
                        <a:latin typeface="Cambria Math" panose="02040503050406030204" pitchFamily="18" charset="0"/>
                      </a:rPr>
                      <m:t>𝑥</m:t>
                    </m:r>
                    <m:r>
                      <a:rPr lang="en-US" sz="2400" i="1" dirty="0" smtClean="0">
                        <a:latin typeface="Cambria Math" panose="02040503050406030204" pitchFamily="18" charset="0"/>
                      </a:rPr>
                      <m:t>+</m:t>
                    </m:r>
                    <m:r>
                      <a:rPr lang="en-US" sz="2400" i="1" dirty="0" smtClean="0">
                        <a:latin typeface="Cambria Math" panose="02040503050406030204" pitchFamily="18" charset="0"/>
                      </a:rPr>
                      <m:t>𝑦</m:t>
                    </m:r>
                    <m:r>
                      <a:rPr lang="en-US" sz="2400" i="1" dirty="0" smtClean="0">
                        <a:latin typeface="Cambria Math" panose="02040503050406030204" pitchFamily="18" charset="0"/>
                      </a:rPr>
                      <m:t>=</m:t>
                    </m:r>
                    <m:r>
                      <a:rPr lang="en-US" sz="2400" i="1" dirty="0" smtClean="0">
                        <a:latin typeface="Cambria Math" panose="02040503050406030204" pitchFamily="18" charset="0"/>
                      </a:rPr>
                      <m:t>𝑦</m:t>
                    </m:r>
                    <m:r>
                      <a:rPr lang="en-US" sz="2400" i="1" dirty="0" smtClean="0">
                        <a:latin typeface="Cambria Math" panose="02040503050406030204" pitchFamily="18" charset="0"/>
                      </a:rPr>
                      <m:t>+</m:t>
                    </m:r>
                    <m:r>
                      <a:rPr lang="en-US" sz="2400" i="1" dirty="0" smtClean="0">
                        <a:latin typeface="Cambria Math" panose="02040503050406030204" pitchFamily="18" charset="0"/>
                      </a:rPr>
                      <m:t>𝑥</m:t>
                    </m:r>
                  </m:oMath>
                </a14:m>
                <a:r>
                  <a:rPr lang="en-US" sz="2400" dirty="0"/>
                  <a:t>.</a:t>
                </a:r>
                <a14:m>
                  <m:oMath xmlns:m="http://schemas.openxmlformats.org/officeDocument/2006/math">
                    <m:r>
                      <a:rPr lang="zh-CN" altLang="en-US" sz="2400" i="1">
                        <a:latin typeface="Cambria Math" panose="02040503050406030204" pitchFamily="18" charset="0"/>
                      </a:rPr>
                      <m:t>”</m:t>
                    </m:r>
                  </m:oMath>
                </a14:m>
                <a:r>
                  <a:rPr lang="zh-CN" altLang="en-US" sz="2400" dirty="0"/>
                  <a:t> 论域</a:t>
                </a:r>
                <a14:m>
                  <m:oMath xmlns:m="http://schemas.openxmlformats.org/officeDocument/2006/math">
                    <m:r>
                      <a:rPr lang="en-US" sz="2400" i="1" dirty="0" smtClean="0">
                        <a:latin typeface="Cambria Math" panose="02040503050406030204" pitchFamily="18" charset="0"/>
                      </a:rPr>
                      <m:t>𝑈</m:t>
                    </m:r>
                  </m:oMath>
                </a14:m>
                <a:r>
                  <a:rPr lang="zh-CN" altLang="en-US" sz="2400" dirty="0"/>
                  <a:t>表示实数</a:t>
                </a:r>
                <a:r>
                  <a:rPr lang="en-US" sz="2400" dirty="0"/>
                  <a:t>. </a:t>
                </a:r>
                <a:r>
                  <a:rPr lang="zh-CN" altLang="en-US" sz="2400" dirty="0"/>
                  <a:t>求解</a:t>
                </a:r>
                <a14:m>
                  <m:oMath xmlns:m="http://schemas.openxmlformats.org/officeDocument/2006/math">
                    <m:r>
                      <a:rPr lang="en-US" sz="2400" i="1" dirty="0" smtClean="0">
                        <a:latin typeface="Cambria Math" panose="02040503050406030204" pitchFamily="18" charset="0"/>
                        <a:ea typeface="Cambria Math" panose="02040503050406030204" pitchFamily="18" charset="0"/>
                        <a:sym typeface="Symbol"/>
                      </a:rPr>
                      <m:t>∀</m:t>
                    </m:r>
                    <m:r>
                      <a:rPr lang="en-US" sz="2400" i="1" dirty="0" smtClean="0">
                        <a:latin typeface="Cambria Math" panose="02040503050406030204" pitchFamily="18" charset="0"/>
                        <a:sym typeface="Symbol"/>
                      </a:rPr>
                      <m:t>𝑥</m:t>
                    </m:r>
                    <m:r>
                      <a:rPr lang="en-US" altLang="zh-CN" sz="2400" i="1" dirty="0">
                        <a:latin typeface="Cambria Math" panose="02040503050406030204" pitchFamily="18" charset="0"/>
                        <a:ea typeface="Cambria Math" panose="02040503050406030204" pitchFamily="18" charset="0"/>
                        <a:sym typeface="Symbol"/>
                      </a:rPr>
                      <m:t>∀</m:t>
                    </m:r>
                    <m:r>
                      <a:rPr lang="en-US" sz="2400" i="1" dirty="0" smtClean="0">
                        <a:latin typeface="Cambria Math" panose="02040503050406030204" pitchFamily="18" charset="0"/>
                        <a:sym typeface="Symbol"/>
                      </a:rPr>
                      <m:t>𝑦𝑃</m:t>
                    </m:r>
                    <m:r>
                      <a:rPr lang="en-US" sz="2400" i="1" dirty="0" smtClean="0">
                        <a:latin typeface="Cambria Math" panose="02040503050406030204" pitchFamily="18" charset="0"/>
                        <a:sym typeface="Symbol"/>
                      </a:rPr>
                      <m:t>(</m:t>
                    </m:r>
                    <m:r>
                      <a:rPr lang="en-US" sz="2400" i="1" dirty="0" err="1" smtClean="0">
                        <a:latin typeface="Cambria Math" panose="02040503050406030204" pitchFamily="18" charset="0"/>
                        <a:sym typeface="Symbol"/>
                      </a:rPr>
                      <m:t>𝑥</m:t>
                    </m:r>
                    <m:r>
                      <a:rPr lang="en-US" sz="2400" i="1" dirty="0" err="1" smtClean="0">
                        <a:latin typeface="Cambria Math" panose="02040503050406030204" pitchFamily="18" charset="0"/>
                        <a:sym typeface="Symbol"/>
                      </a:rPr>
                      <m:t>,</m:t>
                    </m:r>
                    <m:r>
                      <a:rPr lang="en-US" sz="2400" i="1" dirty="0" err="1" smtClean="0">
                        <a:latin typeface="Cambria Math" panose="02040503050406030204" pitchFamily="18" charset="0"/>
                        <a:sym typeface="Symbol"/>
                      </a:rPr>
                      <m:t>𝑦</m:t>
                    </m:r>
                    <m:r>
                      <a:rPr lang="en-US" sz="2400" i="1" dirty="0" smtClean="0">
                        <a:latin typeface="Cambria Math" panose="02040503050406030204" pitchFamily="18" charset="0"/>
                        <a:sym typeface="Symbol"/>
                      </a:rPr>
                      <m:t>)</m:t>
                    </m:r>
                  </m:oMath>
                </a14:m>
                <a:r>
                  <a:rPr lang="en-US" altLang="zh-CN" sz="2400" dirty="0">
                    <a:sym typeface="Symbol"/>
                  </a:rPr>
                  <a:t>, </a:t>
                </a:r>
                <a14:m>
                  <m:oMath xmlns:m="http://schemas.openxmlformats.org/officeDocument/2006/math">
                    <m:r>
                      <a:rPr lang="en-US" altLang="zh-CN" sz="2400" i="1" dirty="0">
                        <a:latin typeface="Cambria Math" panose="02040503050406030204" pitchFamily="18" charset="0"/>
                        <a:ea typeface="Cambria Math" panose="02040503050406030204" pitchFamily="18" charset="0"/>
                        <a:sym typeface="Symbol"/>
                      </a:rPr>
                      <m:t>∀</m:t>
                    </m:r>
                    <m:r>
                      <a:rPr lang="en-US" sz="2400" i="1" dirty="0" smtClean="0">
                        <a:latin typeface="Cambria Math" panose="02040503050406030204" pitchFamily="18" charset="0"/>
                        <a:sym typeface="Symbol"/>
                      </a:rPr>
                      <m:t>𝑦</m:t>
                    </m:r>
                    <m:r>
                      <a:rPr lang="en-US" altLang="zh-CN" sz="2400" i="1" dirty="0">
                        <a:latin typeface="Cambria Math" panose="02040503050406030204" pitchFamily="18" charset="0"/>
                        <a:ea typeface="Cambria Math" panose="02040503050406030204" pitchFamily="18" charset="0"/>
                        <a:sym typeface="Symbol"/>
                      </a:rPr>
                      <m:t>∀</m:t>
                    </m:r>
                    <m:r>
                      <a:rPr lang="en-US" sz="2400" i="1" dirty="0" smtClean="0">
                        <a:latin typeface="Cambria Math" panose="02040503050406030204" pitchFamily="18" charset="0"/>
                        <a:sym typeface="Symbol"/>
                      </a:rPr>
                      <m:t>𝑥𝑃</m:t>
                    </m:r>
                    <m:r>
                      <a:rPr lang="en-US" sz="2400" i="1" dirty="0" smtClean="0">
                        <a:latin typeface="Cambria Math" panose="02040503050406030204" pitchFamily="18" charset="0"/>
                        <a:sym typeface="Symbol"/>
                      </a:rPr>
                      <m:t>(</m:t>
                    </m:r>
                    <m:r>
                      <a:rPr lang="en-US" sz="2400" i="1" dirty="0" err="1" smtClean="0">
                        <a:latin typeface="Cambria Math" panose="02040503050406030204" pitchFamily="18" charset="0"/>
                        <a:sym typeface="Symbol"/>
                      </a:rPr>
                      <m:t>𝑥</m:t>
                    </m:r>
                    <m:r>
                      <a:rPr lang="en-US" sz="2400" i="1" dirty="0" err="1" smtClean="0">
                        <a:latin typeface="Cambria Math" panose="02040503050406030204" pitchFamily="18" charset="0"/>
                        <a:sym typeface="Symbol"/>
                      </a:rPr>
                      <m:t>,</m:t>
                    </m:r>
                    <m:r>
                      <a:rPr lang="en-US" sz="2400" i="1" dirty="0" err="1" smtClean="0">
                        <a:latin typeface="Cambria Math" panose="02040503050406030204" pitchFamily="18" charset="0"/>
                        <a:sym typeface="Symbol"/>
                      </a:rPr>
                      <m:t>𝑦</m:t>
                    </m:r>
                    <m:r>
                      <a:rPr lang="en-US" sz="2400" i="1" dirty="0" smtClean="0">
                        <a:latin typeface="Cambria Math" panose="02040503050406030204" pitchFamily="18" charset="0"/>
                        <a:sym typeface="Symbol"/>
                      </a:rPr>
                      <m:t>)</m:t>
                    </m:r>
                  </m:oMath>
                </a14:m>
                <a:r>
                  <a:rPr lang="en-US" sz="2400" dirty="0">
                    <a:sym typeface="Symbol"/>
                  </a:rPr>
                  <a:t> </a:t>
                </a:r>
                <a:r>
                  <a:rPr lang="zh-CN" altLang="en-US" sz="2400" dirty="0">
                    <a:sym typeface="Symbol"/>
                  </a:rPr>
                  <a:t>的真值</a:t>
                </a:r>
                <a:r>
                  <a:rPr lang="en-US" sz="2400" dirty="0">
                    <a:sym typeface="Symbol"/>
                  </a:rPr>
                  <a:t>.</a:t>
                </a:r>
              </a:p>
              <a:p>
                <a:pPr marL="452438" indent="-187325" algn="just">
                  <a:buClr>
                    <a:srgbClr val="01559D"/>
                  </a:buClr>
                  <a:buSzPct val="97000"/>
                  <a:buFont typeface="Wingdings" panose="05000000000000000000" pitchFamily="2" charset="2"/>
                  <a:buChar char="Ø"/>
                </a:pPr>
                <a14:m>
                  <m:oMath xmlns:m="http://schemas.openxmlformats.org/officeDocument/2006/math">
                    <m:r>
                      <a:rPr lang="en-US" sz="2400" i="1" dirty="0" smtClean="0">
                        <a:latin typeface="Cambria Math" panose="02040503050406030204" pitchFamily="18" charset="0"/>
                      </a:rPr>
                      <m:t>𝑄</m:t>
                    </m:r>
                    <m:r>
                      <a:rPr lang="en-US" sz="2400" i="1" dirty="0" smtClean="0">
                        <a:latin typeface="Cambria Math" panose="02040503050406030204" pitchFamily="18" charset="0"/>
                      </a:rPr>
                      <m:t>(</m:t>
                    </m:r>
                    <m:r>
                      <a:rPr lang="en-US" sz="2400" i="1" dirty="0" err="1" smtClean="0">
                        <a:latin typeface="Cambria Math" panose="02040503050406030204" pitchFamily="18" charset="0"/>
                      </a:rPr>
                      <m:t>𝑥</m:t>
                    </m:r>
                    <m:r>
                      <a:rPr lang="en-US" sz="2400" i="1" dirty="0" err="1" smtClean="0">
                        <a:latin typeface="Cambria Math" panose="02040503050406030204" pitchFamily="18" charset="0"/>
                      </a:rPr>
                      <m:t>,</m:t>
                    </m:r>
                    <m:r>
                      <a:rPr lang="en-US" sz="2400" i="1" dirty="0" err="1" smtClean="0">
                        <a:latin typeface="Cambria Math" panose="02040503050406030204" pitchFamily="18" charset="0"/>
                      </a:rPr>
                      <m:t>𝑦</m:t>
                    </m:r>
                    <m:r>
                      <a:rPr lang="en-US" sz="2400" i="1" dirty="0" smtClean="0">
                        <a:latin typeface="Cambria Math" panose="02040503050406030204" pitchFamily="18" charset="0"/>
                      </a:rPr>
                      <m:t>)</m:t>
                    </m:r>
                  </m:oMath>
                </a14:m>
                <a:r>
                  <a:rPr lang="zh-CN" altLang="en-US" sz="2400" dirty="0"/>
                  <a:t>表示</a:t>
                </a:r>
                <a14:m>
                  <m:oMath xmlns:m="http://schemas.openxmlformats.org/officeDocument/2006/math">
                    <m:r>
                      <a:rPr lang="zh-CN" altLang="en-US" sz="2400" i="1">
                        <a:latin typeface="Cambria Math" panose="02040503050406030204" pitchFamily="18" charset="0"/>
                      </a:rPr>
                      <m:t>“</m:t>
                    </m:r>
                    <m:r>
                      <a:rPr lang="en-US" sz="2400" i="1" dirty="0" smtClean="0">
                        <a:latin typeface="Cambria Math" panose="02040503050406030204" pitchFamily="18" charset="0"/>
                      </a:rPr>
                      <m:t>𝑥</m:t>
                    </m:r>
                    <m:r>
                      <a:rPr lang="en-US" sz="2400" i="1" dirty="0" smtClean="0">
                        <a:latin typeface="Cambria Math" panose="02040503050406030204" pitchFamily="18" charset="0"/>
                      </a:rPr>
                      <m:t> + </m:t>
                    </m:r>
                    <m:r>
                      <a:rPr lang="en-US" sz="2400" i="1" dirty="0" smtClean="0">
                        <a:latin typeface="Cambria Math" panose="02040503050406030204" pitchFamily="18" charset="0"/>
                      </a:rPr>
                      <m:t>𝑦</m:t>
                    </m:r>
                    <m:r>
                      <a:rPr lang="en-US" sz="2400" i="1" dirty="0" smtClean="0">
                        <a:latin typeface="Cambria Math" panose="02040503050406030204" pitchFamily="18" charset="0"/>
                      </a:rPr>
                      <m:t> = 0</m:t>
                    </m:r>
                  </m:oMath>
                </a14:m>
                <a:r>
                  <a:rPr lang="en-US" sz="2400" dirty="0"/>
                  <a:t>.</a:t>
                </a:r>
                <a14:m>
                  <m:oMath xmlns:m="http://schemas.openxmlformats.org/officeDocument/2006/math">
                    <m:r>
                      <a:rPr lang="zh-CN" altLang="en-US" sz="2400" i="1">
                        <a:latin typeface="Cambria Math" panose="02040503050406030204" pitchFamily="18" charset="0"/>
                      </a:rPr>
                      <m:t>”</m:t>
                    </m:r>
                  </m:oMath>
                </a14:m>
                <a:r>
                  <a:rPr lang="zh-CN" altLang="en-US" sz="2400" dirty="0"/>
                  <a:t> 论域</a:t>
                </a:r>
                <a14:m>
                  <m:oMath xmlns:m="http://schemas.openxmlformats.org/officeDocument/2006/math">
                    <m:r>
                      <a:rPr lang="en-US" sz="2400" i="1" dirty="0" smtClean="0">
                        <a:latin typeface="Cambria Math" panose="02040503050406030204" pitchFamily="18" charset="0"/>
                      </a:rPr>
                      <m:t>𝑈</m:t>
                    </m:r>
                  </m:oMath>
                </a14:m>
                <a:r>
                  <a:rPr lang="zh-CN" altLang="en-US" sz="2400" dirty="0"/>
                  <a:t>表示实数</a:t>
                </a:r>
                <a:r>
                  <a:rPr lang="en-US" sz="2400" dirty="0"/>
                  <a:t>. </a:t>
                </a:r>
                <a:r>
                  <a:rPr lang="zh-CN" altLang="en-US" sz="2400" dirty="0"/>
                  <a:t>求解</a:t>
                </a:r>
                <a14:m>
                  <m:oMath xmlns:m="http://schemas.openxmlformats.org/officeDocument/2006/math">
                    <m:r>
                      <a:rPr lang="en-US" altLang="zh-CN" sz="2400" i="1" dirty="0">
                        <a:latin typeface="Cambria Math" panose="02040503050406030204" pitchFamily="18" charset="0"/>
                        <a:ea typeface="Cambria Math" panose="02040503050406030204" pitchFamily="18" charset="0"/>
                        <a:sym typeface="Symbol"/>
                      </a:rPr>
                      <m:t>∀</m:t>
                    </m:r>
                    <m:r>
                      <a:rPr lang="en-US" sz="2400" i="1" dirty="0" smtClean="0">
                        <a:latin typeface="Cambria Math" panose="02040503050406030204" pitchFamily="18" charset="0"/>
                        <a:sym typeface="Symbol"/>
                      </a:rPr>
                      <m:t>𝑥</m:t>
                    </m:r>
                    <m:r>
                      <a:rPr lang="en-US" sz="2400" i="1" dirty="0" smtClean="0">
                        <a:latin typeface="Cambria Math" panose="02040503050406030204" pitchFamily="18" charset="0"/>
                        <a:ea typeface="Cambria Math" panose="02040503050406030204" pitchFamily="18" charset="0"/>
                        <a:sym typeface="Symbol"/>
                      </a:rPr>
                      <m:t>∃</m:t>
                    </m:r>
                    <m:r>
                      <a:rPr lang="en-US" sz="2400" i="1" dirty="0" smtClean="0">
                        <a:latin typeface="Cambria Math" panose="02040503050406030204" pitchFamily="18" charset="0"/>
                        <a:sym typeface="Symbol"/>
                      </a:rPr>
                      <m:t>𝑦</m:t>
                    </m:r>
                    <m:r>
                      <a:rPr lang="en-US" altLang="zh-CN" sz="2400" i="1" dirty="0" err="1" smtClean="0">
                        <a:latin typeface="Cambria Math" panose="02040503050406030204" pitchFamily="18" charset="0"/>
                      </a:rPr>
                      <m:t>𝑄</m:t>
                    </m:r>
                    <m:r>
                      <a:rPr lang="en-US" sz="2400" i="1" dirty="0" smtClean="0">
                        <a:latin typeface="Cambria Math" panose="02040503050406030204" pitchFamily="18" charset="0"/>
                        <a:sym typeface="Symbol"/>
                      </a:rPr>
                      <m:t>(</m:t>
                    </m:r>
                    <m:r>
                      <a:rPr lang="en-US" sz="2400" i="1" dirty="0" err="1" smtClean="0">
                        <a:latin typeface="Cambria Math" panose="02040503050406030204" pitchFamily="18" charset="0"/>
                        <a:sym typeface="Symbol"/>
                      </a:rPr>
                      <m:t>𝑥</m:t>
                    </m:r>
                    <m:r>
                      <a:rPr lang="en-US" sz="2400" i="1" dirty="0" err="1" smtClean="0">
                        <a:latin typeface="Cambria Math" panose="02040503050406030204" pitchFamily="18" charset="0"/>
                        <a:sym typeface="Symbol"/>
                      </a:rPr>
                      <m:t>,</m:t>
                    </m:r>
                    <m:r>
                      <a:rPr lang="en-US" sz="2400" i="1" dirty="0" err="1" smtClean="0">
                        <a:latin typeface="Cambria Math" panose="02040503050406030204" pitchFamily="18" charset="0"/>
                        <a:sym typeface="Symbol"/>
                      </a:rPr>
                      <m:t>𝑦</m:t>
                    </m:r>
                    <m:r>
                      <a:rPr lang="en-US" sz="2400" i="1" dirty="0" smtClean="0">
                        <a:latin typeface="Cambria Math" panose="02040503050406030204" pitchFamily="18" charset="0"/>
                        <a:sym typeface="Symbol"/>
                      </a:rPr>
                      <m:t>)</m:t>
                    </m:r>
                  </m:oMath>
                </a14:m>
                <a:r>
                  <a:rPr lang="en-US" altLang="zh-CN" sz="2400" dirty="0">
                    <a:sym typeface="Symbol"/>
                  </a:rPr>
                  <a:t>, </a:t>
                </a:r>
                <a14:m>
                  <m:oMath xmlns:m="http://schemas.openxmlformats.org/officeDocument/2006/math">
                    <m:r>
                      <a:rPr lang="en-US" sz="2400" i="1" dirty="0" smtClean="0">
                        <a:latin typeface="Cambria Math" panose="02040503050406030204" pitchFamily="18" charset="0"/>
                        <a:ea typeface="Cambria Math" panose="02040503050406030204" pitchFamily="18" charset="0"/>
                        <a:sym typeface="Symbol"/>
                      </a:rPr>
                      <m:t>∃</m:t>
                    </m:r>
                    <m:r>
                      <a:rPr lang="en-US" sz="2400" i="1" dirty="0" smtClean="0">
                        <a:latin typeface="Cambria Math" panose="02040503050406030204" pitchFamily="18" charset="0"/>
                        <a:sym typeface="Symbol"/>
                      </a:rPr>
                      <m:t>𝑦</m:t>
                    </m:r>
                    <m:r>
                      <a:rPr lang="en-US" sz="2400" i="1" dirty="0" smtClean="0">
                        <a:latin typeface="Cambria Math" panose="02040503050406030204" pitchFamily="18" charset="0"/>
                        <a:ea typeface="Cambria Math" panose="02040503050406030204" pitchFamily="18" charset="0"/>
                        <a:sym typeface="Symbol"/>
                      </a:rPr>
                      <m:t>∀</m:t>
                    </m:r>
                    <m:r>
                      <a:rPr lang="en-US" sz="2400" i="1" dirty="0" smtClean="0">
                        <a:latin typeface="Cambria Math" panose="02040503050406030204" pitchFamily="18" charset="0"/>
                        <a:sym typeface="Symbol"/>
                      </a:rPr>
                      <m:t>𝑥</m:t>
                    </m:r>
                    <m:r>
                      <a:rPr lang="en-US" altLang="zh-CN" sz="2400" i="1" dirty="0" err="1" smtClean="0">
                        <a:latin typeface="Cambria Math" panose="02040503050406030204" pitchFamily="18" charset="0"/>
                      </a:rPr>
                      <m:t>𝑄</m:t>
                    </m:r>
                    <m:r>
                      <a:rPr lang="en-US" sz="2400" i="1" dirty="0" smtClean="0">
                        <a:latin typeface="Cambria Math" panose="02040503050406030204" pitchFamily="18" charset="0"/>
                        <a:sym typeface="Symbol"/>
                      </a:rPr>
                      <m:t>(</m:t>
                    </m:r>
                    <m:r>
                      <a:rPr lang="en-US" sz="2400" i="1" dirty="0" err="1" smtClean="0">
                        <a:latin typeface="Cambria Math" panose="02040503050406030204" pitchFamily="18" charset="0"/>
                        <a:sym typeface="Symbol"/>
                      </a:rPr>
                      <m:t>𝑥</m:t>
                    </m:r>
                    <m:r>
                      <a:rPr lang="en-US" sz="2400" i="1" dirty="0" err="1" smtClean="0">
                        <a:latin typeface="Cambria Math" panose="02040503050406030204" pitchFamily="18" charset="0"/>
                        <a:sym typeface="Symbol"/>
                      </a:rPr>
                      <m:t>,</m:t>
                    </m:r>
                    <m:r>
                      <a:rPr lang="en-US" sz="2400" i="1" dirty="0" err="1" smtClean="0">
                        <a:latin typeface="Cambria Math" panose="02040503050406030204" pitchFamily="18" charset="0"/>
                        <a:sym typeface="Symbol"/>
                      </a:rPr>
                      <m:t>𝑦</m:t>
                    </m:r>
                    <m:r>
                      <a:rPr lang="en-US" sz="2400" i="1" dirty="0" smtClean="0">
                        <a:latin typeface="Cambria Math" panose="02040503050406030204" pitchFamily="18" charset="0"/>
                        <a:sym typeface="Symbol"/>
                      </a:rPr>
                      <m:t>)</m:t>
                    </m:r>
                  </m:oMath>
                </a14:m>
                <a:r>
                  <a:rPr lang="zh-CN" altLang="en-US" sz="2400" dirty="0">
                    <a:sym typeface="Symbol"/>
                  </a:rPr>
                  <a:t>的真值</a:t>
                </a:r>
                <a:r>
                  <a:rPr lang="en-US" altLang="zh-CN" sz="2400" dirty="0">
                    <a:sym typeface="Symbol"/>
                  </a:rPr>
                  <a:t>.</a:t>
                </a:r>
              </a:p>
              <a:p>
                <a:pPr algn="just">
                  <a:lnSpc>
                    <a:spcPct val="100000"/>
                  </a:lnSpc>
                </a:pPr>
                <a:r>
                  <a:rPr lang="zh-CN" altLang="en-US" dirty="0">
                    <a:sym typeface="Symbol"/>
                  </a:rPr>
                  <a:t>解：</a:t>
                </a:r>
                <a:endParaRPr lang="en-US" altLang="zh-CN" dirty="0">
                  <a:sym typeface="Symbol"/>
                </a:endParaRPr>
              </a:p>
              <a:p>
                <a:pPr marL="452438" indent="-187325" algn="just">
                  <a:buClr>
                    <a:srgbClr val="01559D"/>
                  </a:buClr>
                  <a:buSzPct val="97000"/>
                  <a:buFont typeface="Wingdings" panose="05000000000000000000" pitchFamily="2" charset="2"/>
                  <a:buChar char="Ø"/>
                </a:pPr>
                <a14:m>
                  <m:oMath xmlns:m="http://schemas.openxmlformats.org/officeDocument/2006/math">
                    <m:r>
                      <a:rPr lang="en-US" altLang="zh-CN" sz="2400" i="1" dirty="0">
                        <a:latin typeface="Cambria Math" panose="02040503050406030204" pitchFamily="18" charset="0"/>
                        <a:ea typeface="Cambria Math" panose="02040503050406030204" pitchFamily="18" charset="0"/>
                        <a:sym typeface="Symbol"/>
                      </a:rPr>
                      <m:t>∀</m:t>
                    </m:r>
                    <m:r>
                      <a:rPr lang="en-US" altLang="zh-CN" sz="2400" i="1" dirty="0">
                        <a:latin typeface="Cambria Math" panose="02040503050406030204" pitchFamily="18" charset="0"/>
                        <a:sym typeface="Symbol"/>
                      </a:rPr>
                      <m:t>𝑥</m:t>
                    </m:r>
                    <m:r>
                      <a:rPr lang="en-US" altLang="zh-CN" sz="2400" i="1" dirty="0">
                        <a:latin typeface="Cambria Math" panose="02040503050406030204" pitchFamily="18" charset="0"/>
                        <a:ea typeface="Cambria Math" panose="02040503050406030204" pitchFamily="18" charset="0"/>
                        <a:sym typeface="Symbol"/>
                      </a:rPr>
                      <m:t>∀</m:t>
                    </m:r>
                    <m:r>
                      <a:rPr lang="en-US" altLang="zh-CN" sz="2400" i="1" dirty="0">
                        <a:latin typeface="Cambria Math" panose="02040503050406030204" pitchFamily="18" charset="0"/>
                        <a:sym typeface="Symbol"/>
                      </a:rPr>
                      <m:t>𝑦𝑃</m:t>
                    </m:r>
                    <m:r>
                      <a:rPr lang="en-US" altLang="zh-CN" sz="2400" i="1" dirty="0">
                        <a:latin typeface="Cambria Math" panose="02040503050406030204" pitchFamily="18" charset="0"/>
                        <a:sym typeface="Symbol"/>
                      </a:rPr>
                      <m:t>(</m:t>
                    </m:r>
                    <m:r>
                      <a:rPr lang="en-US" altLang="zh-CN" sz="2400" i="1" dirty="0" err="1">
                        <a:latin typeface="Cambria Math" panose="02040503050406030204" pitchFamily="18" charset="0"/>
                        <a:sym typeface="Symbol"/>
                      </a:rPr>
                      <m:t>𝑥</m:t>
                    </m:r>
                    <m:r>
                      <a:rPr lang="en-US" altLang="zh-CN" sz="2400" i="1" dirty="0" err="1">
                        <a:latin typeface="Cambria Math" panose="02040503050406030204" pitchFamily="18" charset="0"/>
                        <a:sym typeface="Symbol"/>
                      </a:rPr>
                      <m:t>,</m:t>
                    </m:r>
                    <m:r>
                      <a:rPr lang="en-US" altLang="zh-CN" sz="2400" i="1" dirty="0" err="1">
                        <a:latin typeface="Cambria Math" panose="02040503050406030204" pitchFamily="18" charset="0"/>
                        <a:sym typeface="Symbol"/>
                      </a:rPr>
                      <m:t>𝑦</m:t>
                    </m:r>
                    <m:r>
                      <a:rPr lang="en-US" altLang="zh-CN" sz="2400" i="1" dirty="0">
                        <a:latin typeface="Cambria Math" panose="02040503050406030204" pitchFamily="18" charset="0"/>
                        <a:sym typeface="Symbol"/>
                      </a:rPr>
                      <m:t>)</m:t>
                    </m:r>
                  </m:oMath>
                </a14:m>
                <a:r>
                  <a:rPr lang="zh-CN" altLang="en-US" sz="2400" dirty="0">
                    <a:sym typeface="Symbol"/>
                  </a:rPr>
                  <a:t>和</a:t>
                </a:r>
                <a14:m>
                  <m:oMath xmlns:m="http://schemas.openxmlformats.org/officeDocument/2006/math">
                    <m:r>
                      <a:rPr lang="en-US" altLang="zh-CN" sz="2400" i="1" dirty="0" smtClean="0">
                        <a:latin typeface="Cambria Math" panose="02040503050406030204" pitchFamily="18" charset="0"/>
                        <a:ea typeface="Cambria Math" panose="02040503050406030204" pitchFamily="18" charset="0"/>
                        <a:sym typeface="Symbol"/>
                      </a:rPr>
                      <m:t>∀</m:t>
                    </m:r>
                    <m:r>
                      <a:rPr lang="en-US" altLang="zh-CN" sz="2400" i="1" dirty="0">
                        <a:latin typeface="Cambria Math" panose="02040503050406030204" pitchFamily="18" charset="0"/>
                        <a:sym typeface="Symbol"/>
                      </a:rPr>
                      <m:t>𝑦</m:t>
                    </m:r>
                    <m:r>
                      <a:rPr lang="en-US" altLang="zh-CN" sz="2400" i="1" dirty="0" smtClean="0">
                        <a:latin typeface="Cambria Math" panose="02040503050406030204" pitchFamily="18" charset="0"/>
                        <a:ea typeface="Cambria Math" panose="02040503050406030204" pitchFamily="18" charset="0"/>
                        <a:sym typeface="Symbol"/>
                      </a:rPr>
                      <m:t>∀</m:t>
                    </m:r>
                    <m:r>
                      <a:rPr lang="en-US" altLang="zh-CN" sz="2400" i="1" dirty="0">
                        <a:latin typeface="Cambria Math" panose="02040503050406030204" pitchFamily="18" charset="0"/>
                        <a:sym typeface="Symbol"/>
                      </a:rPr>
                      <m:t>𝑥𝑃</m:t>
                    </m:r>
                    <m:r>
                      <a:rPr lang="en-US" altLang="zh-CN" sz="2400" i="1" dirty="0">
                        <a:latin typeface="Cambria Math" panose="02040503050406030204" pitchFamily="18" charset="0"/>
                        <a:sym typeface="Symbol"/>
                      </a:rPr>
                      <m:t>(</m:t>
                    </m:r>
                    <m:r>
                      <a:rPr lang="en-US" altLang="zh-CN" sz="2400" i="1" dirty="0" err="1">
                        <a:latin typeface="Cambria Math" panose="02040503050406030204" pitchFamily="18" charset="0"/>
                        <a:sym typeface="Symbol"/>
                      </a:rPr>
                      <m:t>𝑥</m:t>
                    </m:r>
                    <m:r>
                      <a:rPr lang="en-US" altLang="zh-CN" sz="2400" i="1" dirty="0" err="1">
                        <a:latin typeface="Cambria Math" panose="02040503050406030204" pitchFamily="18" charset="0"/>
                        <a:sym typeface="Symbol"/>
                      </a:rPr>
                      <m:t>,</m:t>
                    </m:r>
                    <m:r>
                      <a:rPr lang="en-US" altLang="zh-CN" sz="2400" i="1" dirty="0" err="1">
                        <a:latin typeface="Cambria Math" panose="02040503050406030204" pitchFamily="18" charset="0"/>
                        <a:sym typeface="Symbol"/>
                      </a:rPr>
                      <m:t>𝑦</m:t>
                    </m:r>
                    <m:r>
                      <a:rPr lang="en-US" altLang="zh-CN" sz="2400" i="1" dirty="0">
                        <a:latin typeface="Cambria Math" panose="02040503050406030204" pitchFamily="18" charset="0"/>
                        <a:sym typeface="Symbol"/>
                      </a:rPr>
                      <m:t>)</m:t>
                    </m:r>
                  </m:oMath>
                </a14:m>
                <a:r>
                  <a:rPr lang="zh-CN" altLang="en-US" sz="2400" dirty="0">
                    <a:sym typeface="Symbol"/>
                  </a:rPr>
                  <a:t>有相同的真值</a:t>
                </a:r>
                <a:r>
                  <a:rPr lang="en-US" altLang="zh-CN" sz="2400" dirty="0">
                    <a:sym typeface="Symbol"/>
                  </a:rPr>
                  <a:t>, </a:t>
                </a:r>
                <a:r>
                  <a:rPr lang="zh-CN" altLang="en-US" sz="2400" dirty="0">
                    <a:sym typeface="Symbol"/>
                  </a:rPr>
                  <a:t>为真</a:t>
                </a:r>
                <a:r>
                  <a:rPr lang="en-US" altLang="zh-CN" sz="2400" dirty="0">
                    <a:sym typeface="Symbol"/>
                  </a:rPr>
                  <a:t>.</a:t>
                </a:r>
              </a:p>
              <a:p>
                <a:pPr marL="452438" indent="-187325" algn="just">
                  <a:buClr>
                    <a:srgbClr val="01559D"/>
                  </a:buClr>
                  <a:buSzPct val="97000"/>
                  <a:buFont typeface="Wingdings" panose="05000000000000000000" pitchFamily="2" charset="2"/>
                  <a:buChar char="Ø"/>
                </a:pPr>
                <a14:m>
                  <m:oMath xmlns:m="http://schemas.openxmlformats.org/officeDocument/2006/math">
                    <m:r>
                      <a:rPr lang="en-US" altLang="zh-CN" sz="2400" i="1" dirty="0">
                        <a:latin typeface="Cambria Math" panose="02040503050406030204" pitchFamily="18" charset="0"/>
                        <a:ea typeface="Cambria Math" panose="02040503050406030204" pitchFamily="18" charset="0"/>
                        <a:sym typeface="Symbol"/>
                      </a:rPr>
                      <m:t>∀</m:t>
                    </m:r>
                    <m:r>
                      <a:rPr lang="en-US" altLang="zh-CN" sz="2400" i="1" dirty="0">
                        <a:latin typeface="Cambria Math" panose="02040503050406030204" pitchFamily="18" charset="0"/>
                        <a:sym typeface="Symbol"/>
                      </a:rPr>
                      <m:t>𝑥</m:t>
                    </m:r>
                    <m:r>
                      <a:rPr lang="en-US" altLang="zh-CN" sz="2400" i="1" dirty="0">
                        <a:latin typeface="Cambria Math" panose="02040503050406030204" pitchFamily="18" charset="0"/>
                        <a:ea typeface="Cambria Math" panose="02040503050406030204" pitchFamily="18" charset="0"/>
                        <a:sym typeface="Symbol"/>
                      </a:rPr>
                      <m:t>∃</m:t>
                    </m:r>
                    <m:r>
                      <a:rPr lang="en-US" altLang="zh-CN" sz="2400" i="1" dirty="0">
                        <a:latin typeface="Cambria Math" panose="02040503050406030204" pitchFamily="18" charset="0"/>
                        <a:sym typeface="Symbol"/>
                      </a:rPr>
                      <m:t>𝑦</m:t>
                    </m:r>
                    <m:r>
                      <a:rPr lang="en-US" altLang="zh-CN" sz="2400" i="1" dirty="0" err="1">
                        <a:latin typeface="Cambria Math" panose="02040503050406030204" pitchFamily="18" charset="0"/>
                      </a:rPr>
                      <m:t>𝑄</m:t>
                    </m:r>
                    <m:r>
                      <a:rPr lang="en-US" altLang="zh-CN" sz="2400" i="1" dirty="0">
                        <a:latin typeface="Cambria Math" panose="02040503050406030204" pitchFamily="18" charset="0"/>
                        <a:sym typeface="Symbol"/>
                      </a:rPr>
                      <m:t>(</m:t>
                    </m:r>
                    <m:r>
                      <a:rPr lang="en-US" altLang="zh-CN" sz="2400" i="1" dirty="0" err="1">
                        <a:latin typeface="Cambria Math" panose="02040503050406030204" pitchFamily="18" charset="0"/>
                        <a:sym typeface="Symbol"/>
                      </a:rPr>
                      <m:t>𝑥</m:t>
                    </m:r>
                    <m:r>
                      <a:rPr lang="en-US" altLang="zh-CN" sz="2400" i="1" dirty="0" err="1">
                        <a:latin typeface="Cambria Math" panose="02040503050406030204" pitchFamily="18" charset="0"/>
                        <a:sym typeface="Symbol"/>
                      </a:rPr>
                      <m:t>,</m:t>
                    </m:r>
                    <m:r>
                      <a:rPr lang="en-US" altLang="zh-CN" sz="2400" i="1" dirty="0" err="1">
                        <a:latin typeface="Cambria Math" panose="02040503050406030204" pitchFamily="18" charset="0"/>
                        <a:sym typeface="Symbol"/>
                      </a:rPr>
                      <m:t>𝑦</m:t>
                    </m:r>
                    <m:r>
                      <a:rPr lang="en-US" altLang="zh-CN" sz="2400" i="1" dirty="0">
                        <a:latin typeface="Cambria Math" panose="02040503050406030204" pitchFamily="18" charset="0"/>
                        <a:sym typeface="Symbol"/>
                      </a:rPr>
                      <m:t>)</m:t>
                    </m:r>
                  </m:oMath>
                </a14:m>
                <a:r>
                  <a:rPr lang="zh-CN" altLang="en-US" sz="2400" dirty="0">
                    <a:sym typeface="Symbol"/>
                  </a:rPr>
                  <a:t>为真</a:t>
                </a:r>
                <a:r>
                  <a:rPr lang="en-US" altLang="zh-CN" sz="2400" dirty="0">
                    <a:sym typeface="Symbol"/>
                  </a:rPr>
                  <a:t>, </a:t>
                </a:r>
                <a:r>
                  <a:rPr lang="zh-CN" altLang="en-US" sz="2400" dirty="0">
                    <a:sym typeface="Symbol"/>
                  </a:rPr>
                  <a:t>它表示对于每一个实数</a:t>
                </a:r>
                <a14:m>
                  <m:oMath xmlns:m="http://schemas.openxmlformats.org/officeDocument/2006/math">
                    <m:r>
                      <a:rPr lang="en-US" altLang="zh-CN" sz="2400" i="1" dirty="0" smtClean="0">
                        <a:latin typeface="Cambria Math" panose="02040503050406030204" pitchFamily="18" charset="0"/>
                        <a:sym typeface="Symbol"/>
                      </a:rPr>
                      <m:t>𝑥</m:t>
                    </m:r>
                  </m:oMath>
                </a14:m>
                <a:r>
                  <a:rPr lang="zh-CN" altLang="en-US" sz="2400" dirty="0">
                    <a:sym typeface="Symbol"/>
                  </a:rPr>
                  <a:t>都存在一个实数</a:t>
                </a:r>
                <a14:m>
                  <m:oMath xmlns:m="http://schemas.openxmlformats.org/officeDocument/2006/math">
                    <m:r>
                      <a:rPr lang="en-US" altLang="zh-CN" sz="2400" i="1" dirty="0" smtClean="0">
                        <a:latin typeface="Cambria Math" panose="02040503050406030204" pitchFamily="18" charset="0"/>
                        <a:sym typeface="Symbol"/>
                      </a:rPr>
                      <m:t>𝑦</m:t>
                    </m:r>
                  </m:oMath>
                </a14:m>
                <a:r>
                  <a:rPr lang="zh-CN" altLang="en-US" sz="2400" dirty="0">
                    <a:sym typeface="Symbol"/>
                  </a:rPr>
                  <a:t>使得</a:t>
                </a:r>
                <a14:m>
                  <m:oMath xmlns:m="http://schemas.openxmlformats.org/officeDocument/2006/math">
                    <m:r>
                      <a:rPr lang="en-US" altLang="zh-CN" sz="2400" i="1" dirty="0" smtClean="0">
                        <a:latin typeface="Cambria Math" panose="02040503050406030204" pitchFamily="18" charset="0"/>
                        <a:sym typeface="Symbol"/>
                      </a:rPr>
                      <m:t>𝑥</m:t>
                    </m:r>
                    <m:r>
                      <a:rPr lang="en-US" altLang="zh-CN" sz="2400" i="1" dirty="0" smtClean="0">
                        <a:latin typeface="Cambria Math" panose="02040503050406030204" pitchFamily="18" charset="0"/>
                        <a:sym typeface="Symbol"/>
                      </a:rPr>
                      <m:t>+</m:t>
                    </m:r>
                    <m:r>
                      <a:rPr lang="en-US" altLang="zh-CN" sz="2400" i="1" dirty="0" smtClean="0">
                        <a:latin typeface="Cambria Math" panose="02040503050406030204" pitchFamily="18" charset="0"/>
                        <a:sym typeface="Symbol"/>
                      </a:rPr>
                      <m:t>𝑦</m:t>
                    </m:r>
                    <m:r>
                      <a:rPr lang="en-US" altLang="zh-CN" sz="2400" i="1" dirty="0">
                        <a:latin typeface="Cambria Math" panose="02040503050406030204" pitchFamily="18" charset="0"/>
                        <a:sym typeface="Symbol"/>
                      </a:rPr>
                      <m:t>=0</m:t>
                    </m:r>
                  </m:oMath>
                </a14:m>
                <a:r>
                  <a:rPr lang="en-US" altLang="zh-CN" sz="2400" dirty="0">
                    <a:sym typeface="Symbol"/>
                  </a:rPr>
                  <a:t>. </a:t>
                </a:r>
                <a:r>
                  <a:rPr lang="zh-CN" altLang="en-US" sz="2400" dirty="0">
                    <a:sym typeface="Symbol"/>
                  </a:rPr>
                  <a:t>但</a:t>
                </a:r>
                <a14:m>
                  <m:oMath xmlns:m="http://schemas.openxmlformats.org/officeDocument/2006/math">
                    <m:r>
                      <a:rPr lang="en-US" altLang="zh-CN" sz="2400" i="1" dirty="0">
                        <a:latin typeface="Cambria Math" panose="02040503050406030204" pitchFamily="18" charset="0"/>
                        <a:ea typeface="Cambria Math" panose="02040503050406030204" pitchFamily="18" charset="0"/>
                        <a:sym typeface="Symbol"/>
                      </a:rPr>
                      <m:t>∃</m:t>
                    </m:r>
                    <m:r>
                      <a:rPr lang="en-US" altLang="zh-CN" sz="2400" i="1" dirty="0">
                        <a:latin typeface="Cambria Math" panose="02040503050406030204" pitchFamily="18" charset="0"/>
                        <a:sym typeface="Symbol"/>
                      </a:rPr>
                      <m:t>𝑦</m:t>
                    </m:r>
                    <m:r>
                      <a:rPr lang="en-US" altLang="zh-CN" sz="2400" i="1" dirty="0">
                        <a:latin typeface="Cambria Math" panose="02040503050406030204" pitchFamily="18" charset="0"/>
                        <a:ea typeface="Cambria Math" panose="02040503050406030204" pitchFamily="18" charset="0"/>
                        <a:sym typeface="Symbol"/>
                      </a:rPr>
                      <m:t>∀</m:t>
                    </m:r>
                    <m:r>
                      <a:rPr lang="en-US" altLang="zh-CN" sz="2400" i="1" dirty="0">
                        <a:latin typeface="Cambria Math" panose="02040503050406030204" pitchFamily="18" charset="0"/>
                        <a:sym typeface="Symbol"/>
                      </a:rPr>
                      <m:t>𝑥</m:t>
                    </m:r>
                    <m:r>
                      <a:rPr lang="en-US" altLang="zh-CN" sz="2400" i="1" dirty="0" err="1">
                        <a:latin typeface="Cambria Math" panose="02040503050406030204" pitchFamily="18" charset="0"/>
                      </a:rPr>
                      <m:t>𝑄</m:t>
                    </m:r>
                    <m:r>
                      <a:rPr lang="en-US" altLang="zh-CN" sz="2400" i="1" dirty="0">
                        <a:latin typeface="Cambria Math" panose="02040503050406030204" pitchFamily="18" charset="0"/>
                        <a:sym typeface="Symbol"/>
                      </a:rPr>
                      <m:t>(</m:t>
                    </m:r>
                    <m:r>
                      <a:rPr lang="en-US" altLang="zh-CN" sz="2400" i="1" dirty="0" err="1">
                        <a:latin typeface="Cambria Math" panose="02040503050406030204" pitchFamily="18" charset="0"/>
                        <a:sym typeface="Symbol"/>
                      </a:rPr>
                      <m:t>𝑥</m:t>
                    </m:r>
                    <m:r>
                      <a:rPr lang="en-US" altLang="zh-CN" sz="2400" i="1" dirty="0" err="1">
                        <a:latin typeface="Cambria Math" panose="02040503050406030204" pitchFamily="18" charset="0"/>
                        <a:sym typeface="Symbol"/>
                      </a:rPr>
                      <m:t>,</m:t>
                    </m:r>
                    <m:r>
                      <a:rPr lang="en-US" altLang="zh-CN" sz="2400" i="1" dirty="0" err="1">
                        <a:latin typeface="Cambria Math" panose="02040503050406030204" pitchFamily="18" charset="0"/>
                        <a:sym typeface="Symbol"/>
                      </a:rPr>
                      <m:t>𝑦</m:t>
                    </m:r>
                    <m:r>
                      <a:rPr lang="en-US" altLang="zh-CN" sz="2400" i="1" dirty="0">
                        <a:latin typeface="Cambria Math" panose="02040503050406030204" pitchFamily="18" charset="0"/>
                        <a:sym typeface="Symbol"/>
                      </a:rPr>
                      <m:t>)</m:t>
                    </m:r>
                  </m:oMath>
                </a14:m>
                <a:r>
                  <a:rPr lang="zh-CN" altLang="en-US" sz="2400" dirty="0">
                    <a:sym typeface="Symbol"/>
                  </a:rPr>
                  <a:t>为假</a:t>
                </a:r>
                <a:r>
                  <a:rPr lang="en-US" altLang="zh-CN" sz="2400" dirty="0">
                    <a:sym typeface="Symbol"/>
                  </a:rPr>
                  <a:t>, </a:t>
                </a:r>
                <a:r>
                  <a:rPr lang="zh-CN" altLang="en-US" sz="2400" dirty="0">
                    <a:sym typeface="Symbol"/>
                  </a:rPr>
                  <a:t>它表示存在一个实数</a:t>
                </a:r>
                <a14:m>
                  <m:oMath xmlns:m="http://schemas.openxmlformats.org/officeDocument/2006/math">
                    <m:r>
                      <a:rPr lang="en-US" altLang="zh-CN" sz="2400" i="1" dirty="0" smtClean="0">
                        <a:latin typeface="Cambria Math" panose="02040503050406030204" pitchFamily="18" charset="0"/>
                        <a:sym typeface="Symbol"/>
                      </a:rPr>
                      <m:t>𝑦</m:t>
                    </m:r>
                  </m:oMath>
                </a14:m>
                <a:r>
                  <a:rPr lang="zh-CN" altLang="en-US" sz="2400" dirty="0">
                    <a:sym typeface="Symbol"/>
                  </a:rPr>
                  <a:t>，使得对每一个实数</a:t>
                </a:r>
                <a14:m>
                  <m:oMath xmlns:m="http://schemas.openxmlformats.org/officeDocument/2006/math">
                    <m:r>
                      <a:rPr lang="en-US" altLang="zh-CN" sz="2400" i="1" dirty="0" smtClean="0">
                        <a:latin typeface="Cambria Math" panose="02040503050406030204" pitchFamily="18" charset="0"/>
                        <a:sym typeface="Symbol"/>
                      </a:rPr>
                      <m:t>𝑥</m:t>
                    </m:r>
                  </m:oMath>
                </a14:m>
                <a:r>
                  <a:rPr lang="zh-CN" altLang="en-US" sz="2400" dirty="0">
                    <a:sym typeface="Symbol"/>
                  </a:rPr>
                  <a:t>都满足</a:t>
                </a:r>
                <a14:m>
                  <m:oMath xmlns:m="http://schemas.openxmlformats.org/officeDocument/2006/math">
                    <m:r>
                      <a:rPr lang="en-US" altLang="zh-CN" sz="2400" i="1" dirty="0" smtClean="0">
                        <a:latin typeface="Cambria Math" panose="02040503050406030204" pitchFamily="18" charset="0"/>
                        <a:sym typeface="Symbol"/>
                      </a:rPr>
                      <m:t>𝑥</m:t>
                    </m:r>
                    <m:r>
                      <a:rPr lang="en-US" altLang="zh-CN" sz="2400" i="1" dirty="0" smtClean="0">
                        <a:latin typeface="Cambria Math" panose="02040503050406030204" pitchFamily="18" charset="0"/>
                        <a:sym typeface="Symbol"/>
                      </a:rPr>
                      <m:t>+</m:t>
                    </m:r>
                    <m:r>
                      <a:rPr lang="en-US" altLang="zh-CN" sz="2400" i="1" dirty="0" smtClean="0">
                        <a:latin typeface="Cambria Math" panose="02040503050406030204" pitchFamily="18" charset="0"/>
                        <a:sym typeface="Symbol"/>
                      </a:rPr>
                      <m:t>𝑦</m:t>
                    </m:r>
                    <m:r>
                      <a:rPr lang="en-US" altLang="zh-CN" sz="2400" i="1" dirty="0">
                        <a:latin typeface="Cambria Math" panose="02040503050406030204" pitchFamily="18" charset="0"/>
                        <a:sym typeface="Symbol"/>
                      </a:rPr>
                      <m:t>=0</m:t>
                    </m:r>
                  </m:oMath>
                </a14:m>
                <a:r>
                  <a:rPr lang="en-US" altLang="zh-CN" sz="2400" dirty="0">
                    <a:sym typeface="Symbol"/>
                  </a:rPr>
                  <a:t>. </a:t>
                </a:r>
                <a:r>
                  <a:rPr lang="zh-CN" altLang="en-US" sz="2400" dirty="0">
                    <a:sym typeface="Symbol"/>
                  </a:rPr>
                  <a:t>但是实际上不管</a:t>
                </a:r>
                <a14:m>
                  <m:oMath xmlns:m="http://schemas.openxmlformats.org/officeDocument/2006/math">
                    <m:r>
                      <a:rPr lang="en-US" altLang="zh-CN" sz="2400" i="1" dirty="0" smtClean="0">
                        <a:latin typeface="Cambria Math" panose="02040503050406030204" pitchFamily="18" charset="0"/>
                        <a:sym typeface="Symbol"/>
                      </a:rPr>
                      <m:t>𝑦</m:t>
                    </m:r>
                  </m:oMath>
                </a14:m>
                <a:r>
                  <a:rPr lang="zh-CN" altLang="en-US" sz="2400" dirty="0">
                    <a:sym typeface="Symbol"/>
                  </a:rPr>
                  <a:t>取什么值</a:t>
                </a:r>
                <a:r>
                  <a:rPr lang="en-US" altLang="zh-CN" sz="2400" dirty="0">
                    <a:sym typeface="Symbol"/>
                  </a:rPr>
                  <a:t>, </a:t>
                </a:r>
                <a:r>
                  <a:rPr lang="zh-CN" altLang="en-US" sz="2400" dirty="0">
                    <a:sym typeface="Symbol"/>
                  </a:rPr>
                  <a:t>只存在一个</a:t>
                </a:r>
                <a14:m>
                  <m:oMath xmlns:m="http://schemas.openxmlformats.org/officeDocument/2006/math">
                    <m:r>
                      <a:rPr lang="en-US" altLang="zh-CN" sz="2400" i="1" dirty="0" smtClean="0">
                        <a:latin typeface="Cambria Math" panose="02040503050406030204" pitchFamily="18" charset="0"/>
                        <a:sym typeface="Symbol"/>
                      </a:rPr>
                      <m:t>𝑥</m:t>
                    </m:r>
                  </m:oMath>
                </a14:m>
                <a:r>
                  <a:rPr lang="zh-CN" altLang="en-US" sz="2400" dirty="0">
                    <a:sym typeface="Symbol"/>
                  </a:rPr>
                  <a:t>值能够满足</a:t>
                </a:r>
                <a14:m>
                  <m:oMath xmlns:m="http://schemas.openxmlformats.org/officeDocument/2006/math">
                    <m:r>
                      <a:rPr lang="en-US" altLang="zh-CN" sz="2400" i="1" dirty="0" smtClean="0">
                        <a:latin typeface="Cambria Math" panose="02040503050406030204" pitchFamily="18" charset="0"/>
                        <a:sym typeface="Symbol"/>
                      </a:rPr>
                      <m:t>𝑥</m:t>
                    </m:r>
                    <m:r>
                      <a:rPr lang="en-US" altLang="zh-CN" sz="2400" i="1" dirty="0" smtClean="0">
                        <a:latin typeface="Cambria Math" panose="02040503050406030204" pitchFamily="18" charset="0"/>
                        <a:sym typeface="Symbol"/>
                      </a:rPr>
                      <m:t>+</m:t>
                    </m:r>
                    <m:r>
                      <a:rPr lang="en-US" altLang="zh-CN" sz="2400" i="1" dirty="0" smtClean="0">
                        <a:latin typeface="Cambria Math" panose="02040503050406030204" pitchFamily="18" charset="0"/>
                        <a:sym typeface="Symbol"/>
                      </a:rPr>
                      <m:t>𝑦</m:t>
                    </m:r>
                    <m:r>
                      <a:rPr lang="en-US" altLang="zh-CN" sz="2400" i="1" dirty="0">
                        <a:latin typeface="Cambria Math" panose="02040503050406030204" pitchFamily="18" charset="0"/>
                        <a:sym typeface="Symbol"/>
                      </a:rPr>
                      <m:t>=0</m:t>
                    </m:r>
                  </m:oMath>
                </a14:m>
                <a:r>
                  <a:rPr lang="en-US" altLang="zh-CN" sz="2400" dirty="0">
                    <a:sym typeface="Symbol"/>
                  </a:rPr>
                  <a:t>, </a:t>
                </a:r>
                <a:r>
                  <a:rPr lang="zh-CN" altLang="en-US" sz="2400" dirty="0">
                    <a:sym typeface="Symbol"/>
                  </a:rPr>
                  <a:t>所以</a:t>
                </a:r>
                <a14:m>
                  <m:oMath xmlns:m="http://schemas.openxmlformats.org/officeDocument/2006/math">
                    <m:r>
                      <a:rPr lang="en-US" altLang="zh-CN" sz="2400" i="1" dirty="0">
                        <a:latin typeface="Cambria Math" panose="02040503050406030204" pitchFamily="18" charset="0"/>
                        <a:ea typeface="Cambria Math" panose="02040503050406030204" pitchFamily="18" charset="0"/>
                        <a:sym typeface="Symbol"/>
                      </a:rPr>
                      <m:t>∃</m:t>
                    </m:r>
                    <m:r>
                      <a:rPr lang="en-US" altLang="zh-CN" sz="2400" i="1" dirty="0">
                        <a:latin typeface="Cambria Math" panose="02040503050406030204" pitchFamily="18" charset="0"/>
                        <a:sym typeface="Symbol"/>
                      </a:rPr>
                      <m:t>𝑦</m:t>
                    </m:r>
                    <m:r>
                      <a:rPr lang="en-US" altLang="zh-CN" sz="2400" i="1" dirty="0">
                        <a:latin typeface="Cambria Math" panose="02040503050406030204" pitchFamily="18" charset="0"/>
                        <a:ea typeface="Cambria Math" panose="02040503050406030204" pitchFamily="18" charset="0"/>
                        <a:sym typeface="Symbol"/>
                      </a:rPr>
                      <m:t>∀</m:t>
                    </m:r>
                    <m:r>
                      <a:rPr lang="en-US" altLang="zh-CN" sz="2400" i="1" dirty="0">
                        <a:latin typeface="Cambria Math" panose="02040503050406030204" pitchFamily="18" charset="0"/>
                        <a:sym typeface="Symbol"/>
                      </a:rPr>
                      <m:t>𝑥</m:t>
                    </m:r>
                    <m:r>
                      <a:rPr lang="en-US" altLang="zh-CN" sz="2400" i="1" dirty="0" err="1">
                        <a:latin typeface="Cambria Math" panose="02040503050406030204" pitchFamily="18" charset="0"/>
                      </a:rPr>
                      <m:t>𝑄</m:t>
                    </m:r>
                    <m:r>
                      <a:rPr lang="en-US" altLang="zh-CN" sz="2400" i="1" dirty="0">
                        <a:latin typeface="Cambria Math" panose="02040503050406030204" pitchFamily="18" charset="0"/>
                        <a:sym typeface="Symbol"/>
                      </a:rPr>
                      <m:t>(</m:t>
                    </m:r>
                    <m:r>
                      <a:rPr lang="en-US" altLang="zh-CN" sz="2400" i="1" dirty="0" err="1">
                        <a:latin typeface="Cambria Math" panose="02040503050406030204" pitchFamily="18" charset="0"/>
                        <a:sym typeface="Symbol"/>
                      </a:rPr>
                      <m:t>𝑥</m:t>
                    </m:r>
                    <m:r>
                      <a:rPr lang="en-US" altLang="zh-CN" sz="2400" i="1" dirty="0" err="1">
                        <a:latin typeface="Cambria Math" panose="02040503050406030204" pitchFamily="18" charset="0"/>
                        <a:sym typeface="Symbol"/>
                      </a:rPr>
                      <m:t>,</m:t>
                    </m:r>
                    <m:r>
                      <a:rPr lang="en-US" altLang="zh-CN" sz="2400" i="1" dirty="0" err="1">
                        <a:latin typeface="Cambria Math" panose="02040503050406030204" pitchFamily="18" charset="0"/>
                        <a:sym typeface="Symbol"/>
                      </a:rPr>
                      <m:t>𝑦</m:t>
                    </m:r>
                    <m:r>
                      <a:rPr lang="en-US" altLang="zh-CN" sz="2400" i="1" dirty="0">
                        <a:latin typeface="Cambria Math" panose="02040503050406030204" pitchFamily="18" charset="0"/>
                        <a:sym typeface="Symbol"/>
                      </a:rPr>
                      <m:t>)</m:t>
                    </m:r>
                  </m:oMath>
                </a14:m>
                <a:r>
                  <a:rPr lang="zh-CN" altLang="en-US" sz="2400" dirty="0">
                    <a:sym typeface="Symbol"/>
                  </a:rPr>
                  <a:t>为假</a:t>
                </a:r>
                <a:r>
                  <a:rPr lang="en-US" altLang="zh-CN" sz="2400" dirty="0">
                    <a:sym typeface="Symbol"/>
                  </a:rPr>
                  <a:t>.</a:t>
                </a:r>
              </a:p>
              <a:p>
                <a:pPr marL="265113" indent="0">
                  <a:buClr>
                    <a:srgbClr val="01559D"/>
                  </a:buClr>
                  <a:buSzPct val="97000"/>
                  <a:buNone/>
                </a:pPr>
                <a:endParaRPr lang="en-US" sz="2400" dirty="0">
                  <a:sym typeface="Symbol"/>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r="-83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78FD3752-8BFF-4992-AE1D-6F7B0485D4C3}"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105</a:t>
            </a:fld>
            <a:endParaRPr lang="zh-CN" altLang="en-US" dirty="0"/>
          </a:p>
        </p:txBody>
      </p:sp>
    </p:spTree>
    <p:extLst>
      <p:ext uri="{BB962C8B-B14F-4D97-AF65-F5344CB8AC3E}">
        <p14:creationId xmlns:p14="http://schemas.microsoft.com/office/powerpoint/2010/main" val="2559019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down)">
                                      <p:cBhvr>
                                        <p:cTn id="7" dur="500"/>
                                        <p:tgtEl>
                                          <p:spTgt spid="3">
                                            <p:txEl>
                                              <p:pRg st="3" end="3"/>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wipe(down)">
                                      <p:cBhvr>
                                        <p:cTn id="10" dur="500"/>
                                        <p:tgtEl>
                                          <p:spTgt spid="3">
                                            <p:txEl>
                                              <p:pRg st="4" end="4"/>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wipe(down)">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量词的顺序</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gn="just"/>
                <a:r>
                  <a:rPr lang="zh-CN" altLang="en-US" dirty="0"/>
                  <a:t>例</a:t>
                </a:r>
                <a:r>
                  <a:rPr lang="en-US" altLang="zh-CN" dirty="0"/>
                  <a:t>:</a:t>
                </a:r>
                <a:r>
                  <a:rPr lang="zh-CN" altLang="en-US" dirty="0"/>
                  <a:t>论域</a:t>
                </a:r>
                <a14:m>
                  <m:oMath xmlns:m="http://schemas.openxmlformats.org/officeDocument/2006/math">
                    <m:r>
                      <a:rPr lang="en-US" i="1" dirty="0" smtClean="0">
                        <a:latin typeface="Cambria Math" panose="02040503050406030204" pitchFamily="18" charset="0"/>
                      </a:rPr>
                      <m:t>𝑈</m:t>
                    </m:r>
                  </m:oMath>
                </a14:m>
                <a:r>
                  <a:rPr lang="zh-CN" altLang="en-US" dirty="0"/>
                  <a:t>为实数</a:t>
                </a:r>
                <a:r>
                  <a:rPr lang="en-US" dirty="0"/>
                  <a:t>,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rPr>
                      <m:t>)</m:t>
                    </m:r>
                  </m:oMath>
                </a14:m>
                <a:r>
                  <a:rPr lang="zh-CN" altLang="en-US" dirty="0"/>
                  <a:t>表示</a:t>
                </a:r>
                <a14:m>
                  <m:oMath xmlns:m="http://schemas.openxmlformats.org/officeDocument/2006/math">
                    <m:r>
                      <a:rPr lang="zh-CN" altLang="en-US" i="1">
                        <a:latin typeface="Cambria Math" panose="02040503050406030204" pitchFamily="18" charset="0"/>
                      </a:rPr>
                      <m:t>“</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 ∙ </m:t>
                    </m:r>
                    <m:r>
                      <a:rPr lang="en-US" altLang="zh-CN" i="1" dirty="0" smtClean="0">
                        <a:latin typeface="Cambria Math" panose="02040503050406030204" pitchFamily="18" charset="0"/>
                      </a:rPr>
                      <m:t>𝑦</m:t>
                    </m:r>
                    <m:r>
                      <a:rPr lang="en-US" altLang="zh-CN" i="1" dirty="0" smtClean="0">
                        <a:latin typeface="Cambria Math" panose="02040503050406030204" pitchFamily="18" charset="0"/>
                      </a:rPr>
                      <m:t>=0” </m:t>
                    </m:r>
                  </m:oMath>
                </a14:m>
                <a:r>
                  <a:rPr lang="zh-CN" altLang="en-US" dirty="0"/>
                  <a:t>求</a:t>
                </a:r>
                <a14:m>
                  <m:oMath xmlns:m="http://schemas.openxmlformats.org/officeDocument/2006/math">
                    <m:r>
                      <a:rPr lang="en-US" altLang="zh-CN" i="1" dirty="0" smtClean="0">
                        <a:latin typeface="Cambria Math" panose="02040503050406030204" pitchFamily="18" charset="0"/>
                        <a:ea typeface="Cambria Math" panose="02040503050406030204" pitchFamily="18" charset="0"/>
                        <a:sym typeface="Symbol"/>
                      </a:rPr>
                      <m:t>∀</m:t>
                    </m:r>
                    <m:r>
                      <a:rPr lang="en-US" altLang="zh-CN" i="1" dirty="0" smtClean="0">
                        <a:latin typeface="Cambria Math" panose="02040503050406030204" pitchFamily="18" charset="0"/>
                        <a:sym typeface="Symbol"/>
                      </a:rPr>
                      <m:t>𝑥</m:t>
                    </m:r>
                    <m:r>
                      <a:rPr lang="en-US" altLang="zh-CN" i="1" dirty="0" smtClean="0">
                        <a:latin typeface="Cambria Math" panose="02040503050406030204" pitchFamily="18" charset="0"/>
                        <a:ea typeface="Cambria Math" panose="02040503050406030204" pitchFamily="18" charset="0"/>
                        <a:sym typeface="Symbol"/>
                      </a:rPr>
                      <m:t>∀</m:t>
                    </m:r>
                    <m:r>
                      <a:rPr lang="en-US" altLang="zh-CN" i="1" dirty="0" smtClean="0">
                        <a:latin typeface="Cambria Math" panose="02040503050406030204" pitchFamily="18" charset="0"/>
                        <a:sym typeface="Symbol"/>
                      </a:rPr>
                      <m:t>𝑦𝑃</m:t>
                    </m:r>
                    <m:r>
                      <a:rPr lang="en-US" altLang="zh-CN" i="1" dirty="0">
                        <a:latin typeface="Cambria Math" panose="02040503050406030204" pitchFamily="18" charset="0"/>
                        <a:sym typeface="Symbol"/>
                      </a:rPr>
                      <m:t>(</m:t>
                    </m:r>
                    <m:r>
                      <a:rPr lang="en-US" altLang="zh-CN" i="1" dirty="0" err="1">
                        <a:latin typeface="Cambria Math" panose="02040503050406030204" pitchFamily="18" charset="0"/>
                        <a:sym typeface="Symbol"/>
                      </a:rPr>
                      <m:t>𝑥</m:t>
                    </m:r>
                    <m:r>
                      <a:rPr lang="en-US" altLang="zh-CN" i="1" dirty="0" err="1">
                        <a:latin typeface="Cambria Math" panose="02040503050406030204" pitchFamily="18" charset="0"/>
                        <a:sym typeface="Symbol"/>
                      </a:rPr>
                      <m:t>,</m:t>
                    </m:r>
                    <m:r>
                      <a:rPr lang="en-US" altLang="zh-CN" i="1" dirty="0" err="1">
                        <a:latin typeface="Cambria Math" panose="02040503050406030204" pitchFamily="18" charset="0"/>
                        <a:sym typeface="Symbol"/>
                      </a:rPr>
                      <m:t>𝑦</m:t>
                    </m:r>
                    <m:r>
                      <a:rPr lang="en-US" altLang="zh-CN" b="0" i="1" dirty="0" smtClean="0">
                        <a:latin typeface="Cambria Math" panose="02040503050406030204" pitchFamily="18" charset="0"/>
                        <a:sym typeface="Symbol"/>
                      </a:rPr>
                      <m:t>)</m:t>
                    </m:r>
                  </m:oMath>
                </a14:m>
                <a:r>
                  <a:rPr lang="en-US" altLang="zh-CN" dirty="0"/>
                  <a:t>, </a:t>
                </a:r>
                <a14:m>
                  <m:oMath xmlns:m="http://schemas.openxmlformats.org/officeDocument/2006/math">
                    <m:r>
                      <a:rPr lang="en-US" altLang="zh-CN" i="1" dirty="0" smtClean="0">
                        <a:latin typeface="Cambria Math" panose="02040503050406030204" pitchFamily="18" charset="0"/>
                        <a:ea typeface="Cambria Math" panose="02040503050406030204" pitchFamily="18" charset="0"/>
                        <a:sym typeface="Symbol"/>
                      </a:rPr>
                      <m:t>∀</m:t>
                    </m:r>
                    <m:r>
                      <a:rPr lang="en-US" altLang="zh-CN" i="1" dirty="0" smtClean="0">
                        <a:latin typeface="Cambria Math" panose="02040503050406030204" pitchFamily="18" charset="0"/>
                        <a:sym typeface="Symbol"/>
                      </a:rPr>
                      <m:t>𝑥</m:t>
                    </m:r>
                    <m:r>
                      <a:rPr lang="en-US" altLang="zh-CN" i="1" dirty="0" smtClean="0">
                        <a:latin typeface="Cambria Math" panose="02040503050406030204" pitchFamily="18" charset="0"/>
                        <a:ea typeface="Cambria Math" panose="02040503050406030204" pitchFamily="18" charset="0"/>
                        <a:sym typeface="Symbol"/>
                      </a:rPr>
                      <m:t>∃</m:t>
                    </m:r>
                    <m:r>
                      <a:rPr lang="en-US" altLang="zh-CN" i="1" dirty="0" smtClean="0">
                        <a:latin typeface="Cambria Math" panose="02040503050406030204" pitchFamily="18" charset="0"/>
                        <a:sym typeface="Symbol"/>
                      </a:rPr>
                      <m:t>𝑦𝑃</m:t>
                    </m:r>
                    <m:r>
                      <a:rPr lang="en-US" altLang="zh-CN" i="1" dirty="0">
                        <a:latin typeface="Cambria Math" panose="02040503050406030204" pitchFamily="18" charset="0"/>
                        <a:sym typeface="Symbol"/>
                      </a:rPr>
                      <m:t>(</m:t>
                    </m:r>
                    <m:r>
                      <a:rPr lang="en-US" altLang="zh-CN" i="1" dirty="0" err="1">
                        <a:latin typeface="Cambria Math" panose="02040503050406030204" pitchFamily="18" charset="0"/>
                        <a:sym typeface="Symbol"/>
                      </a:rPr>
                      <m:t>𝑥</m:t>
                    </m:r>
                    <m:r>
                      <a:rPr lang="en-US" altLang="zh-CN" i="1" dirty="0" err="1">
                        <a:latin typeface="Cambria Math" panose="02040503050406030204" pitchFamily="18" charset="0"/>
                        <a:sym typeface="Symbol"/>
                      </a:rPr>
                      <m:t>,</m:t>
                    </m:r>
                    <m:r>
                      <a:rPr lang="en-US" altLang="zh-CN" i="1" dirty="0" err="1">
                        <a:latin typeface="Cambria Math" panose="02040503050406030204" pitchFamily="18" charset="0"/>
                        <a:sym typeface="Symbol"/>
                      </a:rPr>
                      <m:t>𝑦</m:t>
                    </m:r>
                    <m:r>
                      <a:rPr lang="en-US" altLang="zh-CN" i="1" dirty="0" smtClean="0">
                        <a:latin typeface="Cambria Math" panose="02040503050406030204" pitchFamily="18" charset="0"/>
                        <a:sym typeface="Symbol"/>
                      </a:rPr>
                      <m:t>)</m:t>
                    </m:r>
                  </m:oMath>
                </a14:m>
                <a:r>
                  <a:rPr lang="en-US" altLang="zh-CN" dirty="0">
                    <a:sym typeface="Symbol"/>
                  </a:rPr>
                  <a:t>, </a:t>
                </a:r>
                <a14:m>
                  <m:oMath xmlns:m="http://schemas.openxmlformats.org/officeDocument/2006/math">
                    <m:r>
                      <a:rPr lang="en-US" altLang="zh-CN" i="1" dirty="0" smtClean="0">
                        <a:latin typeface="Cambria Math" panose="02040503050406030204" pitchFamily="18" charset="0"/>
                        <a:ea typeface="Cambria Math" panose="02040503050406030204" pitchFamily="18" charset="0"/>
                        <a:sym typeface="Symbol"/>
                      </a:rPr>
                      <m:t>∃</m:t>
                    </m:r>
                    <m:r>
                      <a:rPr lang="en-US" altLang="zh-CN" i="1" dirty="0" smtClean="0">
                        <a:latin typeface="Cambria Math" panose="02040503050406030204" pitchFamily="18" charset="0"/>
                        <a:sym typeface="Symbol"/>
                      </a:rPr>
                      <m:t>𝑥</m:t>
                    </m:r>
                    <m:r>
                      <a:rPr lang="en-US" altLang="zh-CN" i="1" dirty="0" smtClean="0">
                        <a:latin typeface="Cambria Math" panose="02040503050406030204" pitchFamily="18" charset="0"/>
                        <a:ea typeface="Cambria Math" panose="02040503050406030204" pitchFamily="18" charset="0"/>
                        <a:sym typeface="Symbol"/>
                      </a:rPr>
                      <m:t>∀</m:t>
                    </m:r>
                    <m:r>
                      <a:rPr lang="en-US" altLang="zh-CN" i="1" dirty="0" smtClean="0">
                        <a:latin typeface="Cambria Math" panose="02040503050406030204" pitchFamily="18" charset="0"/>
                        <a:sym typeface="Symbol"/>
                      </a:rPr>
                      <m:t>𝑦𝑃</m:t>
                    </m:r>
                    <m:r>
                      <a:rPr lang="en-US" altLang="zh-CN" i="1" dirty="0" smtClean="0">
                        <a:latin typeface="Cambria Math" panose="02040503050406030204" pitchFamily="18" charset="0"/>
                        <a:sym typeface="Symbol"/>
                      </a:rPr>
                      <m:t>(</m:t>
                    </m:r>
                    <m:r>
                      <a:rPr lang="en-US" altLang="zh-CN" i="1" dirty="0" err="1" smtClean="0">
                        <a:latin typeface="Cambria Math" panose="02040503050406030204" pitchFamily="18" charset="0"/>
                        <a:sym typeface="Symbol"/>
                      </a:rPr>
                      <m:t>𝑥</m:t>
                    </m:r>
                    <m:r>
                      <a:rPr lang="en-US" altLang="zh-CN" i="1" dirty="0" err="1" smtClean="0">
                        <a:latin typeface="Cambria Math" panose="02040503050406030204" pitchFamily="18" charset="0"/>
                        <a:sym typeface="Symbol"/>
                      </a:rPr>
                      <m:t>,</m:t>
                    </m:r>
                    <m:r>
                      <a:rPr lang="en-US" altLang="zh-CN" i="1" dirty="0" err="1" smtClean="0">
                        <a:latin typeface="Cambria Math" panose="02040503050406030204" pitchFamily="18" charset="0"/>
                        <a:sym typeface="Symbol"/>
                      </a:rPr>
                      <m:t>𝑦</m:t>
                    </m:r>
                    <m:r>
                      <a:rPr lang="en-US" altLang="zh-CN" i="1" dirty="0" smtClean="0">
                        <a:latin typeface="Cambria Math" panose="02040503050406030204" pitchFamily="18" charset="0"/>
                        <a:sym typeface="Symbol"/>
                      </a:rPr>
                      <m:t>)</m:t>
                    </m:r>
                  </m:oMath>
                </a14:m>
                <a:r>
                  <a:rPr lang="en-US" altLang="zh-CN" dirty="0">
                    <a:sym typeface="Symbol"/>
                  </a:rPr>
                  <a:t>, </a:t>
                </a:r>
                <a14:m>
                  <m:oMath xmlns:m="http://schemas.openxmlformats.org/officeDocument/2006/math">
                    <m:r>
                      <a:rPr lang="en-US" altLang="zh-CN" i="1" dirty="0" smtClean="0">
                        <a:latin typeface="Cambria Math" panose="02040503050406030204" pitchFamily="18" charset="0"/>
                        <a:ea typeface="Cambria Math" panose="02040503050406030204" pitchFamily="18" charset="0"/>
                        <a:sym typeface="Symbol"/>
                      </a:rPr>
                      <m:t>∃</m:t>
                    </m:r>
                    <m:r>
                      <a:rPr lang="en-US" altLang="zh-CN" i="1" dirty="0" smtClean="0">
                        <a:latin typeface="Cambria Math" panose="02040503050406030204" pitchFamily="18" charset="0"/>
                        <a:sym typeface="Symbol"/>
                      </a:rPr>
                      <m:t>𝑥</m:t>
                    </m:r>
                    <m:r>
                      <a:rPr lang="en-US" altLang="zh-CN" i="1" dirty="0" smtClean="0">
                        <a:latin typeface="Cambria Math" panose="02040503050406030204" pitchFamily="18" charset="0"/>
                        <a:ea typeface="Cambria Math" panose="02040503050406030204" pitchFamily="18" charset="0"/>
                        <a:sym typeface="Symbol"/>
                      </a:rPr>
                      <m:t>∃</m:t>
                    </m:r>
                    <m:r>
                      <a:rPr lang="en-US" altLang="zh-CN" i="1" dirty="0" smtClean="0">
                        <a:latin typeface="Cambria Math" panose="02040503050406030204" pitchFamily="18" charset="0"/>
                        <a:sym typeface="Symbol"/>
                      </a:rPr>
                      <m:t>𝑦𝑃</m:t>
                    </m:r>
                    <m:r>
                      <a:rPr lang="en-US" altLang="zh-CN" i="1" dirty="0" smtClean="0">
                        <a:latin typeface="Cambria Math" panose="02040503050406030204" pitchFamily="18" charset="0"/>
                        <a:sym typeface="Symbol"/>
                      </a:rPr>
                      <m:t>(</m:t>
                    </m:r>
                    <m:r>
                      <a:rPr lang="en-US" altLang="zh-CN" i="1" dirty="0" err="1" smtClean="0">
                        <a:latin typeface="Cambria Math" panose="02040503050406030204" pitchFamily="18" charset="0"/>
                        <a:sym typeface="Symbol"/>
                      </a:rPr>
                      <m:t>𝑥</m:t>
                    </m:r>
                    <m:r>
                      <a:rPr lang="en-US" altLang="zh-CN" i="1" dirty="0" err="1" smtClean="0">
                        <a:latin typeface="Cambria Math" panose="02040503050406030204" pitchFamily="18" charset="0"/>
                        <a:sym typeface="Symbol"/>
                      </a:rPr>
                      <m:t>,</m:t>
                    </m:r>
                    <m:r>
                      <a:rPr lang="en-US" altLang="zh-CN" i="1" dirty="0" err="1" smtClean="0">
                        <a:latin typeface="Cambria Math" panose="02040503050406030204" pitchFamily="18" charset="0"/>
                        <a:sym typeface="Symbol"/>
                      </a:rPr>
                      <m:t>𝑦</m:t>
                    </m:r>
                    <m:r>
                      <a:rPr lang="en-US" altLang="zh-CN" i="1" dirty="0" smtClean="0">
                        <a:latin typeface="Cambria Math" panose="02040503050406030204" pitchFamily="18" charset="0"/>
                        <a:sym typeface="Symbol"/>
                      </a:rPr>
                      <m:t>)</m:t>
                    </m:r>
                  </m:oMath>
                </a14:m>
                <a:r>
                  <a:rPr lang="zh-CN" altLang="en-US" dirty="0"/>
                  <a:t>的真值</a:t>
                </a:r>
                <a:r>
                  <a:rPr lang="en-US" altLang="zh-CN" dirty="0"/>
                  <a:t>.</a:t>
                </a:r>
              </a:p>
              <a:p>
                <a:r>
                  <a:rPr lang="zh-CN" altLang="en-US" dirty="0"/>
                  <a:t>解</a:t>
                </a:r>
                <a:r>
                  <a:rPr lang="en-US" altLang="zh-CN" dirty="0"/>
                  <a:t>:</a:t>
                </a:r>
                <a:endParaRPr lang="en-US" dirty="0"/>
              </a:p>
              <a:p>
                <a:pPr lvl="1"/>
                <a14:m>
                  <m:oMath xmlns:m="http://schemas.openxmlformats.org/officeDocument/2006/math">
                    <m:r>
                      <a:rPr lang="en-US" altLang="zh-CN" i="1" dirty="0">
                        <a:latin typeface="Cambria Math" panose="02040503050406030204" pitchFamily="18" charset="0"/>
                        <a:ea typeface="Cambria Math" panose="02040503050406030204" pitchFamily="18" charset="0"/>
                        <a:sym typeface="Symbol"/>
                      </a:rPr>
                      <m:t>∀</m:t>
                    </m:r>
                    <m:r>
                      <a:rPr lang="en-US" i="1" dirty="0" smtClean="0">
                        <a:latin typeface="Cambria Math" panose="02040503050406030204" pitchFamily="18" charset="0"/>
                        <a:sym typeface="Symbol"/>
                      </a:rPr>
                      <m:t>𝑥</m:t>
                    </m:r>
                    <m:r>
                      <a:rPr lang="en-US" altLang="zh-CN" i="1" dirty="0">
                        <a:latin typeface="Cambria Math" panose="02040503050406030204" pitchFamily="18" charset="0"/>
                        <a:ea typeface="Cambria Math" panose="02040503050406030204" pitchFamily="18" charset="0"/>
                        <a:sym typeface="Symbol"/>
                      </a:rPr>
                      <m:t>∀</m:t>
                    </m:r>
                    <m:r>
                      <a:rPr lang="en-US" i="1" dirty="0" smtClean="0">
                        <a:latin typeface="Cambria Math" panose="02040503050406030204" pitchFamily="18" charset="0"/>
                        <a:sym typeface="Symbol"/>
                      </a:rPr>
                      <m:t>𝑦𝑃</m:t>
                    </m:r>
                    <m:r>
                      <a:rPr lang="en-US" i="1" dirty="0" smtClean="0">
                        <a:latin typeface="Cambria Math" panose="02040503050406030204" pitchFamily="18" charset="0"/>
                        <a:sym typeface="Symbol"/>
                      </a:rPr>
                      <m:t>(</m:t>
                    </m:r>
                    <m:r>
                      <a:rPr lang="en-US" i="1" dirty="0" err="1" smtClean="0">
                        <a:latin typeface="Cambria Math" panose="02040503050406030204" pitchFamily="18" charset="0"/>
                        <a:sym typeface="Symbol"/>
                      </a:rPr>
                      <m:t>𝑥</m:t>
                    </m:r>
                    <m:r>
                      <a:rPr lang="en-US" i="1" dirty="0" err="1" smtClean="0">
                        <a:latin typeface="Cambria Math" panose="02040503050406030204" pitchFamily="18" charset="0"/>
                        <a:sym typeface="Symbol"/>
                      </a:rPr>
                      <m:t>,</m:t>
                    </m:r>
                    <m:r>
                      <a:rPr lang="en-US" i="1" dirty="0" err="1" smtClean="0">
                        <a:latin typeface="Cambria Math" panose="02040503050406030204" pitchFamily="18" charset="0"/>
                        <a:sym typeface="Symbol"/>
                      </a:rPr>
                      <m:t>𝑦</m:t>
                    </m:r>
                    <m:r>
                      <a:rPr lang="en-US" i="1" dirty="0" smtClean="0">
                        <a:latin typeface="Cambria Math" panose="02040503050406030204" pitchFamily="18" charset="0"/>
                        <a:sym typeface="Symbol"/>
                      </a:rPr>
                      <m:t>)</m:t>
                    </m:r>
                  </m:oMath>
                </a14:m>
                <a:r>
                  <a:rPr lang="zh-CN" altLang="en-US" dirty="0">
                    <a:sym typeface="Symbol"/>
                  </a:rPr>
                  <a:t>为假</a:t>
                </a:r>
                <a:r>
                  <a:rPr lang="en-US" dirty="0"/>
                  <a:t>       </a:t>
                </a:r>
              </a:p>
              <a:p>
                <a:pPr lvl="1"/>
                <a14:m>
                  <m:oMath xmlns:m="http://schemas.openxmlformats.org/officeDocument/2006/math">
                    <m:r>
                      <a:rPr lang="en-US" altLang="zh-CN" i="1" dirty="0">
                        <a:latin typeface="Cambria Math" panose="02040503050406030204" pitchFamily="18" charset="0"/>
                        <a:ea typeface="Cambria Math" panose="02040503050406030204" pitchFamily="18" charset="0"/>
                        <a:sym typeface="Symbol"/>
                      </a:rPr>
                      <m:t>∀</m:t>
                    </m:r>
                    <m:r>
                      <a:rPr lang="en-US" i="1" dirty="0" smtClean="0">
                        <a:latin typeface="Cambria Math" panose="02040503050406030204" pitchFamily="18" charset="0"/>
                        <a:sym typeface="Symbol"/>
                      </a:rPr>
                      <m:t>𝑥</m:t>
                    </m:r>
                    <m:r>
                      <a:rPr lang="en-US" altLang="zh-CN" i="1" dirty="0">
                        <a:latin typeface="Cambria Math" panose="02040503050406030204" pitchFamily="18" charset="0"/>
                        <a:ea typeface="Cambria Math" panose="02040503050406030204" pitchFamily="18" charset="0"/>
                        <a:sym typeface="Symbol"/>
                      </a:rPr>
                      <m:t>∃</m:t>
                    </m:r>
                    <m:r>
                      <a:rPr lang="en-US" i="1" dirty="0" smtClean="0">
                        <a:latin typeface="Cambria Math" panose="02040503050406030204" pitchFamily="18" charset="0"/>
                        <a:sym typeface="Symbol"/>
                      </a:rPr>
                      <m:t>𝑦𝑃</m:t>
                    </m:r>
                    <m:r>
                      <a:rPr lang="en-US" i="1" dirty="0" smtClean="0">
                        <a:latin typeface="Cambria Math" panose="02040503050406030204" pitchFamily="18" charset="0"/>
                        <a:sym typeface="Symbol"/>
                      </a:rPr>
                      <m:t>(</m:t>
                    </m:r>
                    <m:r>
                      <a:rPr lang="en-US" i="1" dirty="0" err="1" smtClean="0">
                        <a:latin typeface="Cambria Math" panose="02040503050406030204" pitchFamily="18" charset="0"/>
                        <a:sym typeface="Symbol"/>
                      </a:rPr>
                      <m:t>𝑥</m:t>
                    </m:r>
                    <m:r>
                      <a:rPr lang="en-US" i="1" dirty="0" err="1" smtClean="0">
                        <a:latin typeface="Cambria Math" panose="02040503050406030204" pitchFamily="18" charset="0"/>
                        <a:sym typeface="Symbol"/>
                      </a:rPr>
                      <m:t>,</m:t>
                    </m:r>
                    <m:r>
                      <a:rPr lang="en-US" i="1" dirty="0" err="1" smtClean="0">
                        <a:latin typeface="Cambria Math" panose="02040503050406030204" pitchFamily="18" charset="0"/>
                        <a:sym typeface="Symbol"/>
                      </a:rPr>
                      <m:t>𝑦</m:t>
                    </m:r>
                    <m:r>
                      <a:rPr lang="en-US" i="1" dirty="0" smtClean="0">
                        <a:latin typeface="Cambria Math" panose="02040503050406030204" pitchFamily="18" charset="0"/>
                        <a:sym typeface="Symbol"/>
                      </a:rPr>
                      <m:t>)</m:t>
                    </m:r>
                  </m:oMath>
                </a14:m>
                <a:r>
                  <a:rPr lang="zh-CN" altLang="en-US" dirty="0">
                    <a:sym typeface="Symbol"/>
                  </a:rPr>
                  <a:t>为真</a:t>
                </a:r>
                <a:r>
                  <a:rPr lang="en-US" dirty="0"/>
                  <a:t>        </a:t>
                </a:r>
              </a:p>
              <a:p>
                <a:pPr lvl="1"/>
                <a14:m>
                  <m:oMath xmlns:m="http://schemas.openxmlformats.org/officeDocument/2006/math">
                    <m:r>
                      <a:rPr lang="en-US" altLang="zh-CN" i="1" dirty="0">
                        <a:latin typeface="Cambria Math" panose="02040503050406030204" pitchFamily="18" charset="0"/>
                        <a:ea typeface="Cambria Math" panose="02040503050406030204" pitchFamily="18" charset="0"/>
                        <a:sym typeface="Symbol"/>
                      </a:rPr>
                      <m:t>∃</m:t>
                    </m:r>
                    <m:r>
                      <a:rPr lang="en-US" i="1" dirty="0" smtClean="0">
                        <a:latin typeface="Cambria Math" panose="02040503050406030204" pitchFamily="18" charset="0"/>
                        <a:sym typeface="Symbol"/>
                      </a:rPr>
                      <m:t>𝑥</m:t>
                    </m:r>
                    <m:r>
                      <a:rPr lang="en-US" altLang="zh-CN" i="1" dirty="0">
                        <a:latin typeface="Cambria Math" panose="02040503050406030204" pitchFamily="18" charset="0"/>
                        <a:ea typeface="Cambria Math" panose="02040503050406030204" pitchFamily="18" charset="0"/>
                        <a:sym typeface="Symbol"/>
                      </a:rPr>
                      <m:t>∀</m:t>
                    </m:r>
                    <m:r>
                      <a:rPr lang="en-US" i="1" dirty="0" smtClean="0">
                        <a:latin typeface="Cambria Math" panose="02040503050406030204" pitchFamily="18" charset="0"/>
                        <a:sym typeface="Symbol"/>
                      </a:rPr>
                      <m:t>𝑦𝑃</m:t>
                    </m:r>
                    <m:r>
                      <a:rPr lang="en-US" i="1" dirty="0" smtClean="0">
                        <a:latin typeface="Cambria Math" panose="02040503050406030204" pitchFamily="18" charset="0"/>
                        <a:sym typeface="Symbol"/>
                      </a:rPr>
                      <m:t>(</m:t>
                    </m:r>
                    <m:r>
                      <a:rPr lang="en-US" i="1" dirty="0" err="1" smtClean="0">
                        <a:latin typeface="Cambria Math" panose="02040503050406030204" pitchFamily="18" charset="0"/>
                        <a:sym typeface="Symbol"/>
                      </a:rPr>
                      <m:t>𝑥</m:t>
                    </m:r>
                    <m:r>
                      <a:rPr lang="en-US" i="1" dirty="0" err="1" smtClean="0">
                        <a:latin typeface="Cambria Math" panose="02040503050406030204" pitchFamily="18" charset="0"/>
                        <a:sym typeface="Symbol"/>
                      </a:rPr>
                      <m:t>,</m:t>
                    </m:r>
                    <m:r>
                      <a:rPr lang="en-US" i="1" dirty="0" err="1" smtClean="0">
                        <a:latin typeface="Cambria Math" panose="02040503050406030204" pitchFamily="18" charset="0"/>
                        <a:sym typeface="Symbol"/>
                      </a:rPr>
                      <m:t>𝑦</m:t>
                    </m:r>
                    <m:r>
                      <a:rPr lang="en-US" i="1" dirty="0" smtClean="0">
                        <a:latin typeface="Cambria Math" panose="02040503050406030204" pitchFamily="18" charset="0"/>
                        <a:sym typeface="Symbol"/>
                      </a:rPr>
                      <m:t>)</m:t>
                    </m:r>
                  </m:oMath>
                </a14:m>
                <a:r>
                  <a:rPr lang="zh-CN" altLang="en-US" dirty="0">
                    <a:sym typeface="Symbol"/>
                  </a:rPr>
                  <a:t>为真</a:t>
                </a:r>
                <a:r>
                  <a:rPr lang="en-US" dirty="0"/>
                  <a:t>    </a:t>
                </a:r>
              </a:p>
              <a:p>
                <a:pPr lvl="1"/>
                <a14:m>
                  <m:oMath xmlns:m="http://schemas.openxmlformats.org/officeDocument/2006/math">
                    <m:r>
                      <a:rPr lang="en-US" altLang="zh-CN" i="1" dirty="0">
                        <a:latin typeface="Cambria Math" panose="02040503050406030204" pitchFamily="18" charset="0"/>
                        <a:ea typeface="Cambria Math" panose="02040503050406030204" pitchFamily="18" charset="0"/>
                        <a:sym typeface="Symbol"/>
                      </a:rPr>
                      <m:t>∃</m:t>
                    </m:r>
                    <m:r>
                      <a:rPr lang="en-US" i="1" dirty="0" smtClean="0">
                        <a:latin typeface="Cambria Math" panose="02040503050406030204" pitchFamily="18" charset="0"/>
                        <a:sym typeface="Symbol"/>
                      </a:rPr>
                      <m:t>𝑥</m:t>
                    </m:r>
                    <m:r>
                      <a:rPr lang="en-US" altLang="zh-CN" i="1" dirty="0">
                        <a:latin typeface="Cambria Math" panose="02040503050406030204" pitchFamily="18" charset="0"/>
                        <a:ea typeface="Cambria Math" panose="02040503050406030204" pitchFamily="18" charset="0"/>
                        <a:sym typeface="Symbol"/>
                      </a:rPr>
                      <m:t>∃</m:t>
                    </m:r>
                    <m:r>
                      <a:rPr lang="en-US" i="1" dirty="0" smtClean="0">
                        <a:latin typeface="Cambria Math" panose="02040503050406030204" pitchFamily="18" charset="0"/>
                        <a:sym typeface="Symbol"/>
                      </a:rPr>
                      <m:t>𝑦𝑃</m:t>
                    </m:r>
                    <m:r>
                      <a:rPr lang="en-US" i="1" dirty="0" smtClean="0">
                        <a:latin typeface="Cambria Math" panose="02040503050406030204" pitchFamily="18" charset="0"/>
                        <a:sym typeface="Symbol"/>
                      </a:rPr>
                      <m:t>(</m:t>
                    </m:r>
                    <m:r>
                      <a:rPr lang="en-US" i="1" dirty="0" err="1" smtClean="0">
                        <a:latin typeface="Cambria Math" panose="02040503050406030204" pitchFamily="18" charset="0"/>
                        <a:sym typeface="Symbol"/>
                      </a:rPr>
                      <m:t>𝑥</m:t>
                    </m:r>
                    <m:r>
                      <a:rPr lang="en-US" i="1" dirty="0" err="1" smtClean="0">
                        <a:latin typeface="Cambria Math" panose="02040503050406030204" pitchFamily="18" charset="0"/>
                        <a:sym typeface="Symbol"/>
                      </a:rPr>
                      <m:t>,</m:t>
                    </m:r>
                    <m:r>
                      <a:rPr lang="en-US" i="1" dirty="0" err="1" smtClean="0">
                        <a:latin typeface="Cambria Math" panose="02040503050406030204" pitchFamily="18" charset="0"/>
                        <a:sym typeface="Symbol"/>
                      </a:rPr>
                      <m:t>𝑦</m:t>
                    </m:r>
                    <m:r>
                      <a:rPr lang="en-US" i="1" dirty="0" smtClean="0">
                        <a:latin typeface="Cambria Math" panose="02040503050406030204" pitchFamily="18" charset="0"/>
                        <a:sym typeface="Symbol"/>
                      </a:rPr>
                      <m:t>)</m:t>
                    </m:r>
                  </m:oMath>
                </a14:m>
                <a:r>
                  <a:rPr lang="zh-CN" altLang="en-US" dirty="0">
                    <a:sym typeface="Symbol"/>
                  </a:rPr>
                  <a:t>为真</a:t>
                </a:r>
                <a:r>
                  <a:rPr lang="en-US" dirty="0"/>
                  <a:t>  </a:t>
                </a:r>
              </a:p>
              <a:p>
                <a:pPr lvl="1"/>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r="-11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484D203B-B7FF-4DE7-B116-070DA50481FD}"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106</a:t>
            </a:fld>
            <a:endParaRPr lang="zh-CN" altLang="en-US" dirty="0"/>
          </a:p>
        </p:txBody>
      </p:sp>
    </p:spTree>
    <p:extLst>
      <p:ext uri="{BB962C8B-B14F-4D97-AF65-F5344CB8AC3E}">
        <p14:creationId xmlns:p14="http://schemas.microsoft.com/office/powerpoint/2010/main" val="3416843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down)">
                                      <p:cBhvr>
                                        <p:cTn id="1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量词的顺序</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lgn="just"/>
                <a:r>
                  <a:rPr lang="zh-CN" altLang="en-US" dirty="0"/>
                  <a:t>例</a:t>
                </a:r>
                <a:r>
                  <a:rPr lang="en-US" dirty="0"/>
                  <a:t>:</a:t>
                </a:r>
                <a:r>
                  <a:rPr lang="zh-CN" altLang="en-US" dirty="0"/>
                  <a:t>论域</a:t>
                </a:r>
                <a14:m>
                  <m:oMath xmlns:m="http://schemas.openxmlformats.org/officeDocument/2006/math">
                    <m:r>
                      <a:rPr lang="en-US" altLang="zh-CN" i="1" dirty="0" smtClean="0">
                        <a:latin typeface="Cambria Math" panose="02040503050406030204" pitchFamily="18" charset="0"/>
                      </a:rPr>
                      <m:t>𝑈</m:t>
                    </m:r>
                  </m:oMath>
                </a14:m>
                <a:r>
                  <a:rPr lang="zh-CN" altLang="en-US" dirty="0"/>
                  <a:t>为不为</a:t>
                </a:r>
                <a:r>
                  <a:rPr lang="en-US" altLang="zh-CN" dirty="0"/>
                  <a:t>0</a:t>
                </a:r>
                <a:r>
                  <a:rPr lang="zh-CN" altLang="en-US" dirty="0"/>
                  <a:t>的实数</a:t>
                </a:r>
                <a:r>
                  <a:rPr lang="en-US" altLang="zh-CN" dirty="0"/>
                  <a:t>, </a:t>
                </a:r>
                <a14:m>
                  <m:oMath xmlns:m="http://schemas.openxmlformats.org/officeDocument/2006/math">
                    <m:r>
                      <a:rPr lang="en-US" altLang="zh-CN" i="1" dirty="0" smtClean="0">
                        <a:latin typeface="Cambria Math" panose="02040503050406030204" pitchFamily="18" charset="0"/>
                      </a:rPr>
                      <m:t>𝑃</m:t>
                    </m:r>
                    <m:r>
                      <a:rPr lang="en-US" altLang="zh-CN" i="1" dirty="0" smtClean="0">
                        <a:latin typeface="Cambria Math" panose="02040503050406030204" pitchFamily="18" charset="0"/>
                      </a:rPr>
                      <m:t>(</m:t>
                    </m:r>
                    <m:r>
                      <a:rPr lang="en-US" altLang="zh-CN" i="1" dirty="0" err="1">
                        <a:latin typeface="Cambria Math" panose="02040503050406030204" pitchFamily="18" charset="0"/>
                      </a:rPr>
                      <m:t>𝑥</m:t>
                    </m:r>
                    <m:r>
                      <a:rPr lang="en-US" altLang="zh-CN" i="1" dirty="0" err="1">
                        <a:latin typeface="Cambria Math" panose="02040503050406030204" pitchFamily="18" charset="0"/>
                      </a:rPr>
                      <m:t>,</m:t>
                    </m:r>
                    <m:r>
                      <a:rPr lang="en-US" altLang="zh-CN" i="1" dirty="0" err="1">
                        <a:latin typeface="Cambria Math" panose="02040503050406030204" pitchFamily="18" charset="0"/>
                      </a:rPr>
                      <m:t>𝑦</m:t>
                    </m:r>
                    <m:r>
                      <a:rPr lang="en-US" altLang="zh-CN" i="1" dirty="0" smtClean="0">
                        <a:latin typeface="Cambria Math" panose="02040503050406030204" pitchFamily="18" charset="0"/>
                      </a:rPr>
                      <m:t>)</m:t>
                    </m:r>
                  </m:oMath>
                </a14:m>
                <a:r>
                  <a:rPr lang="zh-CN" altLang="en-US" dirty="0"/>
                  <a:t>表示</a:t>
                </a:r>
                <a14:m>
                  <m:oMath xmlns:m="http://schemas.openxmlformats.org/officeDocument/2006/math">
                    <m:r>
                      <a:rPr lang="zh-CN" altLang="en-US" i="1">
                        <a:latin typeface="Cambria Math" panose="02040503050406030204" pitchFamily="18" charset="0"/>
                      </a:rPr>
                      <m:t>“</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𝑦</m:t>
                    </m:r>
                    <m:r>
                      <a:rPr lang="en-US" altLang="zh-CN" i="1" dirty="0" smtClean="0">
                        <a:latin typeface="Cambria Math" panose="02040503050406030204" pitchFamily="18" charset="0"/>
                      </a:rPr>
                      <m:t>=1”</m:t>
                    </m:r>
                  </m:oMath>
                </a14:m>
                <a:r>
                  <a:rPr lang="zh-CN" altLang="en-US" dirty="0"/>
                  <a:t> 求</a:t>
                </a:r>
                <a14:m>
                  <m:oMath xmlns:m="http://schemas.openxmlformats.org/officeDocument/2006/math">
                    <m:r>
                      <a:rPr lang="en-US" altLang="zh-CN" i="1" dirty="0">
                        <a:latin typeface="Cambria Math" panose="02040503050406030204" pitchFamily="18" charset="0"/>
                        <a:ea typeface="Cambria Math" panose="02040503050406030204" pitchFamily="18" charset="0"/>
                        <a:sym typeface="Symbol"/>
                      </a:rPr>
                      <m:t>∀</m:t>
                    </m:r>
                    <m:r>
                      <a:rPr lang="en-US" altLang="zh-CN" i="1" dirty="0">
                        <a:latin typeface="Cambria Math" panose="02040503050406030204" pitchFamily="18" charset="0"/>
                        <a:sym typeface="Symbol"/>
                      </a:rPr>
                      <m:t>𝑥</m:t>
                    </m:r>
                    <m:r>
                      <a:rPr lang="en-US" altLang="zh-CN" i="1" dirty="0">
                        <a:latin typeface="Cambria Math" panose="02040503050406030204" pitchFamily="18" charset="0"/>
                        <a:ea typeface="Cambria Math" panose="02040503050406030204" pitchFamily="18" charset="0"/>
                        <a:sym typeface="Symbol"/>
                      </a:rPr>
                      <m:t>∀</m:t>
                    </m:r>
                    <m:r>
                      <a:rPr lang="en-US" altLang="zh-CN" i="1" dirty="0">
                        <a:latin typeface="Cambria Math" panose="02040503050406030204" pitchFamily="18" charset="0"/>
                        <a:sym typeface="Symbol"/>
                      </a:rPr>
                      <m:t>𝑦𝑃</m:t>
                    </m:r>
                    <m:r>
                      <a:rPr lang="en-US" altLang="zh-CN" i="1" dirty="0">
                        <a:latin typeface="Cambria Math" panose="02040503050406030204" pitchFamily="18" charset="0"/>
                        <a:sym typeface="Symbol"/>
                      </a:rPr>
                      <m:t>(</m:t>
                    </m:r>
                    <m:r>
                      <a:rPr lang="en-US" altLang="zh-CN" i="1" dirty="0" err="1">
                        <a:latin typeface="Cambria Math" panose="02040503050406030204" pitchFamily="18" charset="0"/>
                        <a:sym typeface="Symbol"/>
                      </a:rPr>
                      <m:t>𝑥</m:t>
                    </m:r>
                    <m:r>
                      <a:rPr lang="en-US" altLang="zh-CN" i="1" dirty="0" err="1">
                        <a:latin typeface="Cambria Math" panose="02040503050406030204" pitchFamily="18" charset="0"/>
                        <a:sym typeface="Symbol"/>
                      </a:rPr>
                      <m:t>,</m:t>
                    </m:r>
                    <m:r>
                      <a:rPr lang="en-US" altLang="zh-CN" i="1" dirty="0" err="1">
                        <a:latin typeface="Cambria Math" panose="02040503050406030204" pitchFamily="18" charset="0"/>
                        <a:sym typeface="Symbol"/>
                      </a:rPr>
                      <m:t>𝑦</m:t>
                    </m:r>
                    <m:r>
                      <a:rPr lang="en-US" altLang="zh-CN" i="1" dirty="0">
                        <a:latin typeface="Cambria Math" panose="02040503050406030204" pitchFamily="18" charset="0"/>
                        <a:sym typeface="Symbol"/>
                      </a:rPr>
                      <m:t>)</m:t>
                    </m:r>
                  </m:oMath>
                </a14:m>
                <a:r>
                  <a:rPr lang="en-US" altLang="zh-CN" dirty="0"/>
                  <a:t>, </a:t>
                </a:r>
                <a14:m>
                  <m:oMath xmlns:m="http://schemas.openxmlformats.org/officeDocument/2006/math">
                    <m:r>
                      <a:rPr lang="en-US" altLang="zh-CN" i="1" dirty="0">
                        <a:latin typeface="Cambria Math" panose="02040503050406030204" pitchFamily="18" charset="0"/>
                        <a:ea typeface="Cambria Math" panose="02040503050406030204" pitchFamily="18" charset="0"/>
                        <a:sym typeface="Symbol"/>
                      </a:rPr>
                      <m:t>∀</m:t>
                    </m:r>
                    <m:r>
                      <a:rPr lang="en-US" altLang="zh-CN" i="1" dirty="0">
                        <a:latin typeface="Cambria Math" panose="02040503050406030204" pitchFamily="18" charset="0"/>
                        <a:sym typeface="Symbol"/>
                      </a:rPr>
                      <m:t>𝑥</m:t>
                    </m:r>
                    <m:r>
                      <a:rPr lang="en-US" altLang="zh-CN" i="1" dirty="0">
                        <a:latin typeface="Cambria Math" panose="02040503050406030204" pitchFamily="18" charset="0"/>
                        <a:ea typeface="Cambria Math" panose="02040503050406030204" pitchFamily="18" charset="0"/>
                        <a:sym typeface="Symbol"/>
                      </a:rPr>
                      <m:t>∃</m:t>
                    </m:r>
                    <m:r>
                      <a:rPr lang="en-US" altLang="zh-CN" i="1" dirty="0">
                        <a:latin typeface="Cambria Math" panose="02040503050406030204" pitchFamily="18" charset="0"/>
                        <a:sym typeface="Symbol"/>
                      </a:rPr>
                      <m:t>𝑦𝑃</m:t>
                    </m:r>
                    <m:r>
                      <a:rPr lang="en-US" altLang="zh-CN" i="1" dirty="0">
                        <a:latin typeface="Cambria Math" panose="02040503050406030204" pitchFamily="18" charset="0"/>
                        <a:sym typeface="Symbol"/>
                      </a:rPr>
                      <m:t>(</m:t>
                    </m:r>
                    <m:r>
                      <a:rPr lang="en-US" altLang="zh-CN" i="1" dirty="0" err="1">
                        <a:latin typeface="Cambria Math" panose="02040503050406030204" pitchFamily="18" charset="0"/>
                        <a:sym typeface="Symbol"/>
                      </a:rPr>
                      <m:t>𝑥</m:t>
                    </m:r>
                    <m:r>
                      <a:rPr lang="en-US" altLang="zh-CN" i="1" dirty="0" err="1">
                        <a:latin typeface="Cambria Math" panose="02040503050406030204" pitchFamily="18" charset="0"/>
                        <a:sym typeface="Symbol"/>
                      </a:rPr>
                      <m:t>,</m:t>
                    </m:r>
                    <m:r>
                      <a:rPr lang="en-US" altLang="zh-CN" i="1" dirty="0" err="1">
                        <a:latin typeface="Cambria Math" panose="02040503050406030204" pitchFamily="18" charset="0"/>
                        <a:sym typeface="Symbol"/>
                      </a:rPr>
                      <m:t>𝑦</m:t>
                    </m:r>
                    <m:r>
                      <a:rPr lang="en-US" altLang="zh-CN" i="1" dirty="0">
                        <a:latin typeface="Cambria Math" panose="02040503050406030204" pitchFamily="18" charset="0"/>
                        <a:sym typeface="Symbol"/>
                      </a:rPr>
                      <m:t>)</m:t>
                    </m:r>
                  </m:oMath>
                </a14:m>
                <a:r>
                  <a:rPr lang="en-US" altLang="zh-CN" dirty="0">
                    <a:sym typeface="Symbol"/>
                  </a:rPr>
                  <a:t>, </a:t>
                </a:r>
                <a14:m>
                  <m:oMath xmlns:m="http://schemas.openxmlformats.org/officeDocument/2006/math">
                    <m:r>
                      <a:rPr lang="en-US" altLang="zh-CN" i="1" dirty="0">
                        <a:latin typeface="Cambria Math" panose="02040503050406030204" pitchFamily="18" charset="0"/>
                        <a:ea typeface="Cambria Math" panose="02040503050406030204" pitchFamily="18" charset="0"/>
                        <a:sym typeface="Symbol"/>
                      </a:rPr>
                      <m:t>∃</m:t>
                    </m:r>
                    <m:r>
                      <a:rPr lang="en-US" altLang="zh-CN" i="1" dirty="0">
                        <a:latin typeface="Cambria Math" panose="02040503050406030204" pitchFamily="18" charset="0"/>
                        <a:sym typeface="Symbol"/>
                      </a:rPr>
                      <m:t>𝑥</m:t>
                    </m:r>
                    <m:r>
                      <a:rPr lang="en-US" altLang="zh-CN" i="1" dirty="0">
                        <a:latin typeface="Cambria Math" panose="02040503050406030204" pitchFamily="18" charset="0"/>
                        <a:ea typeface="Cambria Math" panose="02040503050406030204" pitchFamily="18" charset="0"/>
                        <a:sym typeface="Symbol"/>
                      </a:rPr>
                      <m:t>∀</m:t>
                    </m:r>
                    <m:r>
                      <a:rPr lang="en-US" altLang="zh-CN" i="1" dirty="0">
                        <a:latin typeface="Cambria Math" panose="02040503050406030204" pitchFamily="18" charset="0"/>
                        <a:sym typeface="Symbol"/>
                      </a:rPr>
                      <m:t>𝑦𝑃</m:t>
                    </m:r>
                    <m:r>
                      <a:rPr lang="en-US" altLang="zh-CN" i="1" dirty="0">
                        <a:latin typeface="Cambria Math" panose="02040503050406030204" pitchFamily="18" charset="0"/>
                        <a:sym typeface="Symbol"/>
                      </a:rPr>
                      <m:t>(</m:t>
                    </m:r>
                    <m:r>
                      <a:rPr lang="en-US" altLang="zh-CN" i="1" dirty="0" err="1">
                        <a:latin typeface="Cambria Math" panose="02040503050406030204" pitchFamily="18" charset="0"/>
                        <a:sym typeface="Symbol"/>
                      </a:rPr>
                      <m:t>𝑥</m:t>
                    </m:r>
                    <m:r>
                      <a:rPr lang="en-US" altLang="zh-CN" i="1" dirty="0" err="1">
                        <a:latin typeface="Cambria Math" panose="02040503050406030204" pitchFamily="18" charset="0"/>
                        <a:sym typeface="Symbol"/>
                      </a:rPr>
                      <m:t>,</m:t>
                    </m:r>
                    <m:r>
                      <a:rPr lang="en-US" altLang="zh-CN" i="1" dirty="0" err="1">
                        <a:latin typeface="Cambria Math" panose="02040503050406030204" pitchFamily="18" charset="0"/>
                        <a:sym typeface="Symbol"/>
                      </a:rPr>
                      <m:t>𝑦</m:t>
                    </m:r>
                    <m:r>
                      <a:rPr lang="en-US" altLang="zh-CN" i="1" dirty="0">
                        <a:latin typeface="Cambria Math" panose="02040503050406030204" pitchFamily="18" charset="0"/>
                        <a:sym typeface="Symbol"/>
                      </a:rPr>
                      <m:t>)</m:t>
                    </m:r>
                  </m:oMath>
                </a14:m>
                <a:r>
                  <a:rPr lang="en-US" altLang="zh-CN" dirty="0">
                    <a:sym typeface="Symbol"/>
                  </a:rPr>
                  <a:t>, </a:t>
                </a:r>
                <a14:m>
                  <m:oMath xmlns:m="http://schemas.openxmlformats.org/officeDocument/2006/math">
                    <m:r>
                      <a:rPr lang="en-US" altLang="zh-CN" i="1" dirty="0">
                        <a:latin typeface="Cambria Math" panose="02040503050406030204" pitchFamily="18" charset="0"/>
                        <a:ea typeface="Cambria Math" panose="02040503050406030204" pitchFamily="18" charset="0"/>
                        <a:sym typeface="Symbol"/>
                      </a:rPr>
                      <m:t>∃</m:t>
                    </m:r>
                    <m:r>
                      <a:rPr lang="en-US" altLang="zh-CN" i="1" dirty="0">
                        <a:latin typeface="Cambria Math" panose="02040503050406030204" pitchFamily="18" charset="0"/>
                        <a:sym typeface="Symbol"/>
                      </a:rPr>
                      <m:t>𝑥</m:t>
                    </m:r>
                    <m:r>
                      <a:rPr lang="en-US" altLang="zh-CN" i="1" dirty="0">
                        <a:latin typeface="Cambria Math" panose="02040503050406030204" pitchFamily="18" charset="0"/>
                        <a:ea typeface="Cambria Math" panose="02040503050406030204" pitchFamily="18" charset="0"/>
                        <a:sym typeface="Symbol"/>
                      </a:rPr>
                      <m:t>∃</m:t>
                    </m:r>
                    <m:r>
                      <a:rPr lang="en-US" altLang="zh-CN" i="1" dirty="0">
                        <a:latin typeface="Cambria Math" panose="02040503050406030204" pitchFamily="18" charset="0"/>
                        <a:sym typeface="Symbol"/>
                      </a:rPr>
                      <m:t>𝑦𝑃</m:t>
                    </m:r>
                    <m:r>
                      <a:rPr lang="en-US" altLang="zh-CN" i="1" dirty="0">
                        <a:latin typeface="Cambria Math" panose="02040503050406030204" pitchFamily="18" charset="0"/>
                        <a:sym typeface="Symbol"/>
                      </a:rPr>
                      <m:t>(</m:t>
                    </m:r>
                    <m:r>
                      <a:rPr lang="en-US" altLang="zh-CN" i="1" dirty="0" err="1">
                        <a:latin typeface="Cambria Math" panose="02040503050406030204" pitchFamily="18" charset="0"/>
                        <a:sym typeface="Symbol"/>
                      </a:rPr>
                      <m:t>𝑥</m:t>
                    </m:r>
                    <m:r>
                      <a:rPr lang="en-US" altLang="zh-CN" i="1" dirty="0" err="1">
                        <a:latin typeface="Cambria Math" panose="02040503050406030204" pitchFamily="18" charset="0"/>
                        <a:sym typeface="Symbol"/>
                      </a:rPr>
                      <m:t>,</m:t>
                    </m:r>
                    <m:r>
                      <a:rPr lang="en-US" altLang="zh-CN" i="1" dirty="0" err="1">
                        <a:latin typeface="Cambria Math" panose="02040503050406030204" pitchFamily="18" charset="0"/>
                        <a:sym typeface="Symbol"/>
                      </a:rPr>
                      <m:t>𝑦</m:t>
                    </m:r>
                    <m:r>
                      <a:rPr lang="en-US" altLang="zh-CN" i="1" dirty="0">
                        <a:latin typeface="Cambria Math" panose="02040503050406030204" pitchFamily="18" charset="0"/>
                        <a:sym typeface="Symbol"/>
                      </a:rPr>
                      <m:t>)</m:t>
                    </m:r>
                  </m:oMath>
                </a14:m>
                <a:r>
                  <a:rPr lang="zh-CN" altLang="en-US" dirty="0"/>
                  <a:t>的真值</a:t>
                </a:r>
                <a:r>
                  <a:rPr lang="en-US" altLang="zh-CN" dirty="0"/>
                  <a:t>.</a:t>
                </a:r>
              </a:p>
              <a:p>
                <a:r>
                  <a:rPr lang="zh-CN" altLang="en-US" dirty="0"/>
                  <a:t>解</a:t>
                </a:r>
                <a:r>
                  <a:rPr lang="en-US" altLang="zh-CN" dirty="0"/>
                  <a:t>: </a:t>
                </a:r>
              </a:p>
              <a:p>
                <a:pPr lvl="1"/>
                <a14:m>
                  <m:oMath xmlns:m="http://schemas.openxmlformats.org/officeDocument/2006/math">
                    <m:r>
                      <a:rPr lang="en-US" altLang="zh-CN" i="1" dirty="0">
                        <a:latin typeface="Cambria Math" panose="02040503050406030204" pitchFamily="18" charset="0"/>
                        <a:ea typeface="Cambria Math" panose="02040503050406030204" pitchFamily="18" charset="0"/>
                        <a:sym typeface="Symbol"/>
                      </a:rPr>
                      <m:t>∀</m:t>
                    </m:r>
                    <m:r>
                      <a:rPr lang="en-US" altLang="zh-CN" i="1" dirty="0">
                        <a:latin typeface="Cambria Math" panose="02040503050406030204" pitchFamily="18" charset="0"/>
                        <a:sym typeface="Symbol"/>
                      </a:rPr>
                      <m:t>𝑥</m:t>
                    </m:r>
                    <m:r>
                      <a:rPr lang="en-US" altLang="zh-CN" i="1" dirty="0">
                        <a:latin typeface="Cambria Math" panose="02040503050406030204" pitchFamily="18" charset="0"/>
                        <a:ea typeface="Cambria Math" panose="02040503050406030204" pitchFamily="18" charset="0"/>
                        <a:sym typeface="Symbol"/>
                      </a:rPr>
                      <m:t>∀</m:t>
                    </m:r>
                    <m:r>
                      <a:rPr lang="en-US" altLang="zh-CN" i="1" dirty="0">
                        <a:latin typeface="Cambria Math" panose="02040503050406030204" pitchFamily="18" charset="0"/>
                        <a:sym typeface="Symbol"/>
                      </a:rPr>
                      <m:t>𝑦𝑃</m:t>
                    </m:r>
                    <m:r>
                      <a:rPr lang="en-US" altLang="zh-CN" i="1" dirty="0">
                        <a:latin typeface="Cambria Math" panose="02040503050406030204" pitchFamily="18" charset="0"/>
                        <a:sym typeface="Symbol"/>
                      </a:rPr>
                      <m:t>(</m:t>
                    </m:r>
                    <m:r>
                      <a:rPr lang="en-US" altLang="zh-CN" i="1" dirty="0" err="1">
                        <a:latin typeface="Cambria Math" panose="02040503050406030204" pitchFamily="18" charset="0"/>
                        <a:sym typeface="Symbol"/>
                      </a:rPr>
                      <m:t>𝑥</m:t>
                    </m:r>
                    <m:r>
                      <a:rPr lang="en-US" altLang="zh-CN" i="1" dirty="0" err="1">
                        <a:latin typeface="Cambria Math" panose="02040503050406030204" pitchFamily="18" charset="0"/>
                        <a:sym typeface="Symbol"/>
                      </a:rPr>
                      <m:t>,</m:t>
                    </m:r>
                    <m:r>
                      <a:rPr lang="en-US" altLang="zh-CN" i="1" dirty="0" err="1">
                        <a:latin typeface="Cambria Math" panose="02040503050406030204" pitchFamily="18" charset="0"/>
                        <a:sym typeface="Symbol"/>
                      </a:rPr>
                      <m:t>𝑦</m:t>
                    </m:r>
                    <m:r>
                      <a:rPr lang="en-US" altLang="zh-CN" i="1" dirty="0">
                        <a:latin typeface="Cambria Math" panose="02040503050406030204" pitchFamily="18" charset="0"/>
                        <a:sym typeface="Symbol"/>
                      </a:rPr>
                      <m:t>)</m:t>
                    </m:r>
                    <m:r>
                      <m:rPr>
                        <m:nor/>
                      </m:rPr>
                      <a:rPr lang="zh-CN" altLang="en-US" dirty="0">
                        <a:sym typeface="Symbol"/>
                      </a:rPr>
                      <m:t>为假</m:t>
                    </m:r>
                    <m:r>
                      <m:rPr>
                        <m:nor/>
                      </m:rPr>
                      <a:rPr lang="en-US" altLang="zh-CN" dirty="0"/>
                      <m:t>       </m:t>
                    </m:r>
                  </m:oMath>
                </a14:m>
                <a:endParaRPr lang="en-US" altLang="zh-CN" dirty="0"/>
              </a:p>
              <a:p>
                <a:pPr lvl="1"/>
                <a14:m>
                  <m:oMath xmlns:m="http://schemas.openxmlformats.org/officeDocument/2006/math">
                    <m:r>
                      <a:rPr lang="en-US" altLang="zh-CN" i="1" dirty="0">
                        <a:latin typeface="Cambria Math" panose="02040503050406030204" pitchFamily="18" charset="0"/>
                        <a:ea typeface="Cambria Math" panose="02040503050406030204" pitchFamily="18" charset="0"/>
                        <a:sym typeface="Symbol"/>
                      </a:rPr>
                      <m:t>∀</m:t>
                    </m:r>
                    <m:r>
                      <a:rPr lang="en-US" altLang="zh-CN" i="1" dirty="0">
                        <a:latin typeface="Cambria Math" panose="02040503050406030204" pitchFamily="18" charset="0"/>
                        <a:sym typeface="Symbol"/>
                      </a:rPr>
                      <m:t>𝑥</m:t>
                    </m:r>
                    <m:r>
                      <a:rPr lang="en-US" altLang="zh-CN" i="1" dirty="0">
                        <a:latin typeface="Cambria Math" panose="02040503050406030204" pitchFamily="18" charset="0"/>
                        <a:ea typeface="Cambria Math" panose="02040503050406030204" pitchFamily="18" charset="0"/>
                        <a:sym typeface="Symbol"/>
                      </a:rPr>
                      <m:t>∃</m:t>
                    </m:r>
                    <m:r>
                      <a:rPr lang="en-US" altLang="zh-CN" i="1" dirty="0">
                        <a:latin typeface="Cambria Math" panose="02040503050406030204" pitchFamily="18" charset="0"/>
                        <a:sym typeface="Symbol"/>
                      </a:rPr>
                      <m:t>𝑦𝑃</m:t>
                    </m:r>
                    <m:r>
                      <a:rPr lang="en-US" altLang="zh-CN" i="1" dirty="0">
                        <a:latin typeface="Cambria Math" panose="02040503050406030204" pitchFamily="18" charset="0"/>
                        <a:sym typeface="Symbol"/>
                      </a:rPr>
                      <m:t>(</m:t>
                    </m:r>
                    <m:r>
                      <a:rPr lang="en-US" altLang="zh-CN" i="1" dirty="0" err="1">
                        <a:latin typeface="Cambria Math" panose="02040503050406030204" pitchFamily="18" charset="0"/>
                        <a:sym typeface="Symbol"/>
                      </a:rPr>
                      <m:t>𝑥</m:t>
                    </m:r>
                    <m:r>
                      <a:rPr lang="en-US" altLang="zh-CN" i="1" dirty="0" err="1">
                        <a:latin typeface="Cambria Math" panose="02040503050406030204" pitchFamily="18" charset="0"/>
                        <a:sym typeface="Symbol"/>
                      </a:rPr>
                      <m:t>,</m:t>
                    </m:r>
                    <m:r>
                      <a:rPr lang="en-US" altLang="zh-CN" i="1" dirty="0" err="1">
                        <a:latin typeface="Cambria Math" panose="02040503050406030204" pitchFamily="18" charset="0"/>
                        <a:sym typeface="Symbol"/>
                      </a:rPr>
                      <m:t>𝑦</m:t>
                    </m:r>
                    <m:r>
                      <a:rPr lang="en-US" altLang="zh-CN" i="1" dirty="0">
                        <a:latin typeface="Cambria Math" panose="02040503050406030204" pitchFamily="18" charset="0"/>
                        <a:sym typeface="Symbol"/>
                      </a:rPr>
                      <m:t>)</m:t>
                    </m:r>
                    <m:r>
                      <m:rPr>
                        <m:nor/>
                      </m:rPr>
                      <a:rPr lang="zh-CN" altLang="en-US" dirty="0">
                        <a:sym typeface="Symbol"/>
                      </a:rPr>
                      <m:t>为真</m:t>
                    </m:r>
                    <m:r>
                      <m:rPr>
                        <m:nor/>
                      </m:rPr>
                      <a:rPr lang="en-US" altLang="zh-CN" dirty="0"/>
                      <m:t>        </m:t>
                    </m:r>
                  </m:oMath>
                </a14:m>
                <a:endParaRPr lang="en-US" altLang="zh-CN" dirty="0"/>
              </a:p>
              <a:p>
                <a:pPr lvl="1"/>
                <a14:m>
                  <m:oMath xmlns:m="http://schemas.openxmlformats.org/officeDocument/2006/math">
                    <m:r>
                      <a:rPr lang="en-US" altLang="zh-CN" i="1" dirty="0">
                        <a:latin typeface="Cambria Math" panose="02040503050406030204" pitchFamily="18" charset="0"/>
                        <a:ea typeface="Cambria Math" panose="02040503050406030204" pitchFamily="18" charset="0"/>
                        <a:sym typeface="Symbol"/>
                      </a:rPr>
                      <m:t>∃</m:t>
                    </m:r>
                    <m:r>
                      <a:rPr lang="en-US" altLang="zh-CN" i="1" dirty="0">
                        <a:latin typeface="Cambria Math" panose="02040503050406030204" pitchFamily="18" charset="0"/>
                        <a:sym typeface="Symbol"/>
                      </a:rPr>
                      <m:t>𝑥</m:t>
                    </m:r>
                    <m:r>
                      <a:rPr lang="en-US" altLang="zh-CN" i="1" dirty="0">
                        <a:latin typeface="Cambria Math" panose="02040503050406030204" pitchFamily="18" charset="0"/>
                        <a:ea typeface="Cambria Math" panose="02040503050406030204" pitchFamily="18" charset="0"/>
                        <a:sym typeface="Symbol"/>
                      </a:rPr>
                      <m:t>∀</m:t>
                    </m:r>
                    <m:r>
                      <a:rPr lang="en-US" altLang="zh-CN" i="1" dirty="0">
                        <a:latin typeface="Cambria Math" panose="02040503050406030204" pitchFamily="18" charset="0"/>
                        <a:sym typeface="Symbol"/>
                      </a:rPr>
                      <m:t>𝑦𝑃</m:t>
                    </m:r>
                    <m:r>
                      <a:rPr lang="en-US" altLang="zh-CN" i="1" dirty="0">
                        <a:latin typeface="Cambria Math" panose="02040503050406030204" pitchFamily="18" charset="0"/>
                        <a:sym typeface="Symbol"/>
                      </a:rPr>
                      <m:t>(</m:t>
                    </m:r>
                    <m:r>
                      <a:rPr lang="en-US" altLang="zh-CN" i="1" dirty="0" err="1">
                        <a:latin typeface="Cambria Math" panose="02040503050406030204" pitchFamily="18" charset="0"/>
                        <a:sym typeface="Symbol"/>
                      </a:rPr>
                      <m:t>𝑥</m:t>
                    </m:r>
                    <m:r>
                      <a:rPr lang="en-US" altLang="zh-CN" i="1" dirty="0" err="1">
                        <a:latin typeface="Cambria Math" panose="02040503050406030204" pitchFamily="18" charset="0"/>
                        <a:sym typeface="Symbol"/>
                      </a:rPr>
                      <m:t>,</m:t>
                    </m:r>
                    <m:r>
                      <a:rPr lang="en-US" altLang="zh-CN" i="1" dirty="0" err="1">
                        <a:latin typeface="Cambria Math" panose="02040503050406030204" pitchFamily="18" charset="0"/>
                        <a:sym typeface="Symbol"/>
                      </a:rPr>
                      <m:t>𝑦</m:t>
                    </m:r>
                    <m:r>
                      <a:rPr lang="en-US" altLang="zh-CN" i="1" dirty="0">
                        <a:latin typeface="Cambria Math" panose="02040503050406030204" pitchFamily="18" charset="0"/>
                        <a:sym typeface="Symbol"/>
                      </a:rPr>
                      <m:t>)</m:t>
                    </m:r>
                    <m:r>
                      <m:rPr>
                        <m:nor/>
                      </m:rPr>
                      <a:rPr lang="zh-CN" altLang="en-US" dirty="0">
                        <a:sym typeface="Symbol"/>
                      </a:rPr>
                      <m:t>为假</m:t>
                    </m:r>
                  </m:oMath>
                </a14:m>
                <a:endParaRPr lang="en-US" altLang="zh-CN" dirty="0"/>
              </a:p>
              <a:p>
                <a:pPr lvl="1"/>
                <a14:m>
                  <m:oMath xmlns:m="http://schemas.openxmlformats.org/officeDocument/2006/math">
                    <m:r>
                      <a:rPr lang="en-US" altLang="zh-CN" i="1" dirty="0">
                        <a:latin typeface="Cambria Math" panose="02040503050406030204" pitchFamily="18" charset="0"/>
                        <a:ea typeface="Cambria Math" panose="02040503050406030204" pitchFamily="18" charset="0"/>
                        <a:sym typeface="Symbol"/>
                      </a:rPr>
                      <m:t>∃</m:t>
                    </m:r>
                    <m:r>
                      <a:rPr lang="en-US" altLang="zh-CN" i="1" dirty="0">
                        <a:latin typeface="Cambria Math" panose="02040503050406030204" pitchFamily="18" charset="0"/>
                        <a:sym typeface="Symbol"/>
                      </a:rPr>
                      <m:t>𝑥</m:t>
                    </m:r>
                    <m:r>
                      <a:rPr lang="en-US" altLang="zh-CN" i="1" dirty="0">
                        <a:latin typeface="Cambria Math" panose="02040503050406030204" pitchFamily="18" charset="0"/>
                        <a:ea typeface="Cambria Math" panose="02040503050406030204" pitchFamily="18" charset="0"/>
                        <a:sym typeface="Symbol"/>
                      </a:rPr>
                      <m:t>∃</m:t>
                    </m:r>
                    <m:r>
                      <a:rPr lang="en-US" altLang="zh-CN" i="1" dirty="0">
                        <a:latin typeface="Cambria Math" panose="02040503050406030204" pitchFamily="18" charset="0"/>
                        <a:sym typeface="Symbol"/>
                      </a:rPr>
                      <m:t>𝑦𝑃</m:t>
                    </m:r>
                    <m:r>
                      <a:rPr lang="en-US" altLang="zh-CN" i="1" dirty="0">
                        <a:latin typeface="Cambria Math" panose="02040503050406030204" pitchFamily="18" charset="0"/>
                        <a:sym typeface="Symbol"/>
                      </a:rPr>
                      <m:t>(</m:t>
                    </m:r>
                    <m:r>
                      <a:rPr lang="en-US" altLang="zh-CN" i="1" dirty="0" err="1">
                        <a:latin typeface="Cambria Math" panose="02040503050406030204" pitchFamily="18" charset="0"/>
                        <a:sym typeface="Symbol"/>
                      </a:rPr>
                      <m:t>𝑥</m:t>
                    </m:r>
                    <m:r>
                      <a:rPr lang="en-US" altLang="zh-CN" i="1" dirty="0" err="1">
                        <a:latin typeface="Cambria Math" panose="02040503050406030204" pitchFamily="18" charset="0"/>
                        <a:sym typeface="Symbol"/>
                      </a:rPr>
                      <m:t>,</m:t>
                    </m:r>
                    <m:r>
                      <a:rPr lang="en-US" altLang="zh-CN" i="1" dirty="0" err="1">
                        <a:latin typeface="Cambria Math" panose="02040503050406030204" pitchFamily="18" charset="0"/>
                        <a:sym typeface="Symbol"/>
                      </a:rPr>
                      <m:t>𝑦</m:t>
                    </m:r>
                    <m:r>
                      <a:rPr lang="en-US" altLang="zh-CN" i="1" dirty="0">
                        <a:latin typeface="Cambria Math" panose="02040503050406030204" pitchFamily="18" charset="0"/>
                        <a:sym typeface="Symbol"/>
                      </a:rPr>
                      <m:t>)</m:t>
                    </m:r>
                    <m:r>
                      <m:rPr>
                        <m:nor/>
                      </m:rPr>
                      <a:rPr lang="zh-CN" altLang="en-US" dirty="0">
                        <a:sym typeface="Symbol"/>
                      </a:rPr>
                      <m:t>为真</m:t>
                    </m:r>
                    <m:r>
                      <m:rPr>
                        <m:nor/>
                      </m:rPr>
                      <a:rPr lang="en-US" altLang="zh-CN" dirty="0"/>
                      <m:t> </m:t>
                    </m:r>
                  </m:oMath>
                </a14:m>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r="-11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54F6A33A-9288-48BA-8C0B-B9E2F5380C96}"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107</a:t>
            </a:fld>
            <a:endParaRPr lang="zh-CN" altLang="en-US" dirty="0"/>
          </a:p>
        </p:txBody>
      </p:sp>
    </p:spTree>
    <p:extLst>
      <p:ext uri="{BB962C8B-B14F-4D97-AF65-F5344CB8AC3E}">
        <p14:creationId xmlns:p14="http://schemas.microsoft.com/office/powerpoint/2010/main" val="24542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down)">
                                      <p:cBhvr>
                                        <p:cTn id="1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两个变量的量化式</a:t>
            </a:r>
            <a:endParaRPr lang="en-US" dirty="0"/>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1603160287"/>
                  </p:ext>
                </p:extLst>
              </p:nvPr>
            </p:nvGraphicFramePr>
            <p:xfrm>
              <a:off x="602455" y="1905000"/>
              <a:ext cx="10987089" cy="3749040"/>
            </p:xfrm>
            <a:graphic>
              <a:graphicData uri="http://schemas.openxmlformats.org/drawingml/2006/table">
                <a:tbl>
                  <a:tblPr firstRow="1" bandRow="1">
                    <a:tableStyleId>{D27102A9-8310-4765-A935-A1911B00CA55}</a:tableStyleId>
                  </a:tblPr>
                  <a:tblGrid>
                    <a:gridCol w="2376487">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gridCol w="4038602">
                      <a:extLst>
                        <a:ext uri="{9D8B030D-6E8A-4147-A177-3AD203B41FA5}">
                          <a16:colId xmlns:a16="http://schemas.microsoft.com/office/drawing/2014/main" val="20002"/>
                        </a:ext>
                      </a:extLst>
                    </a:gridCol>
                  </a:tblGrid>
                  <a:tr h="370840">
                    <a:tc>
                      <a:txBody>
                        <a:bodyPr/>
                        <a:lstStyle/>
                        <a:p>
                          <a:pPr algn="ctr"/>
                          <a:r>
                            <a:rPr lang="zh-CN" altLang="en-US" sz="2400" dirty="0">
                              <a:latin typeface="微软雅黑" panose="020B0503020204020204" pitchFamily="34" charset="-122"/>
                              <a:ea typeface="微软雅黑" panose="020B0503020204020204" pitchFamily="34" charset="-122"/>
                            </a:rPr>
                            <a:t>语句</a:t>
                          </a:r>
                          <a:endParaRPr lang="en-US" sz="2400" dirty="0">
                            <a:latin typeface="微软雅黑" panose="020B0503020204020204" pitchFamily="34" charset="-122"/>
                            <a:ea typeface="微软雅黑" panose="020B0503020204020204" pitchFamily="34" charset="-122"/>
                          </a:endParaRPr>
                        </a:p>
                      </a:txBody>
                      <a:tcPr marL="122079" marR="122079"/>
                    </a:tc>
                    <a:tc>
                      <a:txBody>
                        <a:bodyPr/>
                        <a:lstStyle/>
                        <a:p>
                          <a:pPr algn="ctr"/>
                          <a:r>
                            <a:rPr lang="zh-CN" altLang="en-US" sz="2400" dirty="0">
                              <a:latin typeface="微软雅黑" panose="020B0503020204020204" pitchFamily="34" charset="-122"/>
                              <a:ea typeface="微软雅黑" panose="020B0503020204020204" pitchFamily="34" charset="-122"/>
                            </a:rPr>
                            <a:t>何时为真</a:t>
                          </a:r>
                          <a:r>
                            <a:rPr lang="en-US" sz="2400" dirty="0">
                              <a:latin typeface="微软雅黑" panose="020B0503020204020204" pitchFamily="34" charset="-122"/>
                              <a:ea typeface="微软雅黑" panose="020B0503020204020204" pitchFamily="34" charset="-122"/>
                            </a:rPr>
                            <a:t>?</a:t>
                          </a:r>
                        </a:p>
                      </a:txBody>
                      <a:tcPr marL="122079" marR="122079"/>
                    </a:tc>
                    <a:tc>
                      <a:txBody>
                        <a:bodyPr/>
                        <a:lstStyle/>
                        <a:p>
                          <a:pPr algn="ctr"/>
                          <a:r>
                            <a:rPr lang="zh-CN" altLang="en-US" sz="2400" dirty="0">
                              <a:latin typeface="微软雅黑" panose="020B0503020204020204" pitchFamily="34" charset="-122"/>
                              <a:ea typeface="微软雅黑" panose="020B0503020204020204" pitchFamily="34" charset="-122"/>
                            </a:rPr>
                            <a:t>何时为假</a:t>
                          </a:r>
                          <a:r>
                            <a:rPr lang="en-US" altLang="zh-CN" sz="2400" dirty="0">
                              <a:latin typeface="微软雅黑" panose="020B0503020204020204" pitchFamily="34" charset="-122"/>
                              <a:ea typeface="微软雅黑" panose="020B0503020204020204" pitchFamily="34" charset="-122"/>
                            </a:rPr>
                            <a:t>?</a:t>
                          </a:r>
                          <a:endParaRPr lang="en-US" sz="2400" dirty="0">
                            <a:latin typeface="微软雅黑" panose="020B0503020204020204" pitchFamily="34" charset="-122"/>
                            <a:ea typeface="微软雅黑" panose="020B0503020204020204" pitchFamily="34" charset="-122"/>
                          </a:endParaRPr>
                        </a:p>
                      </a:txBody>
                      <a:tcPr marL="122079" marR="122079"/>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zh-CN" altLang="en-US" sz="2400" smtClean="0">
                                    <a:latin typeface="Cambria Math" panose="02040503050406030204" pitchFamily="18" charset="0"/>
                                  </a:rPr>
                                  <m:t>∀</m:t>
                                </m:r>
                                <m:r>
                                  <a:rPr lang="en-US" altLang="zh-CN" sz="2400">
                                    <a:latin typeface="Cambria Math" panose="02040503050406030204" pitchFamily="18" charset="0"/>
                                  </a:rPr>
                                  <m:t>𝑥</m:t>
                                </m:r>
                                <m:r>
                                  <a:rPr lang="zh-CN" altLang="en-US" sz="2400" smtClean="0">
                                    <a:latin typeface="Cambria Math" panose="02040503050406030204" pitchFamily="18" charset="0"/>
                                  </a:rPr>
                                  <m:t>∀</m:t>
                                </m:r>
                                <m:r>
                                  <a:rPr lang="en-US" altLang="zh-CN" sz="2400" smtClean="0">
                                    <a:latin typeface="Cambria Math" panose="02040503050406030204" pitchFamily="18" charset="0"/>
                                  </a:rPr>
                                  <m:t>𝑦</m:t>
                                </m:r>
                                <m:r>
                                  <a:rPr lang="en-US" altLang="zh-CN" sz="2400">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a:latin typeface="Cambria Math" panose="02040503050406030204" pitchFamily="18" charset="0"/>
                                      </a:rPr>
                                      <m:t>𝑥</m:t>
                                    </m:r>
                                    <m:r>
                                      <a:rPr lang="en-US" altLang="zh-CN" sz="2400" smtClean="0">
                                        <a:latin typeface="Cambria Math" panose="02040503050406030204" pitchFamily="18" charset="0"/>
                                      </a:rPr>
                                      <m:t>,</m:t>
                                    </m:r>
                                    <m:r>
                                      <a:rPr lang="en-US" altLang="zh-CN" sz="2400" smtClean="0">
                                        <a:latin typeface="Cambria Math" panose="02040503050406030204" pitchFamily="18" charset="0"/>
                                      </a:rPr>
                                      <m:t>𝑦</m:t>
                                    </m:r>
                                  </m:e>
                                </m:d>
                              </m:oMath>
                            </m:oMathPara>
                          </a14:m>
                          <a:endParaRPr lang="en-US" sz="2400" dirty="0">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a:rPr lang="zh-CN" altLang="en-US" sz="2400" smtClean="0">
                                    <a:latin typeface="Cambria Math" panose="02040503050406030204" pitchFamily="18" charset="0"/>
                                  </a:rPr>
                                  <m:t>∀</m:t>
                                </m:r>
                                <m:r>
                                  <a:rPr lang="en-US" altLang="zh-CN" sz="2400" smtClean="0">
                                    <a:latin typeface="Cambria Math" panose="02040503050406030204" pitchFamily="18" charset="0"/>
                                  </a:rPr>
                                  <m:t>𝑦</m:t>
                                </m:r>
                                <m:r>
                                  <a:rPr lang="zh-CN" altLang="en-US" sz="2400" smtClean="0">
                                    <a:latin typeface="Cambria Math" panose="02040503050406030204" pitchFamily="18" charset="0"/>
                                  </a:rPr>
                                  <m:t>∀</m:t>
                                </m:r>
                                <m:r>
                                  <a:rPr lang="en-US" altLang="zh-CN" sz="2400" smtClean="0">
                                    <a:latin typeface="Cambria Math" panose="02040503050406030204" pitchFamily="18" charset="0"/>
                                  </a:rPr>
                                  <m:t>𝑥</m:t>
                                </m:r>
                                <m:r>
                                  <a:rPr lang="en-US" altLang="zh-CN" sz="2400">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a:latin typeface="Cambria Math" panose="02040503050406030204" pitchFamily="18" charset="0"/>
                                      </a:rPr>
                                      <m:t>𝑥</m:t>
                                    </m:r>
                                    <m:r>
                                      <a:rPr lang="en-US" altLang="zh-CN" sz="2400" smtClean="0">
                                        <a:latin typeface="Cambria Math" panose="02040503050406030204" pitchFamily="18" charset="0"/>
                                      </a:rPr>
                                      <m:t>,</m:t>
                                    </m:r>
                                    <m:r>
                                      <a:rPr lang="en-US" altLang="zh-CN" sz="2400" smtClean="0">
                                        <a:latin typeface="Cambria Math" panose="02040503050406030204" pitchFamily="18" charset="0"/>
                                      </a:rPr>
                                      <m:t>𝑦</m:t>
                                    </m:r>
                                  </m:e>
                                </m:d>
                              </m:oMath>
                            </m:oMathPara>
                          </a14:m>
                          <a:endParaRPr lang="en-US" sz="2400" dirty="0">
                            <a:latin typeface="微软雅黑" panose="020B0503020204020204" pitchFamily="34" charset="-122"/>
                            <a:ea typeface="微软雅黑" panose="020B0503020204020204" pitchFamily="34" charset="-122"/>
                          </a:endParaRPr>
                        </a:p>
                      </a:txBody>
                      <a:tcPr marL="122079" marR="122079"/>
                    </a:tc>
                    <a:tc>
                      <a:txBody>
                        <a:bodyPr/>
                        <a:lstStyle/>
                        <a:p>
                          <a:r>
                            <a:rPr lang="zh-CN" altLang="en-US" sz="2400" dirty="0">
                              <a:latin typeface="微软雅黑" panose="020B0503020204020204" pitchFamily="34" charset="-122"/>
                              <a:ea typeface="微软雅黑" panose="020B0503020204020204" pitchFamily="34" charset="-122"/>
                            </a:rPr>
                            <a:t>对每一对</a:t>
                          </a:r>
                          <a14:m>
                            <m:oMath xmlns:m="http://schemas.openxmlformats.org/officeDocument/2006/math">
                              <m:r>
                                <a:rPr lang="en-US" altLang="zh-CN" sz="2400" smtClean="0">
                                  <a:latin typeface="Cambria Math" panose="02040503050406030204" pitchFamily="18" charset="0"/>
                                </a:rPr>
                                <m:t>𝑥</m:t>
                              </m:r>
                            </m:oMath>
                          </a14:m>
                          <a:r>
                            <a:rPr lang="en-US" altLang="zh-CN" sz="24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2400" smtClean="0">
                                  <a:latin typeface="Cambria Math" panose="02040503050406030204" pitchFamily="18" charset="0"/>
                                </a:rPr>
                                <m:t>𝑦</m:t>
                              </m:r>
                            </m:oMath>
                          </a14:m>
                          <a:r>
                            <a:rPr lang="en-US" altLang="zh-CN" sz="2400" dirty="0" err="1">
                              <a:latin typeface="微软雅黑" panose="020B0503020204020204" pitchFamily="34" charset="-122"/>
                              <a:ea typeface="微软雅黑" panose="020B0503020204020204" pitchFamily="34" charset="-122"/>
                            </a:rPr>
                            <a:t>,</a:t>
                          </a:r>
                          <a:r>
                            <a:rPr lang="en-US" altLang="zh-CN" sz="2400" baseline="0" dirty="0" err="1">
                              <a:latin typeface="微软雅黑" panose="020B0503020204020204" pitchFamily="34" charset="-122"/>
                              <a:ea typeface="微软雅黑" panose="020B0503020204020204" pitchFamily="34" charset="-122"/>
                            </a:rPr>
                            <a:t> </a:t>
                          </a:r>
                          <a14:m>
                            <m:oMath xmlns:m="http://schemas.openxmlformats.org/officeDocument/2006/math">
                              <m:r>
                                <a:rPr lang="en-US" altLang="zh-CN" sz="2400">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a:latin typeface="Cambria Math" panose="02040503050406030204" pitchFamily="18" charset="0"/>
                                    </a:rPr>
                                    <m:t>𝑥</m:t>
                                  </m:r>
                                  <m:r>
                                    <a:rPr lang="en-US" altLang="zh-CN" sz="2400" smtClean="0">
                                      <a:latin typeface="Cambria Math" panose="02040503050406030204" pitchFamily="18" charset="0"/>
                                    </a:rPr>
                                    <m:t>,</m:t>
                                  </m:r>
                                  <m:r>
                                    <a:rPr lang="en-US" altLang="zh-CN" sz="2400" smtClean="0">
                                      <a:latin typeface="Cambria Math" panose="02040503050406030204" pitchFamily="18" charset="0"/>
                                    </a:rPr>
                                    <m:t>𝑦</m:t>
                                  </m:r>
                                </m:e>
                              </m:d>
                            </m:oMath>
                          </a14:m>
                          <a:r>
                            <a:rPr lang="zh-CN" altLang="en-US" sz="2400" dirty="0">
                              <a:latin typeface="微软雅黑" panose="020B0503020204020204" pitchFamily="34" charset="-122"/>
                              <a:ea typeface="微软雅黑" panose="020B0503020204020204" pitchFamily="34" charset="-122"/>
                            </a:rPr>
                            <a:t>均为真</a:t>
                          </a:r>
                          <a:endParaRPr lang="en-US" sz="2400" i="0" dirty="0">
                            <a:latin typeface="微软雅黑" panose="020B0503020204020204" pitchFamily="34" charset="-122"/>
                            <a:ea typeface="微软雅黑" panose="020B0503020204020204" pitchFamily="34" charset="-122"/>
                          </a:endParaRPr>
                        </a:p>
                      </a:txBody>
                      <a:tcPr marL="122079" marR="122079"/>
                    </a:tc>
                    <a:tc>
                      <a:txBody>
                        <a:bodyPr/>
                        <a:lstStyle/>
                        <a:p>
                          <a:r>
                            <a:rPr lang="zh-CN" altLang="en-US" sz="2400" dirty="0">
                              <a:latin typeface="微软雅黑" panose="020B0503020204020204" pitchFamily="34" charset="-122"/>
                              <a:ea typeface="微软雅黑" panose="020B0503020204020204" pitchFamily="34" charset="-122"/>
                            </a:rPr>
                            <a:t>存在一对</a:t>
                          </a:r>
                          <a14:m>
                            <m:oMath xmlns:m="http://schemas.openxmlformats.org/officeDocument/2006/math">
                              <m:r>
                                <a:rPr lang="en-US" altLang="zh-CN" sz="2400" smtClean="0">
                                  <a:latin typeface="Cambria Math" panose="02040503050406030204" pitchFamily="18" charset="0"/>
                                </a:rPr>
                                <m:t>𝑥</m:t>
                              </m:r>
                            </m:oMath>
                          </a14:m>
                          <a:r>
                            <a:rPr lang="en-US" altLang="zh-CN" sz="24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2400" smtClean="0">
                                  <a:latin typeface="Cambria Math" panose="02040503050406030204" pitchFamily="18" charset="0"/>
                                </a:rPr>
                                <m:t>𝑦</m:t>
                              </m:r>
                            </m:oMath>
                          </a14:m>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使得</a:t>
                          </a:r>
                          <a14:m>
                            <m:oMath xmlns:m="http://schemas.openxmlformats.org/officeDocument/2006/math">
                              <m:r>
                                <a:rPr lang="en-US" altLang="zh-CN" sz="2400" smtClean="0">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a:latin typeface="Cambria Math" panose="02040503050406030204" pitchFamily="18" charset="0"/>
                                    </a:rPr>
                                    <m:t>𝑥</m:t>
                                  </m:r>
                                  <m:r>
                                    <a:rPr lang="en-US" altLang="zh-CN" sz="2400" smtClean="0">
                                      <a:latin typeface="Cambria Math" panose="02040503050406030204" pitchFamily="18" charset="0"/>
                                    </a:rPr>
                                    <m:t>,</m:t>
                                  </m:r>
                                  <m:r>
                                    <a:rPr lang="en-US" altLang="zh-CN" sz="2400" smtClean="0">
                                      <a:latin typeface="Cambria Math" panose="02040503050406030204" pitchFamily="18" charset="0"/>
                                    </a:rPr>
                                    <m:t>𝑦</m:t>
                                  </m:r>
                                </m:e>
                              </m:d>
                            </m:oMath>
                          </a14:m>
                          <a:r>
                            <a:rPr lang="zh-CN" altLang="en-US" sz="2400" baseline="0" dirty="0">
                              <a:latin typeface="微软雅黑" panose="020B0503020204020204" pitchFamily="34" charset="-122"/>
                              <a:ea typeface="微软雅黑" panose="020B0503020204020204" pitchFamily="34" charset="-122"/>
                            </a:rPr>
                            <a:t>为假</a:t>
                          </a:r>
                          <a:endParaRPr lang="en-US" sz="2400" i="0" dirty="0">
                            <a:latin typeface="微软雅黑" panose="020B0503020204020204" pitchFamily="34" charset="-122"/>
                            <a:ea typeface="微软雅黑" panose="020B0503020204020204" pitchFamily="34" charset="-122"/>
                          </a:endParaRPr>
                        </a:p>
                      </a:txBody>
                      <a:tcPr marL="122079" marR="122079"/>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zh-CN" altLang="en-US" sz="2400" smtClean="0">
                                    <a:latin typeface="Cambria Math" panose="02040503050406030204" pitchFamily="18" charset="0"/>
                                  </a:rPr>
                                  <m:t>∀</m:t>
                                </m:r>
                                <m:r>
                                  <a:rPr lang="en-US" altLang="zh-CN" sz="2400">
                                    <a:latin typeface="Cambria Math" panose="02040503050406030204" pitchFamily="18" charset="0"/>
                                  </a:rPr>
                                  <m:t>𝑥</m:t>
                                </m:r>
                                <m:r>
                                  <a:rPr lang="zh-CN" altLang="en-US" sz="2400" smtClean="0">
                                    <a:latin typeface="Cambria Math" panose="02040503050406030204" pitchFamily="18" charset="0"/>
                                  </a:rPr>
                                  <m:t>∃</m:t>
                                </m:r>
                                <m:r>
                                  <a:rPr lang="en-US" altLang="zh-CN" sz="2400" smtClean="0">
                                    <a:latin typeface="Cambria Math" panose="02040503050406030204" pitchFamily="18" charset="0"/>
                                  </a:rPr>
                                  <m:t>𝑦</m:t>
                                </m:r>
                                <m:r>
                                  <a:rPr lang="en-US" altLang="zh-CN" sz="2400">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a:latin typeface="Cambria Math" panose="02040503050406030204" pitchFamily="18" charset="0"/>
                                      </a:rPr>
                                      <m:t>𝑥</m:t>
                                    </m:r>
                                    <m:r>
                                      <a:rPr lang="en-US" altLang="zh-CN" sz="2400" smtClean="0">
                                        <a:latin typeface="Cambria Math" panose="02040503050406030204" pitchFamily="18" charset="0"/>
                                      </a:rPr>
                                      <m:t>,</m:t>
                                    </m:r>
                                    <m:r>
                                      <a:rPr lang="en-US" altLang="zh-CN" sz="2400" smtClean="0">
                                        <a:latin typeface="Cambria Math" panose="02040503050406030204" pitchFamily="18" charset="0"/>
                                      </a:rPr>
                                      <m:t>𝑦</m:t>
                                    </m:r>
                                  </m:e>
                                </m:d>
                              </m:oMath>
                            </m:oMathPara>
                          </a14:m>
                          <a:endParaRPr lang="en-US" sz="2400" dirty="0">
                            <a:latin typeface="微软雅黑" panose="020B0503020204020204" pitchFamily="34" charset="-122"/>
                            <a:ea typeface="微软雅黑" panose="020B0503020204020204" pitchFamily="34" charset="-122"/>
                          </a:endParaRPr>
                        </a:p>
                      </a:txBody>
                      <a:tcPr marL="122079" marR="122079"/>
                    </a:tc>
                    <a:tc>
                      <a:txBody>
                        <a:bodyPr/>
                        <a:lstStyle/>
                        <a:p>
                          <a:r>
                            <a:rPr lang="zh-CN" altLang="en-US" sz="2400" dirty="0">
                              <a:latin typeface="微软雅黑" panose="020B0503020204020204" pitchFamily="34" charset="-122"/>
                              <a:ea typeface="微软雅黑" panose="020B0503020204020204" pitchFamily="34" charset="-122"/>
                            </a:rPr>
                            <a:t>对每一个</a:t>
                          </a:r>
                          <a14:m>
                            <m:oMath xmlns:m="http://schemas.openxmlformats.org/officeDocument/2006/math">
                              <m:r>
                                <a:rPr lang="en-US" altLang="zh-CN" sz="2400" smtClean="0">
                                  <a:latin typeface="Cambria Math" panose="02040503050406030204" pitchFamily="18" charset="0"/>
                                </a:rPr>
                                <m:t>𝑥</m:t>
                              </m:r>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都存在一个</a:t>
                          </a:r>
                          <a14:m>
                            <m:oMath xmlns:m="http://schemas.openxmlformats.org/officeDocument/2006/math">
                              <m:r>
                                <a:rPr lang="en-US" altLang="zh-CN" sz="2400" smtClean="0">
                                  <a:latin typeface="Cambria Math" panose="02040503050406030204" pitchFamily="18" charset="0"/>
                                </a:rPr>
                                <m:t>𝑦</m:t>
                              </m:r>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使得</a:t>
                          </a:r>
                          <a14:m>
                            <m:oMath xmlns:m="http://schemas.openxmlformats.org/officeDocument/2006/math">
                              <m:r>
                                <a:rPr lang="en-US" altLang="zh-CN" sz="2400">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a:latin typeface="Cambria Math" panose="02040503050406030204" pitchFamily="18" charset="0"/>
                                    </a:rPr>
                                    <m:t>𝑥</m:t>
                                  </m:r>
                                  <m:r>
                                    <a:rPr lang="en-US" altLang="zh-CN" sz="2400" smtClean="0">
                                      <a:latin typeface="Cambria Math" panose="02040503050406030204" pitchFamily="18" charset="0"/>
                                    </a:rPr>
                                    <m:t>,</m:t>
                                  </m:r>
                                  <m:r>
                                    <a:rPr lang="en-US" altLang="zh-CN" sz="2400" smtClean="0">
                                      <a:latin typeface="Cambria Math" panose="02040503050406030204" pitchFamily="18" charset="0"/>
                                    </a:rPr>
                                    <m:t>𝑦</m:t>
                                  </m:r>
                                </m:e>
                              </m:d>
                            </m:oMath>
                          </a14:m>
                          <a:r>
                            <a:rPr lang="zh-CN" altLang="en-US" sz="2400" dirty="0">
                              <a:latin typeface="微软雅黑" panose="020B0503020204020204" pitchFamily="34" charset="-122"/>
                              <a:ea typeface="微软雅黑" panose="020B0503020204020204" pitchFamily="34" charset="-122"/>
                            </a:rPr>
                            <a:t>为真</a:t>
                          </a:r>
                          <a:endParaRPr lang="en-US" sz="2400" i="0" dirty="0">
                            <a:latin typeface="微软雅黑" panose="020B0503020204020204" pitchFamily="34" charset="-122"/>
                            <a:ea typeface="微软雅黑" panose="020B0503020204020204" pitchFamily="34" charset="-122"/>
                          </a:endParaRPr>
                        </a:p>
                      </a:txBody>
                      <a:tcPr marL="122079" marR="122079"/>
                    </a:tc>
                    <a:tc>
                      <a:txBody>
                        <a:bodyPr/>
                        <a:lstStyle/>
                        <a:p>
                          <a:r>
                            <a:rPr lang="zh-CN" altLang="en-US" sz="2400" dirty="0">
                              <a:latin typeface="微软雅黑" panose="020B0503020204020204" pitchFamily="34" charset="-122"/>
                              <a:ea typeface="微软雅黑" panose="020B0503020204020204" pitchFamily="34" charset="-122"/>
                            </a:rPr>
                            <a:t>存在一个</a:t>
                          </a:r>
                          <a14:m>
                            <m:oMath xmlns:m="http://schemas.openxmlformats.org/officeDocument/2006/math">
                              <m:r>
                                <a:rPr lang="en-US" altLang="zh-CN" sz="2400" smtClean="0">
                                  <a:latin typeface="Cambria Math" panose="02040503050406030204" pitchFamily="18" charset="0"/>
                                </a:rPr>
                                <m:t>𝑥</m:t>
                              </m:r>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使得</a:t>
                          </a:r>
                          <a14:m>
                            <m:oMath xmlns:m="http://schemas.openxmlformats.org/officeDocument/2006/math">
                              <m:r>
                                <a:rPr lang="en-US" altLang="zh-CN" sz="2400" smtClean="0">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a:latin typeface="Cambria Math" panose="02040503050406030204" pitchFamily="18" charset="0"/>
                                    </a:rPr>
                                    <m:t>𝑥</m:t>
                                  </m:r>
                                  <m:r>
                                    <a:rPr lang="en-US" altLang="zh-CN" sz="2400" smtClean="0">
                                      <a:latin typeface="Cambria Math" panose="02040503050406030204" pitchFamily="18" charset="0"/>
                                    </a:rPr>
                                    <m:t>,</m:t>
                                  </m:r>
                                  <m:r>
                                    <a:rPr lang="en-US" altLang="zh-CN" sz="2400" smtClean="0">
                                      <a:latin typeface="Cambria Math" panose="02040503050406030204" pitchFamily="18" charset="0"/>
                                    </a:rPr>
                                    <m:t>𝑦</m:t>
                                  </m:r>
                                </m:e>
                              </m:d>
                            </m:oMath>
                          </a14:m>
                          <a:r>
                            <a:rPr lang="zh-CN" altLang="en-US" sz="2400" dirty="0">
                              <a:latin typeface="微软雅黑" panose="020B0503020204020204" pitchFamily="34" charset="-122"/>
                              <a:ea typeface="微软雅黑" panose="020B0503020204020204" pitchFamily="34" charset="-122"/>
                            </a:rPr>
                            <a:t>对每一个</a:t>
                          </a:r>
                          <a14:m>
                            <m:oMath xmlns:m="http://schemas.openxmlformats.org/officeDocument/2006/math">
                              <m:r>
                                <a:rPr lang="en-US" altLang="zh-CN" sz="2400" smtClean="0">
                                  <a:latin typeface="Cambria Math" panose="02040503050406030204" pitchFamily="18" charset="0"/>
                                </a:rPr>
                                <m:t>𝑦</m:t>
                              </m:r>
                            </m:oMath>
                          </a14:m>
                          <a:r>
                            <a:rPr lang="zh-CN" altLang="en-US" sz="2400" dirty="0">
                              <a:latin typeface="微软雅黑" panose="020B0503020204020204" pitchFamily="34" charset="-122"/>
                              <a:ea typeface="微软雅黑" panose="020B0503020204020204" pitchFamily="34" charset="-122"/>
                            </a:rPr>
                            <a:t>总为假</a:t>
                          </a:r>
                          <a:endParaRPr lang="en-US" sz="2400" i="0" dirty="0">
                            <a:latin typeface="微软雅黑" panose="020B0503020204020204" pitchFamily="34" charset="-122"/>
                            <a:ea typeface="微软雅黑" panose="020B0503020204020204" pitchFamily="34" charset="-122"/>
                          </a:endParaRPr>
                        </a:p>
                      </a:txBody>
                      <a:tcPr marL="122079" marR="122079"/>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zh-CN" altLang="en-US" sz="2400" smtClean="0">
                                    <a:latin typeface="Cambria Math" panose="02040503050406030204" pitchFamily="18" charset="0"/>
                                  </a:rPr>
                                  <m:t>∃</m:t>
                                </m:r>
                                <m:r>
                                  <a:rPr lang="en-US" altLang="zh-CN" sz="2400">
                                    <a:latin typeface="Cambria Math" panose="02040503050406030204" pitchFamily="18" charset="0"/>
                                  </a:rPr>
                                  <m:t>𝑥</m:t>
                                </m:r>
                                <m:r>
                                  <a:rPr lang="zh-CN" altLang="en-US" sz="2400" smtClean="0">
                                    <a:latin typeface="Cambria Math" panose="02040503050406030204" pitchFamily="18" charset="0"/>
                                  </a:rPr>
                                  <m:t>∀</m:t>
                                </m:r>
                                <m:r>
                                  <a:rPr lang="en-US" altLang="zh-CN" sz="2400" smtClean="0">
                                    <a:latin typeface="Cambria Math" panose="02040503050406030204" pitchFamily="18" charset="0"/>
                                  </a:rPr>
                                  <m:t>𝑦</m:t>
                                </m:r>
                                <m:r>
                                  <a:rPr lang="en-US" altLang="zh-CN" sz="2400">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a:latin typeface="Cambria Math" panose="02040503050406030204" pitchFamily="18" charset="0"/>
                                      </a:rPr>
                                      <m:t>𝑥</m:t>
                                    </m:r>
                                    <m:r>
                                      <a:rPr lang="en-US" altLang="zh-CN" sz="2400" smtClean="0">
                                        <a:latin typeface="Cambria Math" panose="02040503050406030204" pitchFamily="18" charset="0"/>
                                      </a:rPr>
                                      <m:t>,</m:t>
                                    </m:r>
                                    <m:r>
                                      <a:rPr lang="en-US" altLang="zh-CN" sz="2400" smtClean="0">
                                        <a:latin typeface="Cambria Math" panose="02040503050406030204" pitchFamily="18" charset="0"/>
                                      </a:rPr>
                                      <m:t>𝑦</m:t>
                                    </m:r>
                                  </m:e>
                                </m:d>
                              </m:oMath>
                            </m:oMathPara>
                          </a14:m>
                          <a:endParaRPr lang="en-US" sz="2400" dirty="0">
                            <a:latin typeface="微软雅黑" panose="020B0503020204020204" pitchFamily="34" charset="-122"/>
                            <a:ea typeface="微软雅黑" panose="020B0503020204020204" pitchFamily="34" charset="-122"/>
                          </a:endParaRPr>
                        </a:p>
                      </a:txBody>
                      <a:tcPr marL="122079" marR="122079"/>
                    </a:tc>
                    <a:tc>
                      <a:txBody>
                        <a:bodyPr/>
                        <a:lstStyle/>
                        <a:p>
                          <a:r>
                            <a:rPr lang="zh-CN" altLang="en-US" sz="2400" dirty="0">
                              <a:latin typeface="微软雅黑" panose="020B0503020204020204" pitchFamily="34" charset="-122"/>
                              <a:ea typeface="微软雅黑" panose="020B0503020204020204" pitchFamily="34" charset="-122"/>
                            </a:rPr>
                            <a:t>存在一个</a:t>
                          </a:r>
                          <a14:m>
                            <m:oMath xmlns:m="http://schemas.openxmlformats.org/officeDocument/2006/math">
                              <m:r>
                                <a:rPr lang="en-US" altLang="zh-CN" sz="2400" smtClean="0">
                                  <a:latin typeface="Cambria Math" panose="02040503050406030204" pitchFamily="18" charset="0"/>
                                </a:rPr>
                                <m:t>𝑥</m:t>
                              </m:r>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使得</a:t>
                          </a:r>
                          <a14:m>
                            <m:oMath xmlns:m="http://schemas.openxmlformats.org/officeDocument/2006/math">
                              <m:r>
                                <a:rPr lang="en-US" altLang="zh-CN" sz="2400" smtClean="0">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a:latin typeface="Cambria Math" panose="02040503050406030204" pitchFamily="18" charset="0"/>
                                    </a:rPr>
                                    <m:t>𝑥</m:t>
                                  </m:r>
                                  <m:r>
                                    <a:rPr lang="en-US" altLang="zh-CN" sz="2400" smtClean="0">
                                      <a:latin typeface="Cambria Math" panose="02040503050406030204" pitchFamily="18" charset="0"/>
                                    </a:rPr>
                                    <m:t>,</m:t>
                                  </m:r>
                                  <m:r>
                                    <a:rPr lang="en-US" altLang="zh-CN" sz="2400" smtClean="0">
                                      <a:latin typeface="Cambria Math" panose="02040503050406030204" pitchFamily="18" charset="0"/>
                                    </a:rPr>
                                    <m:t>𝑦</m:t>
                                  </m:r>
                                </m:e>
                              </m:d>
                            </m:oMath>
                          </a14:m>
                          <a:r>
                            <a:rPr lang="zh-CN" altLang="en-US" sz="2400" dirty="0">
                              <a:latin typeface="微软雅黑" panose="020B0503020204020204" pitchFamily="34" charset="-122"/>
                              <a:ea typeface="微软雅黑" panose="020B0503020204020204" pitchFamily="34" charset="-122"/>
                            </a:rPr>
                            <a:t>对所有</a:t>
                          </a:r>
                          <a14:m>
                            <m:oMath xmlns:m="http://schemas.openxmlformats.org/officeDocument/2006/math">
                              <m:r>
                                <a:rPr lang="en-US" altLang="zh-CN" sz="2400" smtClean="0">
                                  <a:latin typeface="Cambria Math" panose="02040503050406030204" pitchFamily="18" charset="0"/>
                                </a:rPr>
                                <m:t>𝑦</m:t>
                              </m:r>
                            </m:oMath>
                          </a14:m>
                          <a:r>
                            <a:rPr lang="zh-CN" altLang="en-US" sz="2400" dirty="0">
                              <a:latin typeface="微软雅黑" panose="020B0503020204020204" pitchFamily="34" charset="-122"/>
                              <a:ea typeface="微软雅黑" panose="020B0503020204020204" pitchFamily="34" charset="-122"/>
                            </a:rPr>
                            <a:t>总为真</a:t>
                          </a:r>
                          <a:endParaRPr lang="en-US" altLang="zh-CN" sz="2400" i="0" dirty="0">
                            <a:latin typeface="微软雅黑" panose="020B0503020204020204" pitchFamily="34" charset="-122"/>
                            <a:ea typeface="微软雅黑" panose="020B0503020204020204" pitchFamily="34" charset="-122"/>
                          </a:endParaRPr>
                        </a:p>
                      </a:txBody>
                      <a:tcPr marL="122079" marR="122079"/>
                    </a:tc>
                    <a:tc>
                      <a:txBody>
                        <a:bodyPr/>
                        <a:lstStyle/>
                        <a:p>
                          <a:r>
                            <a:rPr lang="zh-CN" altLang="en-US" sz="2400" dirty="0">
                              <a:latin typeface="微软雅黑" panose="020B0503020204020204" pitchFamily="34" charset="-122"/>
                              <a:ea typeface="微软雅黑" panose="020B0503020204020204" pitchFamily="34" charset="-122"/>
                            </a:rPr>
                            <a:t>对每一个</a:t>
                          </a:r>
                          <a14:m>
                            <m:oMath xmlns:m="http://schemas.openxmlformats.org/officeDocument/2006/math">
                              <m:r>
                                <a:rPr lang="en-US" altLang="zh-CN" sz="2400" smtClean="0">
                                  <a:latin typeface="Cambria Math" panose="02040503050406030204" pitchFamily="18" charset="0"/>
                                </a:rPr>
                                <m:t>𝑥</m:t>
                              </m:r>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都存在一个</a:t>
                          </a:r>
                          <a14:m>
                            <m:oMath xmlns:m="http://schemas.openxmlformats.org/officeDocument/2006/math">
                              <m:r>
                                <a:rPr lang="en-US" altLang="zh-CN" sz="2400" smtClean="0">
                                  <a:latin typeface="Cambria Math" panose="02040503050406030204" pitchFamily="18" charset="0"/>
                                </a:rPr>
                                <m:t>𝑦</m:t>
                              </m:r>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使得</a:t>
                          </a:r>
                          <a14:m>
                            <m:oMath xmlns:m="http://schemas.openxmlformats.org/officeDocument/2006/math">
                              <m:r>
                                <a:rPr lang="en-US" altLang="zh-CN" sz="2400" smtClean="0">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a:latin typeface="Cambria Math" panose="02040503050406030204" pitchFamily="18" charset="0"/>
                                    </a:rPr>
                                    <m:t>𝑥</m:t>
                                  </m:r>
                                  <m:r>
                                    <a:rPr lang="en-US" altLang="zh-CN" sz="2400" smtClean="0">
                                      <a:latin typeface="Cambria Math" panose="02040503050406030204" pitchFamily="18" charset="0"/>
                                    </a:rPr>
                                    <m:t>,</m:t>
                                  </m:r>
                                  <m:r>
                                    <a:rPr lang="en-US" altLang="zh-CN" sz="2400" smtClean="0">
                                      <a:latin typeface="Cambria Math" panose="02040503050406030204" pitchFamily="18" charset="0"/>
                                    </a:rPr>
                                    <m:t>𝑦</m:t>
                                  </m:r>
                                </m:e>
                              </m:d>
                            </m:oMath>
                          </a14:m>
                          <a:r>
                            <a:rPr lang="zh-CN" altLang="en-US" sz="2400" dirty="0">
                              <a:latin typeface="微软雅黑" panose="020B0503020204020204" pitchFamily="34" charset="-122"/>
                              <a:ea typeface="微软雅黑" panose="020B0503020204020204" pitchFamily="34" charset="-122"/>
                            </a:rPr>
                            <a:t>为假</a:t>
                          </a:r>
                          <a:endParaRPr lang="en-US" altLang="zh-CN" sz="2400" i="0" dirty="0">
                            <a:latin typeface="微软雅黑" panose="020B0503020204020204" pitchFamily="34" charset="-122"/>
                            <a:ea typeface="微软雅黑" panose="020B0503020204020204" pitchFamily="34" charset="-122"/>
                          </a:endParaRPr>
                        </a:p>
                      </a:txBody>
                      <a:tcPr marL="122079" marR="122079"/>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r>
                                  <a:rPr lang="zh-CN" altLang="en-US" sz="2400" smtClean="0">
                                    <a:latin typeface="Cambria Math" panose="02040503050406030204" pitchFamily="18" charset="0"/>
                                  </a:rPr>
                                  <m:t>∃</m:t>
                                </m:r>
                                <m:r>
                                  <a:rPr lang="en-US" altLang="zh-CN" sz="2400">
                                    <a:latin typeface="Cambria Math" panose="02040503050406030204" pitchFamily="18" charset="0"/>
                                  </a:rPr>
                                  <m:t>𝑥</m:t>
                                </m:r>
                                <m:r>
                                  <a:rPr lang="zh-CN" altLang="en-US" sz="2400" smtClean="0">
                                    <a:latin typeface="Cambria Math" panose="02040503050406030204" pitchFamily="18" charset="0"/>
                                  </a:rPr>
                                  <m:t>∃</m:t>
                                </m:r>
                                <m:r>
                                  <a:rPr lang="en-US" altLang="zh-CN" sz="2400" smtClean="0">
                                    <a:latin typeface="Cambria Math" panose="02040503050406030204" pitchFamily="18" charset="0"/>
                                  </a:rPr>
                                  <m:t>𝑦</m:t>
                                </m:r>
                                <m:r>
                                  <a:rPr lang="en-US" altLang="zh-CN" sz="2400">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a:latin typeface="Cambria Math" panose="02040503050406030204" pitchFamily="18" charset="0"/>
                                      </a:rPr>
                                      <m:t>𝑥</m:t>
                                    </m:r>
                                    <m:r>
                                      <a:rPr lang="en-US" altLang="zh-CN" sz="2400" smtClean="0">
                                        <a:latin typeface="Cambria Math" panose="02040503050406030204" pitchFamily="18" charset="0"/>
                                      </a:rPr>
                                      <m:t>,</m:t>
                                    </m:r>
                                    <m:r>
                                      <a:rPr lang="en-US" altLang="zh-CN" sz="2400" smtClean="0">
                                        <a:latin typeface="Cambria Math" panose="02040503050406030204" pitchFamily="18" charset="0"/>
                                      </a:rPr>
                                      <m:t>𝑦</m:t>
                                    </m:r>
                                  </m:e>
                                </m:d>
                              </m:oMath>
                            </m:oMathPara>
                          </a14:m>
                          <a:endParaRPr lang="en-US" altLang="zh-CN" sz="2400" dirty="0">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a:rPr lang="zh-CN" altLang="en-US" sz="2400" smtClean="0">
                                    <a:latin typeface="Cambria Math" panose="02040503050406030204" pitchFamily="18" charset="0"/>
                                  </a:rPr>
                                  <m:t>∃</m:t>
                                </m:r>
                                <m:r>
                                  <a:rPr lang="en-US" altLang="zh-CN" sz="2400" smtClean="0">
                                    <a:latin typeface="Cambria Math" panose="02040503050406030204" pitchFamily="18" charset="0"/>
                                  </a:rPr>
                                  <m:t>𝑦</m:t>
                                </m:r>
                                <m:r>
                                  <a:rPr lang="zh-CN" altLang="en-US" sz="2400" smtClean="0">
                                    <a:latin typeface="Cambria Math" panose="02040503050406030204" pitchFamily="18" charset="0"/>
                                  </a:rPr>
                                  <m:t>∃</m:t>
                                </m:r>
                                <m:r>
                                  <a:rPr lang="en-US" altLang="zh-CN" sz="2400" smtClean="0">
                                    <a:latin typeface="Cambria Math" panose="02040503050406030204" pitchFamily="18" charset="0"/>
                                  </a:rPr>
                                  <m:t>𝑥</m:t>
                                </m:r>
                                <m:r>
                                  <a:rPr lang="en-US" altLang="zh-CN" sz="2400">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a:latin typeface="Cambria Math" panose="02040503050406030204" pitchFamily="18" charset="0"/>
                                      </a:rPr>
                                      <m:t>𝑥</m:t>
                                    </m:r>
                                    <m:r>
                                      <a:rPr lang="en-US" altLang="zh-CN" sz="2400" smtClean="0">
                                        <a:latin typeface="Cambria Math" panose="02040503050406030204" pitchFamily="18" charset="0"/>
                                      </a:rPr>
                                      <m:t>,</m:t>
                                    </m:r>
                                    <m:r>
                                      <a:rPr lang="en-US" altLang="zh-CN" sz="2400" smtClean="0">
                                        <a:latin typeface="Cambria Math" panose="02040503050406030204" pitchFamily="18" charset="0"/>
                                      </a:rPr>
                                      <m:t>𝑦</m:t>
                                    </m:r>
                                  </m:e>
                                </m:d>
                              </m:oMath>
                            </m:oMathPara>
                          </a14:m>
                          <a:endParaRPr lang="en-US" sz="2400" dirty="0">
                            <a:latin typeface="微软雅黑" panose="020B0503020204020204" pitchFamily="34" charset="-122"/>
                            <a:ea typeface="微软雅黑" panose="020B0503020204020204" pitchFamily="34" charset="-122"/>
                          </a:endParaRPr>
                        </a:p>
                      </a:txBody>
                      <a:tcPr marL="122079" marR="122079"/>
                    </a:tc>
                    <a:tc>
                      <a:txBody>
                        <a:bodyPr/>
                        <a:lstStyle/>
                        <a:p>
                          <a:r>
                            <a:rPr lang="zh-CN" altLang="en-US" sz="2400" dirty="0">
                              <a:latin typeface="微软雅黑" panose="020B0503020204020204" pitchFamily="34" charset="-122"/>
                              <a:ea typeface="微软雅黑" panose="020B0503020204020204" pitchFamily="34" charset="-122"/>
                            </a:rPr>
                            <a:t>存在一对</a:t>
                          </a:r>
                          <a14:m>
                            <m:oMath xmlns:m="http://schemas.openxmlformats.org/officeDocument/2006/math">
                              <m:r>
                                <a:rPr lang="en-US" altLang="zh-CN" sz="2400" smtClean="0">
                                  <a:latin typeface="Cambria Math" panose="02040503050406030204" pitchFamily="18" charset="0"/>
                                </a:rPr>
                                <m:t>𝑥</m:t>
                              </m:r>
                            </m:oMath>
                          </a14:m>
                          <a:r>
                            <a:rPr lang="en-US" altLang="zh-CN" sz="24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2400" smtClean="0">
                                  <a:latin typeface="Cambria Math" panose="02040503050406030204" pitchFamily="18" charset="0"/>
                                </a:rPr>
                                <m:t>𝑦</m:t>
                              </m:r>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使得</a:t>
                          </a:r>
                          <a14:m>
                            <m:oMath xmlns:m="http://schemas.openxmlformats.org/officeDocument/2006/math">
                              <m:r>
                                <a:rPr lang="en-US" altLang="zh-CN" sz="2400" smtClean="0">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a:latin typeface="Cambria Math" panose="02040503050406030204" pitchFamily="18" charset="0"/>
                                    </a:rPr>
                                    <m:t>𝑥</m:t>
                                  </m:r>
                                  <m:r>
                                    <a:rPr lang="en-US" altLang="zh-CN" sz="2400" smtClean="0">
                                      <a:latin typeface="Cambria Math" panose="02040503050406030204" pitchFamily="18" charset="0"/>
                                    </a:rPr>
                                    <m:t>,</m:t>
                                  </m:r>
                                  <m:r>
                                    <a:rPr lang="en-US" altLang="zh-CN" sz="2400" smtClean="0">
                                      <a:latin typeface="Cambria Math" panose="02040503050406030204" pitchFamily="18" charset="0"/>
                                    </a:rPr>
                                    <m:t>𝑦</m:t>
                                  </m:r>
                                </m:e>
                              </m:d>
                            </m:oMath>
                          </a14:m>
                          <a:r>
                            <a:rPr lang="zh-CN" altLang="en-US" sz="2400" baseline="0" dirty="0">
                              <a:latin typeface="微软雅黑" panose="020B0503020204020204" pitchFamily="34" charset="-122"/>
                              <a:ea typeface="微软雅黑" panose="020B0503020204020204" pitchFamily="34" charset="-122"/>
                            </a:rPr>
                            <a:t>为真</a:t>
                          </a:r>
                          <a:endParaRPr lang="en-US" altLang="zh-CN" sz="2400" i="0" dirty="0">
                            <a:latin typeface="微软雅黑" panose="020B0503020204020204" pitchFamily="34" charset="-122"/>
                            <a:ea typeface="微软雅黑" panose="020B0503020204020204" pitchFamily="34" charset="-122"/>
                          </a:endParaRPr>
                        </a:p>
                      </a:txBody>
                      <a:tcPr marL="122079" marR="122079"/>
                    </a:tc>
                    <a:tc>
                      <a:txBody>
                        <a:bodyPr/>
                        <a:lstStyle/>
                        <a:p>
                          <a:r>
                            <a:rPr lang="zh-CN" altLang="en-US" sz="2400" dirty="0">
                              <a:latin typeface="微软雅黑" panose="020B0503020204020204" pitchFamily="34" charset="-122"/>
                              <a:ea typeface="微软雅黑" panose="020B0503020204020204" pitchFamily="34" charset="-122"/>
                            </a:rPr>
                            <a:t>对每一对</a:t>
                          </a:r>
                          <a14:m>
                            <m:oMath xmlns:m="http://schemas.openxmlformats.org/officeDocument/2006/math">
                              <m:r>
                                <a:rPr lang="en-US" altLang="zh-CN" sz="2400" smtClean="0">
                                  <a:latin typeface="Cambria Math" panose="02040503050406030204" pitchFamily="18" charset="0"/>
                                </a:rPr>
                                <m:t>𝑥</m:t>
                              </m:r>
                            </m:oMath>
                          </a14:m>
                          <a:r>
                            <a:rPr lang="en-US" altLang="zh-CN" sz="24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2400" smtClean="0">
                                  <a:latin typeface="Cambria Math" panose="02040503050406030204" pitchFamily="18" charset="0"/>
                                </a:rPr>
                                <m:t>𝑦</m:t>
                              </m:r>
                            </m:oMath>
                          </a14:m>
                          <a:r>
                            <a:rPr lang="en-US" altLang="zh-CN" sz="24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2400" smtClean="0">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a:latin typeface="Cambria Math" panose="02040503050406030204" pitchFamily="18" charset="0"/>
                                    </a:rPr>
                                    <m:t>𝑥</m:t>
                                  </m:r>
                                  <m:r>
                                    <a:rPr lang="en-US" altLang="zh-CN" sz="2400" smtClean="0">
                                      <a:latin typeface="Cambria Math" panose="02040503050406030204" pitchFamily="18" charset="0"/>
                                    </a:rPr>
                                    <m:t>,</m:t>
                                  </m:r>
                                  <m:r>
                                    <a:rPr lang="en-US" altLang="zh-CN" sz="2400" smtClean="0">
                                      <a:latin typeface="Cambria Math" panose="02040503050406030204" pitchFamily="18" charset="0"/>
                                    </a:rPr>
                                    <m:t>𝑦</m:t>
                                  </m:r>
                                </m:e>
                              </m:d>
                            </m:oMath>
                          </a14:m>
                          <a:r>
                            <a:rPr lang="zh-CN" altLang="en-US" sz="2400" dirty="0">
                              <a:latin typeface="微软雅黑" panose="020B0503020204020204" pitchFamily="34" charset="-122"/>
                              <a:ea typeface="微软雅黑" panose="020B0503020204020204" pitchFamily="34" charset="-122"/>
                            </a:rPr>
                            <a:t>均为假</a:t>
                          </a:r>
                          <a:endParaRPr lang="en-US" altLang="zh-CN" sz="2400" i="0" dirty="0">
                            <a:latin typeface="微软雅黑" panose="020B0503020204020204" pitchFamily="34" charset="-122"/>
                            <a:ea typeface="微软雅黑" panose="020B0503020204020204" pitchFamily="34" charset="-122"/>
                          </a:endParaRPr>
                        </a:p>
                      </a:txBody>
                      <a:tcPr marL="122079" marR="122079"/>
                    </a:tc>
                    <a:extLst>
                      <a:ext uri="{0D108BD9-81ED-4DB2-BD59-A6C34878D82A}">
                        <a16:rowId xmlns:a16="http://schemas.microsoft.com/office/drawing/2014/main" val="10004"/>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val="1603160287"/>
                  </p:ext>
                </p:extLst>
              </p:nvPr>
            </p:nvGraphicFramePr>
            <p:xfrm>
              <a:off x="602455" y="1905000"/>
              <a:ext cx="10987089" cy="3749040"/>
            </p:xfrm>
            <a:graphic>
              <a:graphicData uri="http://schemas.openxmlformats.org/drawingml/2006/table">
                <a:tbl>
                  <a:tblPr firstRow="1" bandRow="1">
                    <a:tableStyleId>{D27102A9-8310-4765-A935-A1911B00CA55}</a:tableStyleId>
                  </a:tblPr>
                  <a:tblGrid>
                    <a:gridCol w="2376487">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gridCol w="4038602">
                      <a:extLst>
                        <a:ext uri="{9D8B030D-6E8A-4147-A177-3AD203B41FA5}">
                          <a16:colId xmlns:a16="http://schemas.microsoft.com/office/drawing/2014/main" val="20002"/>
                        </a:ext>
                      </a:extLst>
                    </a:gridCol>
                  </a:tblGrid>
                  <a:tr h="457200">
                    <a:tc>
                      <a:txBody>
                        <a:bodyPr/>
                        <a:lstStyle/>
                        <a:p>
                          <a:pPr algn="ctr"/>
                          <a:r>
                            <a:rPr lang="zh-CN" altLang="en-US" sz="2400" dirty="0" smtClean="0">
                              <a:latin typeface="微软雅黑" panose="020B0503020204020204" pitchFamily="34" charset="-122"/>
                              <a:ea typeface="微软雅黑" panose="020B0503020204020204" pitchFamily="34" charset="-122"/>
                            </a:rPr>
                            <a:t>语句</a:t>
                          </a:r>
                          <a:endParaRPr lang="en-US" sz="2400" dirty="0">
                            <a:latin typeface="微软雅黑" panose="020B0503020204020204" pitchFamily="34" charset="-122"/>
                            <a:ea typeface="微软雅黑" panose="020B0503020204020204" pitchFamily="34" charset="-122"/>
                          </a:endParaRPr>
                        </a:p>
                      </a:txBody>
                      <a:tcPr marL="122079" marR="122079"/>
                    </a:tc>
                    <a:tc>
                      <a:txBody>
                        <a:bodyPr/>
                        <a:lstStyle/>
                        <a:p>
                          <a:pPr algn="ctr"/>
                          <a:r>
                            <a:rPr lang="zh-CN" altLang="en-US" sz="2400" dirty="0" smtClean="0">
                              <a:latin typeface="微软雅黑" panose="020B0503020204020204" pitchFamily="34" charset="-122"/>
                              <a:ea typeface="微软雅黑" panose="020B0503020204020204" pitchFamily="34" charset="-122"/>
                            </a:rPr>
                            <a:t>何时为真</a:t>
                          </a:r>
                          <a:r>
                            <a:rPr lang="en-US" sz="2400" dirty="0" smtClean="0">
                              <a:latin typeface="微软雅黑" panose="020B0503020204020204" pitchFamily="34" charset="-122"/>
                              <a:ea typeface="微软雅黑" panose="020B0503020204020204" pitchFamily="34" charset="-122"/>
                            </a:rPr>
                            <a:t>?</a:t>
                          </a:r>
                          <a:endParaRPr lang="en-US" sz="2400" dirty="0">
                            <a:latin typeface="微软雅黑" panose="020B0503020204020204" pitchFamily="34" charset="-122"/>
                            <a:ea typeface="微软雅黑" panose="020B0503020204020204" pitchFamily="34" charset="-122"/>
                          </a:endParaRPr>
                        </a:p>
                      </a:txBody>
                      <a:tcPr marL="122079" marR="122079"/>
                    </a:tc>
                    <a:tc>
                      <a:txBody>
                        <a:bodyPr/>
                        <a:lstStyle/>
                        <a:p>
                          <a:pPr algn="ctr"/>
                          <a:r>
                            <a:rPr lang="zh-CN" altLang="en-US" sz="2400" dirty="0" smtClean="0">
                              <a:latin typeface="微软雅黑" panose="020B0503020204020204" pitchFamily="34" charset="-122"/>
                              <a:ea typeface="微软雅黑" panose="020B0503020204020204" pitchFamily="34" charset="-122"/>
                            </a:rPr>
                            <a:t>何时为假</a:t>
                          </a:r>
                          <a:r>
                            <a:rPr lang="en-US" altLang="zh-CN" sz="2400" dirty="0" smtClean="0">
                              <a:latin typeface="微软雅黑" panose="020B0503020204020204" pitchFamily="34" charset="-122"/>
                              <a:ea typeface="微软雅黑" panose="020B0503020204020204" pitchFamily="34" charset="-122"/>
                            </a:rPr>
                            <a:t>?</a:t>
                          </a:r>
                          <a:endParaRPr lang="en-US" sz="2400" dirty="0">
                            <a:latin typeface="微软雅黑" panose="020B0503020204020204" pitchFamily="34" charset="-122"/>
                            <a:ea typeface="微软雅黑" panose="020B0503020204020204" pitchFamily="34" charset="-122"/>
                          </a:endParaRPr>
                        </a:p>
                      </a:txBody>
                      <a:tcPr marL="122079" marR="122079"/>
                    </a:tc>
                    <a:extLst>
                      <a:ext uri="{0D108BD9-81ED-4DB2-BD59-A6C34878D82A}">
                        <a16:rowId xmlns:a16="http://schemas.microsoft.com/office/drawing/2014/main" val="10000"/>
                      </a:ext>
                    </a:extLst>
                  </a:tr>
                  <a:tr h="822960">
                    <a:tc>
                      <a:txBody>
                        <a:bodyPr/>
                        <a:lstStyle/>
                        <a:p>
                          <a:endParaRPr lang="zh-CN"/>
                        </a:p>
                      </a:txBody>
                      <a:tcPr marL="122079" marR="122079">
                        <a:blipFill>
                          <a:blip r:embed="rId2"/>
                          <a:stretch>
                            <a:fillRect t="-60741" r="-362821" b="-307407"/>
                          </a:stretch>
                        </a:blipFill>
                      </a:tcPr>
                    </a:tc>
                    <a:tc>
                      <a:txBody>
                        <a:bodyPr/>
                        <a:lstStyle/>
                        <a:p>
                          <a:endParaRPr lang="zh-CN"/>
                        </a:p>
                      </a:txBody>
                      <a:tcPr marL="122079" marR="122079">
                        <a:blipFill>
                          <a:blip r:embed="rId2"/>
                          <a:stretch>
                            <a:fillRect l="-51931" t="-60741" r="-88415" b="-307407"/>
                          </a:stretch>
                        </a:blipFill>
                      </a:tcPr>
                    </a:tc>
                    <a:tc>
                      <a:txBody>
                        <a:bodyPr/>
                        <a:lstStyle/>
                        <a:p>
                          <a:endParaRPr lang="zh-CN"/>
                        </a:p>
                      </a:txBody>
                      <a:tcPr marL="122079" marR="122079">
                        <a:blipFill>
                          <a:blip r:embed="rId2"/>
                          <a:stretch>
                            <a:fillRect l="-172097" t="-60741" r="-151" b="-307407"/>
                          </a:stretch>
                        </a:blipFill>
                      </a:tcPr>
                    </a:tc>
                    <a:extLst>
                      <a:ext uri="{0D108BD9-81ED-4DB2-BD59-A6C34878D82A}">
                        <a16:rowId xmlns:a16="http://schemas.microsoft.com/office/drawing/2014/main" val="10001"/>
                      </a:ext>
                    </a:extLst>
                  </a:tr>
                  <a:tr h="822960">
                    <a:tc>
                      <a:txBody>
                        <a:bodyPr/>
                        <a:lstStyle/>
                        <a:p>
                          <a:endParaRPr lang="zh-CN"/>
                        </a:p>
                      </a:txBody>
                      <a:tcPr marL="122079" marR="122079">
                        <a:blipFill>
                          <a:blip r:embed="rId2"/>
                          <a:stretch>
                            <a:fillRect t="-159559" r="-362821" b="-205147"/>
                          </a:stretch>
                        </a:blipFill>
                      </a:tcPr>
                    </a:tc>
                    <a:tc>
                      <a:txBody>
                        <a:bodyPr/>
                        <a:lstStyle/>
                        <a:p>
                          <a:endParaRPr lang="zh-CN"/>
                        </a:p>
                      </a:txBody>
                      <a:tcPr marL="122079" marR="122079">
                        <a:blipFill>
                          <a:blip r:embed="rId2"/>
                          <a:stretch>
                            <a:fillRect l="-51931" t="-159559" r="-88415" b="-205147"/>
                          </a:stretch>
                        </a:blipFill>
                      </a:tcPr>
                    </a:tc>
                    <a:tc>
                      <a:txBody>
                        <a:bodyPr/>
                        <a:lstStyle/>
                        <a:p>
                          <a:endParaRPr lang="zh-CN"/>
                        </a:p>
                      </a:txBody>
                      <a:tcPr marL="122079" marR="122079">
                        <a:blipFill>
                          <a:blip r:embed="rId2"/>
                          <a:stretch>
                            <a:fillRect l="-172097" t="-159559" r="-151" b="-205147"/>
                          </a:stretch>
                        </a:blipFill>
                      </a:tcPr>
                    </a:tc>
                    <a:extLst>
                      <a:ext uri="{0D108BD9-81ED-4DB2-BD59-A6C34878D82A}">
                        <a16:rowId xmlns:a16="http://schemas.microsoft.com/office/drawing/2014/main" val="10002"/>
                      </a:ext>
                    </a:extLst>
                  </a:tr>
                  <a:tr h="822960">
                    <a:tc>
                      <a:txBody>
                        <a:bodyPr/>
                        <a:lstStyle/>
                        <a:p>
                          <a:endParaRPr lang="zh-CN"/>
                        </a:p>
                      </a:txBody>
                      <a:tcPr marL="122079" marR="122079">
                        <a:blipFill>
                          <a:blip r:embed="rId2"/>
                          <a:stretch>
                            <a:fillRect t="-261481" r="-362821" b="-106667"/>
                          </a:stretch>
                        </a:blipFill>
                      </a:tcPr>
                    </a:tc>
                    <a:tc>
                      <a:txBody>
                        <a:bodyPr/>
                        <a:lstStyle/>
                        <a:p>
                          <a:endParaRPr lang="zh-CN"/>
                        </a:p>
                      </a:txBody>
                      <a:tcPr marL="122079" marR="122079">
                        <a:blipFill>
                          <a:blip r:embed="rId2"/>
                          <a:stretch>
                            <a:fillRect l="-51931" t="-261481" r="-88415" b="-106667"/>
                          </a:stretch>
                        </a:blipFill>
                      </a:tcPr>
                    </a:tc>
                    <a:tc>
                      <a:txBody>
                        <a:bodyPr/>
                        <a:lstStyle/>
                        <a:p>
                          <a:endParaRPr lang="zh-CN"/>
                        </a:p>
                      </a:txBody>
                      <a:tcPr marL="122079" marR="122079">
                        <a:blipFill>
                          <a:blip r:embed="rId2"/>
                          <a:stretch>
                            <a:fillRect l="-172097" t="-261481" r="-151" b="-106667"/>
                          </a:stretch>
                        </a:blipFill>
                      </a:tcPr>
                    </a:tc>
                    <a:extLst>
                      <a:ext uri="{0D108BD9-81ED-4DB2-BD59-A6C34878D82A}">
                        <a16:rowId xmlns:a16="http://schemas.microsoft.com/office/drawing/2014/main" val="10003"/>
                      </a:ext>
                    </a:extLst>
                  </a:tr>
                  <a:tr h="822960">
                    <a:tc>
                      <a:txBody>
                        <a:bodyPr/>
                        <a:lstStyle/>
                        <a:p>
                          <a:endParaRPr lang="zh-CN"/>
                        </a:p>
                      </a:txBody>
                      <a:tcPr marL="122079" marR="122079">
                        <a:blipFill>
                          <a:blip r:embed="rId2"/>
                          <a:stretch>
                            <a:fillRect t="-361481" r="-362821" b="-6667"/>
                          </a:stretch>
                        </a:blipFill>
                      </a:tcPr>
                    </a:tc>
                    <a:tc>
                      <a:txBody>
                        <a:bodyPr/>
                        <a:lstStyle/>
                        <a:p>
                          <a:endParaRPr lang="zh-CN"/>
                        </a:p>
                      </a:txBody>
                      <a:tcPr marL="122079" marR="122079">
                        <a:blipFill>
                          <a:blip r:embed="rId2"/>
                          <a:stretch>
                            <a:fillRect l="-51931" t="-361481" r="-88415" b="-6667"/>
                          </a:stretch>
                        </a:blipFill>
                      </a:tcPr>
                    </a:tc>
                    <a:tc>
                      <a:txBody>
                        <a:bodyPr/>
                        <a:lstStyle/>
                        <a:p>
                          <a:endParaRPr lang="zh-CN"/>
                        </a:p>
                      </a:txBody>
                      <a:tcPr marL="122079" marR="122079">
                        <a:blipFill>
                          <a:blip r:embed="rId2"/>
                          <a:stretch>
                            <a:fillRect l="-172097" t="-361481" r="-151" b="-6667"/>
                          </a:stretch>
                        </a:blipFill>
                      </a:tcPr>
                    </a:tc>
                    <a:extLst>
                      <a:ext uri="{0D108BD9-81ED-4DB2-BD59-A6C34878D82A}">
                        <a16:rowId xmlns:a16="http://schemas.microsoft.com/office/drawing/2014/main" val="10004"/>
                      </a:ext>
                    </a:extLst>
                  </a:tr>
                </a:tbl>
              </a:graphicData>
            </a:graphic>
          </p:graphicFrame>
        </mc:Fallback>
      </mc:AlternateContent>
      <p:sp>
        <p:nvSpPr>
          <p:cNvPr id="3" name="日期占位符 2"/>
          <p:cNvSpPr>
            <a:spLocks noGrp="1"/>
          </p:cNvSpPr>
          <p:nvPr>
            <p:ph type="dt" sz="half" idx="10"/>
          </p:nvPr>
        </p:nvSpPr>
        <p:spPr/>
        <p:txBody>
          <a:bodyPr/>
          <a:lstStyle/>
          <a:p>
            <a:fld id="{7DE262F4-439A-4A9E-ABE2-F192AD8C7674}" type="datetime1">
              <a:rPr lang="zh-CN" altLang="en-US" smtClean="0"/>
              <a:t>2023/11/18</a:t>
            </a:fld>
            <a:endParaRPr lang="zh-CN" altLang="en-US" dirty="0"/>
          </a:p>
        </p:txBody>
      </p:sp>
      <p:sp>
        <p:nvSpPr>
          <p:cNvPr id="7" name="页脚占位符 6"/>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108</a:t>
            </a:fld>
            <a:endParaRPr lang="zh-CN" altLang="en-US" dirty="0"/>
          </a:p>
        </p:txBody>
      </p:sp>
      <p:sp>
        <p:nvSpPr>
          <p:cNvPr id="9" name="Content Placeholder 2"/>
          <p:cNvSpPr txBox="1">
            <a:spLocks/>
          </p:cNvSpPr>
          <p:nvPr/>
        </p:nvSpPr>
        <p:spPr>
          <a:xfrm>
            <a:off x="595086" y="1088824"/>
            <a:ext cx="10987316" cy="5121481"/>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000"/>
              </a:spcBef>
              <a:buClr>
                <a:srgbClr val="CEA524"/>
              </a:buClr>
              <a:buSzPct val="100000"/>
              <a:buFont typeface="Wingdings" panose="05000000000000000000" pitchFamily="2" charset="2"/>
              <a:buChar char="q"/>
              <a:defRPr sz="2800" kern="1200">
                <a:solidFill>
                  <a:schemeClr val="tx1"/>
                </a:solidFill>
                <a:latin typeface="微软雅黑" panose="020B0503020204020204" pitchFamily="34" charset="-122"/>
                <a:ea typeface="微软雅黑" panose="020B0503020204020204" pitchFamily="34" charset="-122"/>
                <a:cs typeface="+mn-cs"/>
              </a:defRPr>
            </a:lvl1pPr>
            <a:lvl2pPr marL="640080" indent="-246888" algn="l" defTabSz="914400" rtl="0" eaLnBrk="1" latinLnBrk="0" hangingPunct="1">
              <a:lnSpc>
                <a:spcPct val="90000"/>
              </a:lnSpc>
              <a:spcBef>
                <a:spcPts val="500"/>
              </a:spcBef>
              <a:buClr>
                <a:srgbClr val="01559D"/>
              </a:buClr>
              <a:buFont typeface="Wingdings" panose="05000000000000000000" pitchFamily="2" charset="2"/>
              <a:buChar char="Ø"/>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总结以上规则为</a:t>
            </a:r>
            <a:r>
              <a:rPr lang="en-US" dirty="0"/>
              <a:t>:</a:t>
            </a:r>
          </a:p>
          <a:p>
            <a:pPr marL="0" indent="0">
              <a:buNone/>
            </a:pPr>
            <a:endParaRPr lang="en-US" dirty="0"/>
          </a:p>
        </p:txBody>
      </p:sp>
    </p:spTree>
    <p:extLst>
      <p:ext uri="{BB962C8B-B14F-4D97-AF65-F5344CB8AC3E}">
        <p14:creationId xmlns:p14="http://schemas.microsoft.com/office/powerpoint/2010/main" val="18077147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嵌套量词到语句的翻译</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274320" lvl="1" indent="-274320" algn="just">
                  <a:lnSpc>
                    <a:spcPct val="100000"/>
                  </a:lnSpc>
                  <a:spcBef>
                    <a:spcPts val="1000"/>
                  </a:spcBef>
                  <a:buClr>
                    <a:srgbClr val="CEA524"/>
                  </a:buClr>
                  <a:buSzPct val="100000"/>
                  <a:buFont typeface="Wingdings" panose="05000000000000000000" pitchFamily="2" charset="2"/>
                  <a:buChar char="q"/>
                </a:pPr>
                <a:r>
                  <a:rPr lang="zh-CN" altLang="en-US" sz="2800" dirty="0">
                    <a:sym typeface="Symbol"/>
                  </a:rPr>
                  <a:t>例</a:t>
                </a:r>
                <a:r>
                  <a:rPr lang="en-US" altLang="zh-CN" sz="2800" dirty="0">
                    <a:sym typeface="Symbol"/>
                  </a:rPr>
                  <a:t>:</a:t>
                </a:r>
                <a:r>
                  <a:rPr lang="zh-CN" altLang="en-US" sz="2800" dirty="0">
                    <a:sym typeface="Symbol"/>
                  </a:rPr>
                  <a:t>翻译以下嵌套量词为自然语句</a:t>
                </a:r>
                <a:r>
                  <a:rPr lang="en-US" altLang="zh-CN" sz="2800" dirty="0"/>
                  <a:t>:</a:t>
                </a:r>
                <a:r>
                  <a:rPr lang="en-US" sz="2800" dirty="0">
                    <a:sym typeface="Symbol"/>
                  </a:rPr>
                  <a:t> </a:t>
                </a:r>
                <a14:m>
                  <m:oMath xmlns:m="http://schemas.openxmlformats.org/officeDocument/2006/math">
                    <m:r>
                      <a:rPr lang="en-US" sz="2800" i="1" dirty="0" smtClean="0">
                        <a:latin typeface="Cambria Math" panose="02040503050406030204" pitchFamily="18" charset="0"/>
                        <a:ea typeface="Cambria Math" panose="02040503050406030204" pitchFamily="18" charset="0"/>
                        <a:sym typeface="Symbol"/>
                      </a:rPr>
                      <m:t>∀</m:t>
                    </m:r>
                    <m:r>
                      <a:rPr lang="en-US" sz="2800" i="1" dirty="0" smtClean="0">
                        <a:latin typeface="Cambria Math" panose="02040503050406030204" pitchFamily="18" charset="0"/>
                        <a:sym typeface="Symbol"/>
                      </a:rPr>
                      <m:t>𝑥</m:t>
                    </m:r>
                    <m:r>
                      <a:rPr lang="en-US" sz="2800" i="1" dirty="0" smtClean="0">
                        <a:latin typeface="Cambria Math" panose="02040503050406030204" pitchFamily="18" charset="0"/>
                        <a:sym typeface="Symbol"/>
                      </a:rPr>
                      <m:t>(</m:t>
                    </m:r>
                    <m:r>
                      <a:rPr lang="en-US" sz="2800" i="1" dirty="0" smtClean="0">
                        <a:latin typeface="Cambria Math" panose="02040503050406030204" pitchFamily="18" charset="0"/>
                        <a:sym typeface="Symbol"/>
                      </a:rPr>
                      <m:t>𝐶</m:t>
                    </m:r>
                    <m:r>
                      <a:rPr lang="en-US" sz="2800" i="1" dirty="0" smtClean="0">
                        <a:latin typeface="Cambria Math" panose="02040503050406030204" pitchFamily="18" charset="0"/>
                        <a:sym typeface="Symbol"/>
                      </a:rPr>
                      <m:t>(</m:t>
                    </m:r>
                    <m:r>
                      <a:rPr lang="en-US" sz="2800" i="1" dirty="0" smtClean="0">
                        <a:latin typeface="Cambria Math" panose="02040503050406030204" pitchFamily="18" charset="0"/>
                        <a:sym typeface="Symbol"/>
                      </a:rPr>
                      <m:t>𝑥</m:t>
                    </m:r>
                    <m:r>
                      <a:rPr lang="en-US" sz="2800" i="1" dirty="0" smtClean="0">
                        <a:latin typeface="Cambria Math" panose="02040503050406030204" pitchFamily="18" charset="0"/>
                        <a:sym typeface="Symbol"/>
                      </a:rPr>
                      <m:t>)∨∃</m:t>
                    </m:r>
                    <m:r>
                      <a:rPr lang="en-US" sz="2800" i="1" dirty="0" smtClean="0">
                        <a:latin typeface="Cambria Math" panose="02040503050406030204" pitchFamily="18" charset="0"/>
                        <a:sym typeface="Symbol"/>
                      </a:rPr>
                      <m:t>𝑦</m:t>
                    </m:r>
                    <m:r>
                      <a:rPr lang="en-US" sz="2800" i="1" dirty="0" smtClean="0">
                        <a:latin typeface="Cambria Math" panose="02040503050406030204" pitchFamily="18" charset="0"/>
                        <a:sym typeface="Symbol"/>
                      </a:rPr>
                      <m:t>(</m:t>
                    </m:r>
                    <m:r>
                      <a:rPr lang="en-US" sz="2800" i="1" dirty="0" smtClean="0">
                        <a:latin typeface="Cambria Math" panose="02040503050406030204" pitchFamily="18" charset="0"/>
                        <a:sym typeface="Symbol"/>
                      </a:rPr>
                      <m:t>𝐶</m:t>
                    </m:r>
                    <m:r>
                      <a:rPr lang="en-US" sz="2800" i="1" dirty="0" smtClean="0">
                        <a:latin typeface="Cambria Math" panose="02040503050406030204" pitchFamily="18" charset="0"/>
                        <a:sym typeface="Symbol"/>
                      </a:rPr>
                      <m:t>(</m:t>
                    </m:r>
                    <m:r>
                      <a:rPr lang="en-US" sz="2800" i="1" dirty="0" smtClean="0">
                        <a:latin typeface="Cambria Math" panose="02040503050406030204" pitchFamily="18" charset="0"/>
                        <a:sym typeface="Symbol"/>
                      </a:rPr>
                      <m:t>𝑦</m:t>
                    </m:r>
                    <m:r>
                      <a:rPr lang="en-US" sz="2800" i="1" dirty="0" smtClean="0">
                        <a:latin typeface="Cambria Math" panose="02040503050406030204" pitchFamily="18" charset="0"/>
                        <a:sym typeface="Symbol"/>
                      </a:rPr>
                      <m:t>)∧</m:t>
                    </m:r>
                    <m:r>
                      <a:rPr lang="en-US" sz="2800" i="1" dirty="0" smtClean="0">
                        <a:latin typeface="Cambria Math" panose="02040503050406030204" pitchFamily="18" charset="0"/>
                        <a:sym typeface="Symbol"/>
                      </a:rPr>
                      <m:t>𝐹</m:t>
                    </m:r>
                    <m:r>
                      <a:rPr lang="en-US" sz="2800" i="1" dirty="0" smtClean="0">
                        <a:latin typeface="Cambria Math" panose="02040503050406030204" pitchFamily="18" charset="0"/>
                        <a:sym typeface="Symbol"/>
                      </a:rPr>
                      <m:t>(</m:t>
                    </m:r>
                    <m:r>
                      <a:rPr lang="en-US" sz="2800" i="1" dirty="0" smtClean="0">
                        <a:latin typeface="Cambria Math" panose="02040503050406030204" pitchFamily="18" charset="0"/>
                        <a:sym typeface="Symbol"/>
                      </a:rPr>
                      <m:t>𝑥</m:t>
                    </m:r>
                    <m:r>
                      <a:rPr lang="en-US" sz="2800" i="1" dirty="0" smtClean="0">
                        <a:latin typeface="Cambria Math" panose="02040503050406030204" pitchFamily="18" charset="0"/>
                        <a:sym typeface="Symbol"/>
                      </a:rPr>
                      <m:t>, </m:t>
                    </m:r>
                    <m:r>
                      <a:rPr lang="en-US" sz="2800" i="1" dirty="0" smtClean="0">
                        <a:latin typeface="Cambria Math" panose="02040503050406030204" pitchFamily="18" charset="0"/>
                        <a:sym typeface="Symbol"/>
                      </a:rPr>
                      <m:t>𝑦</m:t>
                    </m:r>
                    <m:r>
                      <a:rPr lang="en-US" sz="2800" i="1" dirty="0" smtClean="0">
                        <a:latin typeface="Cambria Math" panose="02040503050406030204" pitchFamily="18" charset="0"/>
                        <a:sym typeface="Symbol"/>
                      </a:rPr>
                      <m:t>)))</m:t>
                    </m:r>
                  </m:oMath>
                </a14:m>
                <a:r>
                  <a:rPr lang="en-US" altLang="zh-CN" sz="2800" dirty="0">
                    <a:sym typeface="Symbol"/>
                  </a:rPr>
                  <a:t>, </a:t>
                </a:r>
                <a:r>
                  <a:rPr lang="zh-CN" altLang="en-US" sz="2800" dirty="0">
                    <a:sym typeface="Symbol"/>
                  </a:rPr>
                  <a:t>其中</a:t>
                </a:r>
                <a14:m>
                  <m:oMath xmlns:m="http://schemas.openxmlformats.org/officeDocument/2006/math">
                    <m:r>
                      <a:rPr lang="en-US" sz="2800" i="1" dirty="0" smtClean="0">
                        <a:latin typeface="Cambria Math" panose="02040503050406030204" pitchFamily="18" charset="0"/>
                      </a:rPr>
                      <m:t>𝐶</m:t>
                    </m:r>
                    <m:r>
                      <a:rPr lang="en-US" sz="2800" i="1" dirty="0" smtClean="0">
                        <a:latin typeface="Cambria Math" panose="02040503050406030204" pitchFamily="18" charset="0"/>
                      </a:rPr>
                      <m:t>(</m:t>
                    </m:r>
                    <m:r>
                      <a:rPr lang="en-US" sz="2800" i="1" dirty="0" smtClean="0">
                        <a:latin typeface="Cambria Math" panose="02040503050406030204" pitchFamily="18" charset="0"/>
                      </a:rPr>
                      <m:t>𝑥</m:t>
                    </m:r>
                    <m:r>
                      <a:rPr lang="en-US" sz="2800" i="1" dirty="0" smtClean="0">
                        <a:latin typeface="Cambria Math" panose="02040503050406030204" pitchFamily="18" charset="0"/>
                      </a:rPr>
                      <m:t>)</m:t>
                    </m:r>
                  </m:oMath>
                </a14:m>
                <a:r>
                  <a:rPr lang="zh-CN" altLang="en-US" sz="2800" dirty="0"/>
                  <a:t>表示</a:t>
                </a:r>
                <a14:m>
                  <m:oMath xmlns:m="http://schemas.openxmlformats.org/officeDocument/2006/math">
                    <m:r>
                      <a:rPr lang="zh-CN" altLang="en-US" sz="2800" i="1">
                        <a:latin typeface="Cambria Math" panose="02040503050406030204" pitchFamily="18" charset="0"/>
                      </a:rPr>
                      <m:t>“</m:t>
                    </m:r>
                    <m:r>
                      <a:rPr lang="en-US" sz="2800" i="1" dirty="0" smtClean="0">
                        <a:latin typeface="Cambria Math" panose="02040503050406030204" pitchFamily="18" charset="0"/>
                      </a:rPr>
                      <m:t>𝑥</m:t>
                    </m:r>
                  </m:oMath>
                </a14:m>
                <a:r>
                  <a:rPr lang="zh-CN" altLang="en-US" sz="2800" dirty="0"/>
                  <a:t>有一台电脑</a:t>
                </a:r>
                <a14:m>
                  <m:oMath xmlns:m="http://schemas.openxmlformats.org/officeDocument/2006/math">
                    <m:r>
                      <a:rPr lang="zh-CN" altLang="en-US" sz="2800" i="1">
                        <a:latin typeface="Cambria Math" panose="02040503050406030204" pitchFamily="18" charset="0"/>
                      </a:rPr>
                      <m:t>”</m:t>
                    </m:r>
                    <m:r>
                      <a:rPr lang="en-US" altLang="zh-CN" sz="2800" b="0" i="1" smtClean="0">
                        <a:latin typeface="Cambria Math" panose="02040503050406030204" pitchFamily="18" charset="0"/>
                      </a:rPr>
                      <m:t>,</m:t>
                    </m:r>
                  </m:oMath>
                </a14:m>
                <a:r>
                  <a:rPr lang="en-US" sz="2800" dirty="0"/>
                  <a:t> </a:t>
                </a:r>
                <a14:m>
                  <m:oMath xmlns:m="http://schemas.openxmlformats.org/officeDocument/2006/math">
                    <m:r>
                      <a:rPr lang="en-US" sz="2800" i="1" dirty="0" smtClean="0">
                        <a:latin typeface="Cambria Math" panose="02040503050406030204" pitchFamily="18" charset="0"/>
                      </a:rPr>
                      <m:t>𝐹</m:t>
                    </m:r>
                    <m:r>
                      <a:rPr lang="en-US" sz="2800" i="1" dirty="0" smtClean="0">
                        <a:latin typeface="Cambria Math" panose="02040503050406030204" pitchFamily="18" charset="0"/>
                      </a:rPr>
                      <m:t>(</m:t>
                    </m:r>
                    <m:r>
                      <a:rPr lang="en-US" sz="2800" i="1" dirty="0" err="1" smtClean="0">
                        <a:latin typeface="Cambria Math" panose="02040503050406030204" pitchFamily="18" charset="0"/>
                      </a:rPr>
                      <m:t>𝑥</m:t>
                    </m:r>
                    <m:r>
                      <a:rPr lang="en-US" sz="2800" i="1" dirty="0" err="1" smtClean="0">
                        <a:latin typeface="Cambria Math" panose="02040503050406030204" pitchFamily="18" charset="0"/>
                      </a:rPr>
                      <m:t>,</m:t>
                    </m:r>
                    <m:r>
                      <a:rPr lang="en-US" sz="2800" i="1" dirty="0" err="1" smtClean="0">
                        <a:latin typeface="Cambria Math" panose="02040503050406030204" pitchFamily="18" charset="0"/>
                      </a:rPr>
                      <m:t>𝑦</m:t>
                    </m:r>
                    <m:r>
                      <a:rPr lang="en-US" sz="2800" i="1" dirty="0" smtClean="0">
                        <a:latin typeface="Cambria Math" panose="02040503050406030204" pitchFamily="18" charset="0"/>
                      </a:rPr>
                      <m:t>)</m:t>
                    </m:r>
                  </m:oMath>
                </a14:m>
                <a:r>
                  <a:rPr lang="zh-CN" altLang="en-US" sz="2800" dirty="0"/>
                  <a:t>表示</a:t>
                </a:r>
                <a14:m>
                  <m:oMath xmlns:m="http://schemas.openxmlformats.org/officeDocument/2006/math">
                    <m:r>
                      <a:rPr lang="zh-CN" altLang="en-US" sz="2800" i="1">
                        <a:latin typeface="Cambria Math" panose="02040503050406030204" pitchFamily="18" charset="0"/>
                      </a:rPr>
                      <m:t>“</m:t>
                    </m:r>
                    <m:r>
                      <a:rPr lang="en-US" sz="2800" i="1" dirty="0" smtClean="0">
                        <a:latin typeface="Cambria Math" panose="02040503050406030204" pitchFamily="18" charset="0"/>
                      </a:rPr>
                      <m:t>𝑥</m:t>
                    </m:r>
                  </m:oMath>
                </a14:m>
                <a:r>
                  <a:rPr lang="zh-CN" altLang="en-US" sz="2800" dirty="0"/>
                  <a:t>和</a:t>
                </a:r>
                <a14:m>
                  <m:oMath xmlns:m="http://schemas.openxmlformats.org/officeDocument/2006/math">
                    <m:r>
                      <a:rPr lang="en-US" sz="2800" i="1" dirty="0" smtClean="0">
                        <a:latin typeface="Cambria Math" panose="02040503050406030204" pitchFamily="18" charset="0"/>
                      </a:rPr>
                      <m:t>𝑦</m:t>
                    </m:r>
                  </m:oMath>
                </a14:m>
                <a:r>
                  <a:rPr lang="zh-CN" altLang="en-US" sz="2800" dirty="0"/>
                  <a:t>是朋友</a:t>
                </a:r>
                <a14:m>
                  <m:oMath xmlns:m="http://schemas.openxmlformats.org/officeDocument/2006/math">
                    <m:r>
                      <a:rPr lang="zh-CN" altLang="en-US" sz="2800" i="1">
                        <a:latin typeface="Cambria Math" panose="02040503050406030204" pitchFamily="18" charset="0"/>
                      </a:rPr>
                      <m:t>”</m:t>
                    </m:r>
                  </m:oMath>
                </a14:m>
                <a:r>
                  <a:rPr lang="en-US" altLang="zh-CN" sz="2800" dirty="0"/>
                  <a:t>,</a:t>
                </a:r>
                <a:r>
                  <a:rPr lang="zh-CN" altLang="en-US" sz="2800" dirty="0"/>
                  <a:t> 论域</a:t>
                </a:r>
                <a14:m>
                  <m:oMath xmlns:m="http://schemas.openxmlformats.org/officeDocument/2006/math">
                    <m:r>
                      <a:rPr lang="en-US" altLang="zh-CN" sz="2800" i="1" dirty="0" smtClean="0">
                        <a:latin typeface="Cambria Math" panose="02040503050406030204" pitchFamily="18" charset="0"/>
                      </a:rPr>
                      <m:t>𝑈</m:t>
                    </m:r>
                  </m:oMath>
                </a14:m>
                <a:r>
                  <a:rPr lang="zh-CN" altLang="en-US" sz="2800" dirty="0"/>
                  <a:t>是学校全体学生的集合</a:t>
                </a:r>
                <a:r>
                  <a:rPr lang="en-US" sz="2800" dirty="0"/>
                  <a:t>. </a:t>
                </a:r>
              </a:p>
              <a:p>
                <a:pPr marL="274320" lvl="1" indent="-274320">
                  <a:lnSpc>
                    <a:spcPct val="100000"/>
                  </a:lnSpc>
                  <a:spcBef>
                    <a:spcPts val="1000"/>
                  </a:spcBef>
                  <a:buClr>
                    <a:srgbClr val="CEA524"/>
                  </a:buClr>
                  <a:buSzPct val="100000"/>
                  <a:buFont typeface="Wingdings" panose="05000000000000000000" pitchFamily="2" charset="2"/>
                  <a:buChar char="q"/>
                </a:pPr>
                <a:r>
                  <a:rPr lang="zh-CN" altLang="en-US" sz="2800" dirty="0"/>
                  <a:t>解</a:t>
                </a:r>
                <a:r>
                  <a:rPr lang="en-US" altLang="zh-CN" sz="2800" dirty="0"/>
                  <a:t>:</a:t>
                </a:r>
                <a:r>
                  <a:rPr lang="en-US" sz="2800" dirty="0"/>
                  <a:t> </a:t>
                </a:r>
                <a:r>
                  <a:rPr lang="zh-CN" altLang="en-US" sz="2800" dirty="0"/>
                  <a:t>对学校中的每个学生</a:t>
                </a:r>
                <a:r>
                  <a:rPr lang="en-US" altLang="zh-CN" sz="2800" dirty="0"/>
                  <a:t>x, </a:t>
                </a:r>
                <a:r>
                  <a:rPr lang="zh-CN" altLang="en-US" sz="2800" dirty="0"/>
                  <a:t>或者</a:t>
                </a:r>
                <a:r>
                  <a:rPr lang="en-US" altLang="zh-CN" sz="2800" dirty="0"/>
                  <a:t>x</a:t>
                </a:r>
                <a:r>
                  <a:rPr lang="zh-CN" altLang="en-US" sz="2800" dirty="0"/>
                  <a:t>有一台计算机，或者另有一个学生</a:t>
                </a:r>
                <a:r>
                  <a:rPr lang="en-US" altLang="zh-CN" sz="2800" dirty="0"/>
                  <a:t>y, </a:t>
                </a:r>
                <a:r>
                  <a:rPr lang="zh-CN" altLang="en-US" sz="2800" dirty="0"/>
                  <a:t>他有一台计算机且</a:t>
                </a:r>
                <a:r>
                  <a:rPr lang="en-US" altLang="zh-CN" sz="2800" dirty="0"/>
                  <a:t>x</a:t>
                </a:r>
                <a:r>
                  <a:rPr lang="zh-CN" altLang="en-US" sz="2800" dirty="0"/>
                  <a:t>和</a:t>
                </a:r>
                <a:r>
                  <a:rPr lang="en-US" altLang="zh-CN" sz="2800" dirty="0"/>
                  <a:t>y</a:t>
                </a:r>
                <a:r>
                  <a:rPr lang="zh-CN" altLang="en-US" sz="2800" dirty="0"/>
                  <a:t>是朋友。换言之，学校的每个学生或者有一台电脑或有一个有一台电脑的朋友</a:t>
                </a:r>
                <a:r>
                  <a:rPr lang="en-US" sz="2800" dirty="0"/>
                  <a:t>. </a:t>
                </a:r>
              </a:p>
              <a:p>
                <a:pPr marL="274320" lvl="1" indent="-274320">
                  <a:lnSpc>
                    <a:spcPct val="100000"/>
                  </a:lnSpc>
                  <a:spcBef>
                    <a:spcPts val="1000"/>
                  </a:spcBef>
                  <a:buClr>
                    <a:srgbClr val="CEA524"/>
                  </a:buClr>
                  <a:buSzPct val="100000"/>
                  <a:buFont typeface="Wingdings" panose="05000000000000000000" pitchFamily="2" charset="2"/>
                  <a:buChar char="q"/>
                </a:pPr>
                <a:endParaRPr lang="en-US" altLang="zh-CN" sz="2800" dirty="0"/>
              </a:p>
              <a:p>
                <a:pPr marL="274320" lvl="1" indent="-274320" algn="just">
                  <a:lnSpc>
                    <a:spcPct val="100000"/>
                  </a:lnSpc>
                  <a:spcBef>
                    <a:spcPts val="1000"/>
                  </a:spcBef>
                  <a:buClr>
                    <a:srgbClr val="CEA524"/>
                  </a:buClr>
                  <a:buSzPct val="100000"/>
                  <a:buFont typeface="Wingdings" panose="05000000000000000000" pitchFamily="2" charset="2"/>
                  <a:buChar char="q"/>
                </a:pPr>
                <a:r>
                  <a:rPr lang="zh-CN" altLang="en-US" sz="2800" dirty="0"/>
                  <a:t>例</a:t>
                </a:r>
                <a:r>
                  <a:rPr lang="en-US" altLang="zh-CN" sz="2800" dirty="0"/>
                  <a:t>:</a:t>
                </a:r>
                <a:r>
                  <a:rPr lang="zh-CN" altLang="en-US" sz="2800" dirty="0">
                    <a:sym typeface="Symbol"/>
                  </a:rPr>
                  <a:t>翻译以下嵌套量词为自然语句</a:t>
                </a:r>
                <a:r>
                  <a:rPr lang="en-US" altLang="zh-CN" sz="2800" dirty="0"/>
                  <a:t>:</a:t>
                </a:r>
                <a:r>
                  <a:rPr lang="en-US" altLang="zh-CN" sz="2800" dirty="0">
                    <a:sym typeface="Symbol"/>
                  </a:rPr>
                  <a:t> </a:t>
                </a:r>
                <a14:m>
                  <m:oMath xmlns:m="http://schemas.openxmlformats.org/officeDocument/2006/math">
                    <m:r>
                      <a:rPr lang="en-US" sz="2800" i="1" dirty="0" smtClean="0">
                        <a:latin typeface="Cambria Math" panose="02040503050406030204" pitchFamily="18" charset="0"/>
                        <a:ea typeface="Cambria Math" panose="02040503050406030204" pitchFamily="18" charset="0"/>
                        <a:sym typeface="Symbol"/>
                      </a:rPr>
                      <m:t>∃</m:t>
                    </m:r>
                    <m:r>
                      <a:rPr lang="en-US" sz="2800" i="1" dirty="0" err="1">
                        <a:latin typeface="Cambria Math" panose="02040503050406030204" pitchFamily="18" charset="0"/>
                        <a:sym typeface="Symbol"/>
                      </a:rPr>
                      <m:t>𝑥</m:t>
                    </m:r>
                    <m:r>
                      <a:rPr lang="en-US" sz="2800" i="1" dirty="0" smtClean="0">
                        <a:latin typeface="Cambria Math" panose="02040503050406030204" pitchFamily="18" charset="0"/>
                        <a:ea typeface="Cambria Math" panose="02040503050406030204" pitchFamily="18" charset="0"/>
                        <a:sym typeface="Symbol"/>
                      </a:rPr>
                      <m:t>∀</m:t>
                    </m:r>
                    <m:r>
                      <a:rPr lang="en-US" sz="2800" i="1" dirty="0" err="1" smtClean="0">
                        <a:latin typeface="Cambria Math" panose="02040503050406030204" pitchFamily="18" charset="0"/>
                        <a:sym typeface="Symbol"/>
                      </a:rPr>
                      <m:t>𝑦</m:t>
                    </m:r>
                    <m:r>
                      <a:rPr lang="en-US" sz="2800" i="1" dirty="0" smtClean="0">
                        <a:latin typeface="Cambria Math" panose="02040503050406030204" pitchFamily="18" charset="0"/>
                        <a:ea typeface="Cambria Math" panose="02040503050406030204" pitchFamily="18" charset="0"/>
                        <a:sym typeface="Symbol"/>
                      </a:rPr>
                      <m:t>∀</m:t>
                    </m:r>
                    <m:r>
                      <a:rPr lang="en-US" sz="2800" i="1" dirty="0" err="1" smtClean="0">
                        <a:latin typeface="Cambria Math" panose="02040503050406030204" pitchFamily="18" charset="0"/>
                        <a:sym typeface="Symbol"/>
                      </a:rPr>
                      <m:t>𝑧</m:t>
                    </m:r>
                    <m:r>
                      <a:rPr lang="en-US" sz="2800" i="1" dirty="0" smtClean="0">
                        <a:latin typeface="Cambria Math" panose="02040503050406030204" pitchFamily="18" charset="0"/>
                        <a:sym typeface="Symbol"/>
                      </a:rPr>
                      <m:t>((</m:t>
                    </m:r>
                    <m:r>
                      <a:rPr lang="en-US" sz="2800" i="1" dirty="0">
                        <a:latin typeface="Cambria Math" panose="02040503050406030204" pitchFamily="18" charset="0"/>
                        <a:sym typeface="Symbol"/>
                      </a:rPr>
                      <m:t>𝐹</m:t>
                    </m:r>
                    <m:r>
                      <a:rPr lang="en-US" sz="2800" i="1" dirty="0">
                        <a:latin typeface="Cambria Math" panose="02040503050406030204" pitchFamily="18" charset="0"/>
                        <a:sym typeface="Symbol"/>
                      </a:rPr>
                      <m:t>(</m:t>
                    </m:r>
                    <m:r>
                      <a:rPr lang="en-US" sz="2800" i="1" dirty="0">
                        <a:latin typeface="Cambria Math" panose="02040503050406030204" pitchFamily="18" charset="0"/>
                        <a:sym typeface="Symbol"/>
                      </a:rPr>
                      <m:t>𝑥</m:t>
                    </m:r>
                    <m:r>
                      <a:rPr lang="en-US" sz="2800" i="1" dirty="0">
                        <a:latin typeface="Cambria Math" panose="02040503050406030204" pitchFamily="18" charset="0"/>
                        <a:sym typeface="Symbol"/>
                      </a:rPr>
                      <m:t>, </m:t>
                    </m:r>
                    <m:r>
                      <a:rPr lang="en-US" sz="2800" i="1" dirty="0">
                        <a:latin typeface="Cambria Math" panose="02040503050406030204" pitchFamily="18" charset="0"/>
                        <a:sym typeface="Symbol"/>
                      </a:rPr>
                      <m:t>𝑦</m:t>
                    </m:r>
                    <m:r>
                      <a:rPr lang="en-US" sz="2800" i="1" dirty="0">
                        <a:latin typeface="Cambria Math" panose="02040503050406030204" pitchFamily="18" charset="0"/>
                        <a:sym typeface="Symbol"/>
                      </a:rPr>
                      <m:t>)∧</m:t>
                    </m:r>
                    <m:r>
                      <a:rPr lang="en-US" sz="2800" i="1" dirty="0" smtClean="0">
                        <a:latin typeface="Cambria Math" panose="02040503050406030204" pitchFamily="18" charset="0"/>
                        <a:sym typeface="Symbol"/>
                      </a:rPr>
                      <m:t>𝐹</m:t>
                    </m:r>
                    <m:r>
                      <a:rPr lang="en-US" sz="2800" i="1" dirty="0" smtClean="0">
                        <a:latin typeface="Cambria Math" panose="02040503050406030204" pitchFamily="18" charset="0"/>
                        <a:sym typeface="Symbol"/>
                      </a:rPr>
                      <m:t>(</m:t>
                    </m:r>
                    <m:r>
                      <a:rPr lang="en-US" sz="2800" i="1" dirty="0" err="1" smtClean="0">
                        <a:latin typeface="Cambria Math" panose="02040503050406030204" pitchFamily="18" charset="0"/>
                        <a:sym typeface="Symbol"/>
                      </a:rPr>
                      <m:t>𝑥</m:t>
                    </m:r>
                    <m:r>
                      <a:rPr lang="en-US" sz="2800" i="1" dirty="0" err="1" smtClean="0">
                        <a:latin typeface="Cambria Math" panose="02040503050406030204" pitchFamily="18" charset="0"/>
                        <a:sym typeface="Symbol"/>
                      </a:rPr>
                      <m:t>,</m:t>
                    </m:r>
                    <m:r>
                      <a:rPr lang="en-US" sz="2800" i="1" dirty="0" err="1" smtClean="0">
                        <a:latin typeface="Cambria Math" panose="02040503050406030204" pitchFamily="18" charset="0"/>
                        <a:sym typeface="Symbol"/>
                      </a:rPr>
                      <m:t>𝑧</m:t>
                    </m:r>
                    <m:r>
                      <a:rPr lang="en-US" sz="2800" i="1" dirty="0" smtClean="0">
                        <a:latin typeface="Cambria Math" panose="02040503050406030204" pitchFamily="18" charset="0"/>
                        <a:sym typeface="Symbol"/>
                      </a:rPr>
                      <m:t>)∧(</m:t>
                    </m:r>
                    <m:r>
                      <a:rPr lang="en-US" sz="2800" i="1" dirty="0">
                        <a:latin typeface="Cambria Math" panose="02040503050406030204" pitchFamily="18" charset="0"/>
                        <a:sym typeface="Symbol"/>
                      </a:rPr>
                      <m:t>𝑦</m:t>
                    </m:r>
                    <m:r>
                      <a:rPr lang="en-US" sz="2800" i="1" dirty="0">
                        <a:latin typeface="Cambria Math" panose="02040503050406030204" pitchFamily="18" charset="0"/>
                        <a:sym typeface="Symbol"/>
                      </a:rPr>
                      <m:t> ≠</m:t>
                    </m:r>
                    <m:r>
                      <a:rPr lang="en-US" sz="2800" i="1" dirty="0">
                        <a:latin typeface="Cambria Math" panose="02040503050406030204" pitchFamily="18" charset="0"/>
                        <a:sym typeface="Symbol"/>
                      </a:rPr>
                      <m:t>𝑧</m:t>
                    </m:r>
                    <m:r>
                      <a:rPr lang="en-US" sz="2800" i="1" dirty="0">
                        <a:latin typeface="Cambria Math" panose="02040503050406030204" pitchFamily="18" charset="0"/>
                        <a:sym typeface="Symbol"/>
                      </a:rPr>
                      <m:t>))→¬</m:t>
                    </m:r>
                    <m:r>
                      <a:rPr lang="en-US" sz="2800" i="1" dirty="0">
                        <a:latin typeface="Cambria Math" panose="02040503050406030204" pitchFamily="18" charset="0"/>
                        <a:sym typeface="Symbol"/>
                      </a:rPr>
                      <m:t>𝐹</m:t>
                    </m:r>
                    <m:r>
                      <a:rPr lang="en-US" sz="2800" i="1" dirty="0">
                        <a:latin typeface="Cambria Math" panose="02040503050406030204" pitchFamily="18" charset="0"/>
                        <a:sym typeface="Symbol"/>
                      </a:rPr>
                      <m:t>(</m:t>
                    </m:r>
                    <m:r>
                      <a:rPr lang="en-US" sz="2800" i="1" dirty="0" err="1">
                        <a:latin typeface="Cambria Math" panose="02040503050406030204" pitchFamily="18" charset="0"/>
                        <a:sym typeface="Symbol"/>
                      </a:rPr>
                      <m:t>𝑦</m:t>
                    </m:r>
                    <m:r>
                      <a:rPr lang="en-US" sz="2800" i="1" dirty="0" err="1">
                        <a:latin typeface="Cambria Math" panose="02040503050406030204" pitchFamily="18" charset="0"/>
                        <a:sym typeface="Symbol"/>
                      </a:rPr>
                      <m:t>,</m:t>
                    </m:r>
                    <m:r>
                      <a:rPr lang="en-US" sz="2800" i="1" dirty="0" err="1">
                        <a:latin typeface="Cambria Math" panose="02040503050406030204" pitchFamily="18" charset="0"/>
                        <a:sym typeface="Symbol"/>
                      </a:rPr>
                      <m:t>𝑧</m:t>
                    </m:r>
                    <m:r>
                      <a:rPr lang="en-US" sz="2800" i="1" dirty="0">
                        <a:latin typeface="Cambria Math" panose="02040503050406030204" pitchFamily="18" charset="0"/>
                        <a:sym typeface="Symbol"/>
                      </a:rPr>
                      <m:t>))</m:t>
                    </m:r>
                  </m:oMath>
                </a14:m>
                <a:endParaRPr lang="en-US" sz="2800" dirty="0">
                  <a:sym typeface="Symbol"/>
                </a:endParaRPr>
              </a:p>
              <a:p>
                <a:r>
                  <a:rPr lang="zh-CN" altLang="en-US" dirty="0">
                    <a:sym typeface="Symbol"/>
                  </a:rPr>
                  <a:t>解</a:t>
                </a:r>
                <a:r>
                  <a:rPr lang="en-US" dirty="0"/>
                  <a:t>:  </a:t>
                </a:r>
                <a:r>
                  <a:rPr lang="zh-CN" altLang="en-US" dirty="0"/>
                  <a:t>先观察表达式 </a:t>
                </a:r>
                <a14:m>
                  <m:oMath xmlns:m="http://schemas.openxmlformats.org/officeDocument/2006/math">
                    <m:r>
                      <a:rPr lang="en-US" altLang="zh-CN" i="1" dirty="0">
                        <a:latin typeface="Cambria Math" panose="02040503050406030204" pitchFamily="18" charset="0"/>
                        <a:sym typeface="Symbol"/>
                      </a:rPr>
                      <m:t>(</m:t>
                    </m:r>
                    <m:r>
                      <a:rPr lang="en-US" altLang="zh-CN" i="1" dirty="0">
                        <a:latin typeface="Cambria Math" panose="02040503050406030204" pitchFamily="18" charset="0"/>
                        <a:sym typeface="Symbol"/>
                      </a:rPr>
                      <m:t>𝐹</m:t>
                    </m:r>
                    <m:r>
                      <a:rPr lang="en-US" altLang="zh-CN" i="1" dirty="0">
                        <a:latin typeface="Cambria Math" panose="02040503050406030204" pitchFamily="18" charset="0"/>
                        <a:sym typeface="Symbol"/>
                      </a:rPr>
                      <m:t>(</m:t>
                    </m:r>
                    <m:r>
                      <a:rPr lang="en-US" altLang="zh-CN" i="1" dirty="0">
                        <a:latin typeface="Cambria Math" panose="02040503050406030204" pitchFamily="18" charset="0"/>
                        <a:sym typeface="Symbol"/>
                      </a:rPr>
                      <m:t>𝑥</m:t>
                    </m:r>
                    <m:r>
                      <a:rPr lang="en-US" altLang="zh-CN" i="1" dirty="0">
                        <a:latin typeface="Cambria Math" panose="02040503050406030204" pitchFamily="18" charset="0"/>
                        <a:sym typeface="Symbol"/>
                      </a:rPr>
                      <m:t>, </m:t>
                    </m:r>
                    <m:r>
                      <a:rPr lang="en-US" altLang="zh-CN" i="1" dirty="0">
                        <a:latin typeface="Cambria Math" panose="02040503050406030204" pitchFamily="18" charset="0"/>
                        <a:sym typeface="Symbol"/>
                      </a:rPr>
                      <m:t>𝑦</m:t>
                    </m:r>
                    <m:r>
                      <a:rPr lang="en-US" altLang="zh-CN" i="1" dirty="0">
                        <a:latin typeface="Cambria Math" panose="02040503050406030204" pitchFamily="18" charset="0"/>
                        <a:sym typeface="Symbol"/>
                      </a:rPr>
                      <m:t>)∧</m:t>
                    </m:r>
                    <m:r>
                      <a:rPr lang="en-US" altLang="zh-CN" i="1" dirty="0">
                        <a:latin typeface="Cambria Math" panose="02040503050406030204" pitchFamily="18" charset="0"/>
                        <a:sym typeface="Symbol"/>
                      </a:rPr>
                      <m:t>𝐹</m:t>
                    </m:r>
                    <m:r>
                      <a:rPr lang="en-US" altLang="zh-CN" i="1" dirty="0">
                        <a:latin typeface="Cambria Math" panose="02040503050406030204" pitchFamily="18" charset="0"/>
                        <a:sym typeface="Symbol"/>
                      </a:rPr>
                      <m:t>(</m:t>
                    </m:r>
                    <m:r>
                      <a:rPr lang="en-US" altLang="zh-CN" i="1" dirty="0" err="1">
                        <a:latin typeface="Cambria Math" panose="02040503050406030204" pitchFamily="18" charset="0"/>
                        <a:sym typeface="Symbol"/>
                      </a:rPr>
                      <m:t>𝑥</m:t>
                    </m:r>
                    <m:r>
                      <a:rPr lang="en-US" altLang="zh-CN" i="1" dirty="0" err="1">
                        <a:latin typeface="Cambria Math" panose="02040503050406030204" pitchFamily="18" charset="0"/>
                        <a:sym typeface="Symbol"/>
                      </a:rPr>
                      <m:t>,</m:t>
                    </m:r>
                    <m:r>
                      <a:rPr lang="en-US" altLang="zh-CN" i="1" dirty="0" err="1">
                        <a:latin typeface="Cambria Math" panose="02040503050406030204" pitchFamily="18" charset="0"/>
                        <a:sym typeface="Symbol"/>
                      </a:rPr>
                      <m:t>𝑧</m:t>
                    </m:r>
                    <m:r>
                      <a:rPr lang="en-US" altLang="zh-CN" i="1" dirty="0">
                        <a:latin typeface="Cambria Math" panose="02040503050406030204" pitchFamily="18" charset="0"/>
                        <a:sym typeface="Symbol"/>
                      </a:rPr>
                      <m:t>)∧(</m:t>
                    </m:r>
                    <m:r>
                      <a:rPr lang="en-US" altLang="zh-CN" i="1" dirty="0">
                        <a:latin typeface="Cambria Math" panose="02040503050406030204" pitchFamily="18" charset="0"/>
                        <a:sym typeface="Symbol"/>
                      </a:rPr>
                      <m:t>𝑦</m:t>
                    </m:r>
                    <m:r>
                      <a:rPr lang="en-US" altLang="zh-CN" i="1" dirty="0">
                        <a:latin typeface="Cambria Math" panose="02040503050406030204" pitchFamily="18" charset="0"/>
                        <a:sym typeface="Symbol"/>
                      </a:rPr>
                      <m:t> ≠</m:t>
                    </m:r>
                    <m:r>
                      <a:rPr lang="en-US" altLang="zh-CN" i="1" dirty="0">
                        <a:latin typeface="Cambria Math" panose="02040503050406030204" pitchFamily="18" charset="0"/>
                        <a:sym typeface="Symbol"/>
                      </a:rPr>
                      <m:t>𝑧</m:t>
                    </m:r>
                    <m:r>
                      <a:rPr lang="en-US" altLang="zh-CN" i="1" dirty="0">
                        <a:latin typeface="Cambria Math" panose="02040503050406030204" pitchFamily="18" charset="0"/>
                        <a:sym typeface="Symbol"/>
                      </a:rPr>
                      <m:t>))→¬</m:t>
                    </m:r>
                    <m:r>
                      <a:rPr lang="en-US" altLang="zh-CN" i="1" dirty="0">
                        <a:latin typeface="Cambria Math" panose="02040503050406030204" pitchFamily="18" charset="0"/>
                        <a:sym typeface="Symbol"/>
                      </a:rPr>
                      <m:t>𝐹</m:t>
                    </m:r>
                    <m:r>
                      <a:rPr lang="en-US" altLang="zh-CN" i="1" dirty="0">
                        <a:latin typeface="Cambria Math" panose="02040503050406030204" pitchFamily="18" charset="0"/>
                        <a:sym typeface="Symbol"/>
                      </a:rPr>
                      <m:t>(</m:t>
                    </m:r>
                    <m:r>
                      <a:rPr lang="en-US" altLang="zh-CN" i="1" dirty="0" err="1">
                        <a:latin typeface="Cambria Math" panose="02040503050406030204" pitchFamily="18" charset="0"/>
                        <a:sym typeface="Symbol"/>
                      </a:rPr>
                      <m:t>𝑦</m:t>
                    </m:r>
                    <m:r>
                      <a:rPr lang="en-US" altLang="zh-CN" i="1" dirty="0" err="1">
                        <a:latin typeface="Cambria Math" panose="02040503050406030204" pitchFamily="18" charset="0"/>
                        <a:sym typeface="Symbol"/>
                      </a:rPr>
                      <m:t>,</m:t>
                    </m:r>
                    <m:r>
                      <a:rPr lang="en-US" altLang="zh-CN" i="1" dirty="0" err="1">
                        <a:latin typeface="Cambria Math" panose="02040503050406030204" pitchFamily="18" charset="0"/>
                        <a:sym typeface="Symbol"/>
                      </a:rPr>
                      <m:t>𝑧</m:t>
                    </m:r>
                    <m:r>
                      <a:rPr lang="en-US" altLang="zh-CN" i="1" dirty="0">
                        <a:latin typeface="Cambria Math" panose="02040503050406030204" pitchFamily="18" charset="0"/>
                        <a:sym typeface="Symbol"/>
                      </a:rPr>
                      <m:t>)</m:t>
                    </m:r>
                  </m:oMath>
                </a14:m>
                <a:r>
                  <a:rPr lang="zh-CN" altLang="en-US" dirty="0"/>
                  <a:t>有个学生</a:t>
                </a:r>
                <a:r>
                  <a:rPr lang="en-US" altLang="zh-CN" dirty="0"/>
                  <a:t>, </a:t>
                </a:r>
                <a:r>
                  <a:rPr lang="zh-CN" altLang="en-US" dirty="0"/>
                  <a:t>他的朋友之间都不是朋友</a:t>
                </a:r>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99" t="-2143" r="-2886"/>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5C71046F-7E01-431E-A57F-B11E59394486}"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109</a:t>
            </a:fld>
            <a:endParaRPr lang="zh-CN" altLang="en-US" dirty="0"/>
          </a:p>
        </p:txBody>
      </p:sp>
    </p:spTree>
    <p:extLst>
      <p:ext uri="{BB962C8B-B14F-4D97-AF65-F5344CB8AC3E}">
        <p14:creationId xmlns:p14="http://schemas.microsoft.com/office/powerpoint/2010/main" val="3653760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down)">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down)">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49944" y="1143000"/>
            <a:ext cx="11277599"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a:t>命题</a:t>
            </a:r>
            <a:endParaRPr lang="en-US" dirty="0"/>
          </a:p>
        </p:txBody>
      </p:sp>
      <p:sp>
        <p:nvSpPr>
          <p:cNvPr id="3" name="Content Placeholder 2"/>
          <p:cNvSpPr>
            <a:spLocks noGrp="1"/>
          </p:cNvSpPr>
          <p:nvPr>
            <p:ph idx="1"/>
          </p:nvPr>
        </p:nvSpPr>
        <p:spPr/>
        <p:txBody>
          <a:bodyPr>
            <a:normAutofit/>
          </a:bodyPr>
          <a:lstStyle/>
          <a:p>
            <a:pPr algn="just">
              <a:lnSpc>
                <a:spcPct val="150000"/>
              </a:lnSpc>
            </a:pPr>
            <a:r>
              <a:rPr lang="zh-CN" altLang="en-US" dirty="0"/>
              <a:t> 定义</a:t>
            </a:r>
            <a:r>
              <a:rPr lang="en-US" altLang="zh-CN" dirty="0"/>
              <a:t>: </a:t>
            </a:r>
            <a:r>
              <a:rPr lang="zh-CN" altLang="en-US" b="1" dirty="0">
                <a:solidFill>
                  <a:srgbClr val="C00000"/>
                </a:solidFill>
              </a:rPr>
              <a:t>命题</a:t>
            </a:r>
            <a:r>
              <a:rPr lang="zh-CN" altLang="en-US" dirty="0"/>
              <a:t>是一个</a:t>
            </a:r>
            <a:r>
              <a:rPr lang="zh-CN" altLang="en-US" b="1" dirty="0">
                <a:solidFill>
                  <a:srgbClr val="01559D"/>
                </a:solidFill>
              </a:rPr>
              <a:t>陈述语句</a:t>
            </a:r>
            <a:r>
              <a:rPr lang="en-US" altLang="zh-CN" dirty="0"/>
              <a:t>(</a:t>
            </a:r>
            <a:r>
              <a:rPr lang="zh-CN" altLang="en-US" dirty="0"/>
              <a:t>陈述事实的语句</a:t>
            </a:r>
            <a:r>
              <a:rPr lang="en-US" altLang="zh-CN" dirty="0"/>
              <a:t>), </a:t>
            </a:r>
            <a:r>
              <a:rPr lang="zh-CN" altLang="en-US" dirty="0"/>
              <a:t>它或者为真或者为假</a:t>
            </a:r>
            <a:r>
              <a:rPr lang="en-US" altLang="zh-CN" dirty="0"/>
              <a:t>, </a:t>
            </a:r>
            <a:r>
              <a:rPr lang="zh-CN" altLang="en-US" dirty="0"/>
              <a:t>但不能既真又假</a:t>
            </a:r>
            <a:r>
              <a:rPr lang="en-US" altLang="zh-CN" dirty="0"/>
              <a:t>. </a:t>
            </a:r>
          </a:p>
          <a:p>
            <a:pPr algn="just">
              <a:lnSpc>
                <a:spcPct val="150000"/>
              </a:lnSpc>
            </a:pPr>
            <a:r>
              <a:rPr lang="zh-CN" altLang="en-US" dirty="0"/>
              <a:t> 具有</a:t>
            </a:r>
            <a:r>
              <a:rPr lang="zh-CN" altLang="en-US" b="1" u="sng" dirty="0">
                <a:solidFill>
                  <a:srgbClr val="C00000"/>
                </a:solidFill>
              </a:rPr>
              <a:t>确切真值</a:t>
            </a:r>
            <a:r>
              <a:rPr lang="en-US" altLang="zh-CN" dirty="0">
                <a:solidFill>
                  <a:srgbClr val="C00000"/>
                </a:solidFill>
              </a:rPr>
              <a:t>, </a:t>
            </a:r>
            <a:r>
              <a:rPr lang="zh-CN" altLang="en-US" dirty="0"/>
              <a:t>该命题可以取一个</a:t>
            </a:r>
            <a:r>
              <a:rPr lang="zh-CN" altLang="en-US" dirty="0">
                <a:latin typeface="宋体" panose="02010600030101010101" pitchFamily="2" charset="-122"/>
              </a:rPr>
              <a:t>“</a:t>
            </a:r>
            <a:r>
              <a:rPr lang="zh-CN" altLang="en-US" dirty="0"/>
              <a:t>值</a:t>
            </a:r>
            <a:r>
              <a:rPr lang="zh-CN" altLang="en-US" dirty="0">
                <a:latin typeface="宋体" panose="02010600030101010101" pitchFamily="2" charset="-122"/>
              </a:rPr>
              <a:t>”</a:t>
            </a:r>
            <a:r>
              <a:rPr lang="zh-CN" altLang="en-US" dirty="0"/>
              <a:t>，称为</a:t>
            </a:r>
            <a:r>
              <a:rPr lang="zh-CN" altLang="en-US" b="1" dirty="0">
                <a:solidFill>
                  <a:srgbClr val="C00000"/>
                </a:solidFill>
              </a:rPr>
              <a:t>真值</a:t>
            </a:r>
            <a:r>
              <a:rPr lang="zh-CN" altLang="en-US" dirty="0"/>
              <a:t>。</a:t>
            </a:r>
          </a:p>
          <a:p>
            <a:pPr marL="0" indent="0">
              <a:lnSpc>
                <a:spcPct val="150000"/>
              </a:lnSpc>
              <a:buNone/>
            </a:pPr>
            <a:r>
              <a:rPr lang="zh-CN" altLang="en-US" dirty="0"/>
              <a:t>    真值只有</a:t>
            </a:r>
            <a:r>
              <a:rPr lang="zh-CN" altLang="en-US" b="1" dirty="0">
                <a:solidFill>
                  <a:srgbClr val="C00000"/>
                </a:solidFill>
                <a:latin typeface="宋体" panose="02010600030101010101" pitchFamily="2" charset="-122"/>
              </a:rPr>
              <a:t>“</a:t>
            </a:r>
            <a:r>
              <a:rPr lang="zh-CN" altLang="en-US" b="1" dirty="0">
                <a:solidFill>
                  <a:srgbClr val="C00000"/>
                </a:solidFill>
              </a:rPr>
              <a:t>真</a:t>
            </a:r>
            <a:r>
              <a:rPr lang="zh-CN" altLang="en-US" b="1" dirty="0">
                <a:solidFill>
                  <a:srgbClr val="C00000"/>
                </a:solidFill>
                <a:latin typeface="宋体" panose="02010600030101010101" pitchFamily="2" charset="-122"/>
              </a:rPr>
              <a:t>”</a:t>
            </a:r>
            <a:r>
              <a:rPr lang="zh-CN" altLang="en-US" dirty="0"/>
              <a:t>和</a:t>
            </a:r>
            <a:r>
              <a:rPr lang="zh-CN" altLang="en-US" b="1" dirty="0">
                <a:solidFill>
                  <a:srgbClr val="C00000"/>
                </a:solidFill>
                <a:latin typeface="宋体" panose="02010600030101010101" pitchFamily="2" charset="-122"/>
              </a:rPr>
              <a:t>“</a:t>
            </a:r>
            <a:r>
              <a:rPr lang="zh-CN" altLang="en-US" b="1" dirty="0">
                <a:solidFill>
                  <a:srgbClr val="C00000"/>
                </a:solidFill>
              </a:rPr>
              <a:t>假</a:t>
            </a:r>
            <a:r>
              <a:rPr lang="zh-CN" altLang="en-US" b="1" dirty="0">
                <a:solidFill>
                  <a:srgbClr val="C00000"/>
                </a:solidFill>
                <a:latin typeface="宋体" panose="02010600030101010101" pitchFamily="2" charset="-122"/>
              </a:rPr>
              <a:t>”</a:t>
            </a:r>
            <a:r>
              <a:rPr lang="zh-CN" altLang="en-US" dirty="0"/>
              <a:t>两种，分别用</a:t>
            </a:r>
            <a:r>
              <a:rPr lang="zh-CN" altLang="en-US" b="1" dirty="0">
                <a:solidFill>
                  <a:srgbClr val="C00000"/>
                </a:solidFill>
                <a:latin typeface="宋体" panose="02010600030101010101" pitchFamily="2" charset="-122"/>
              </a:rPr>
              <a:t>“</a:t>
            </a:r>
            <a:r>
              <a:rPr lang="zh-CN" altLang="en-US" b="1" dirty="0">
                <a:solidFill>
                  <a:srgbClr val="C00000"/>
                </a:solidFill>
              </a:rPr>
              <a:t>Ｔ</a:t>
            </a:r>
            <a:r>
              <a:rPr lang="zh-CN" altLang="en-US" b="1" dirty="0">
                <a:solidFill>
                  <a:srgbClr val="C00000"/>
                </a:solidFill>
                <a:latin typeface="宋体" panose="02010600030101010101" pitchFamily="2" charset="-122"/>
              </a:rPr>
              <a:t>”</a:t>
            </a:r>
            <a:r>
              <a:rPr lang="en-US" altLang="zh-CN" dirty="0"/>
              <a:t>(</a:t>
            </a:r>
            <a:r>
              <a:rPr lang="zh-CN" altLang="en-US" dirty="0"/>
              <a:t>或</a:t>
            </a:r>
            <a:r>
              <a:rPr lang="zh-CN" altLang="en-US" b="1" dirty="0">
                <a:solidFill>
                  <a:srgbClr val="C00000"/>
                </a:solidFill>
                <a:latin typeface="宋体" panose="02010600030101010101" pitchFamily="2" charset="-122"/>
              </a:rPr>
              <a:t>“</a:t>
            </a:r>
            <a:r>
              <a:rPr lang="zh-CN" altLang="en-US" b="1" dirty="0">
                <a:solidFill>
                  <a:srgbClr val="C00000"/>
                </a:solidFill>
              </a:rPr>
              <a:t>１</a:t>
            </a:r>
            <a:r>
              <a:rPr lang="zh-CN" altLang="en-US" b="1" dirty="0">
                <a:solidFill>
                  <a:srgbClr val="C00000"/>
                </a:solidFill>
                <a:latin typeface="宋体" panose="02010600030101010101" pitchFamily="2" charset="-122"/>
              </a:rPr>
              <a:t>”</a:t>
            </a:r>
            <a:r>
              <a:rPr lang="en-US" altLang="zh-CN" dirty="0"/>
              <a:t>)</a:t>
            </a:r>
            <a:r>
              <a:rPr lang="zh-CN" altLang="en-US" dirty="0"/>
              <a:t>和</a:t>
            </a:r>
            <a:r>
              <a:rPr lang="zh-CN" altLang="en-US" b="1" dirty="0">
                <a:solidFill>
                  <a:srgbClr val="C00000"/>
                </a:solidFill>
                <a:latin typeface="宋体" panose="02010600030101010101" pitchFamily="2" charset="-122"/>
              </a:rPr>
              <a:t>“</a:t>
            </a:r>
            <a:r>
              <a:rPr lang="zh-CN" altLang="en-US" b="1" dirty="0">
                <a:solidFill>
                  <a:srgbClr val="C00000"/>
                </a:solidFill>
              </a:rPr>
              <a:t>Ｆ</a:t>
            </a:r>
            <a:r>
              <a:rPr lang="zh-CN" altLang="en-US" b="1" dirty="0">
                <a:solidFill>
                  <a:srgbClr val="C00000"/>
                </a:solidFill>
                <a:latin typeface="宋体" panose="02010600030101010101" pitchFamily="2" charset="-122"/>
              </a:rPr>
              <a:t>”</a:t>
            </a:r>
            <a:r>
              <a:rPr lang="en-US" altLang="zh-CN" dirty="0"/>
              <a:t>(</a:t>
            </a:r>
            <a:r>
              <a:rPr lang="zh-CN" altLang="en-US" dirty="0"/>
              <a:t>或  </a:t>
            </a:r>
            <a:r>
              <a:rPr lang="zh-CN" altLang="en-US" b="1" dirty="0">
                <a:solidFill>
                  <a:srgbClr val="C00000"/>
                </a:solidFill>
                <a:latin typeface="宋体" panose="02010600030101010101" pitchFamily="2" charset="-122"/>
              </a:rPr>
              <a:t>“</a:t>
            </a:r>
            <a:r>
              <a:rPr lang="zh-CN" altLang="en-US" b="1" dirty="0">
                <a:solidFill>
                  <a:srgbClr val="C00000"/>
                </a:solidFill>
              </a:rPr>
              <a:t>０</a:t>
            </a:r>
            <a:r>
              <a:rPr lang="zh-CN" altLang="en-US" b="1" dirty="0">
                <a:solidFill>
                  <a:srgbClr val="C00000"/>
                </a:solidFill>
                <a:latin typeface="宋体" panose="02010600030101010101" pitchFamily="2" charset="-122"/>
              </a:rPr>
              <a:t>”</a:t>
            </a:r>
            <a:r>
              <a:rPr lang="en-US" altLang="zh-CN" dirty="0"/>
              <a:t>)</a:t>
            </a:r>
            <a:r>
              <a:rPr lang="zh-CN" altLang="en-US" dirty="0"/>
              <a:t>表示</a:t>
            </a:r>
            <a:endParaRPr lang="en-US" altLang="zh-CN" dirty="0"/>
          </a:p>
          <a:p>
            <a:pPr>
              <a:lnSpc>
                <a:spcPct val="150000"/>
              </a:lnSpc>
            </a:pPr>
            <a:r>
              <a:rPr lang="zh-CN" altLang="en-US" dirty="0"/>
              <a:t> 真值为</a:t>
            </a:r>
            <a:r>
              <a:rPr lang="zh-CN" altLang="en-US" b="1" dirty="0">
                <a:solidFill>
                  <a:srgbClr val="C00000"/>
                </a:solidFill>
                <a:latin typeface="宋体" panose="02010600030101010101" pitchFamily="2" charset="-122"/>
              </a:rPr>
              <a:t>“</a:t>
            </a:r>
            <a:r>
              <a:rPr lang="zh-CN" altLang="en-US" b="1" dirty="0">
                <a:solidFill>
                  <a:srgbClr val="C00000"/>
                </a:solidFill>
              </a:rPr>
              <a:t>真</a:t>
            </a:r>
            <a:r>
              <a:rPr lang="zh-CN" altLang="en-US" b="1" dirty="0">
                <a:solidFill>
                  <a:srgbClr val="C00000"/>
                </a:solidFill>
                <a:latin typeface="宋体" panose="02010600030101010101" pitchFamily="2" charset="-122"/>
              </a:rPr>
              <a:t>”</a:t>
            </a:r>
            <a:r>
              <a:rPr lang="zh-CN" altLang="en-US" dirty="0"/>
              <a:t>的命题称为</a:t>
            </a:r>
            <a:r>
              <a:rPr lang="zh-CN" altLang="en-US" b="1" dirty="0">
                <a:solidFill>
                  <a:srgbClr val="C00000"/>
                </a:solidFill>
                <a:latin typeface="宋体" panose="02010600030101010101" pitchFamily="2" charset="-122"/>
              </a:rPr>
              <a:t>“</a:t>
            </a:r>
            <a:r>
              <a:rPr lang="zh-CN" altLang="en-US" b="1" dirty="0">
                <a:solidFill>
                  <a:srgbClr val="C00000"/>
                </a:solidFill>
              </a:rPr>
              <a:t>真命题</a:t>
            </a:r>
            <a:r>
              <a:rPr lang="zh-CN" altLang="en-US" b="1" dirty="0">
                <a:solidFill>
                  <a:srgbClr val="C00000"/>
                </a:solidFill>
                <a:latin typeface="宋体" panose="02010600030101010101" pitchFamily="2" charset="-122"/>
              </a:rPr>
              <a:t>”</a:t>
            </a:r>
            <a:r>
              <a:rPr lang="zh-CN" altLang="en-US" dirty="0"/>
              <a:t>，真值为</a:t>
            </a:r>
            <a:r>
              <a:rPr lang="zh-CN" altLang="en-US" b="1" dirty="0">
                <a:solidFill>
                  <a:srgbClr val="C00000"/>
                </a:solidFill>
                <a:latin typeface="宋体" panose="02010600030101010101" pitchFamily="2" charset="-122"/>
              </a:rPr>
              <a:t>“</a:t>
            </a:r>
            <a:r>
              <a:rPr lang="zh-CN" altLang="en-US" b="1" dirty="0">
                <a:solidFill>
                  <a:srgbClr val="C00000"/>
                </a:solidFill>
              </a:rPr>
              <a:t>假</a:t>
            </a:r>
            <a:r>
              <a:rPr lang="zh-CN" altLang="en-US" b="1" dirty="0">
                <a:solidFill>
                  <a:srgbClr val="C00000"/>
                </a:solidFill>
                <a:latin typeface="宋体" panose="02010600030101010101" pitchFamily="2" charset="-122"/>
              </a:rPr>
              <a:t>”</a:t>
            </a:r>
            <a:r>
              <a:rPr lang="zh-CN" altLang="en-US" dirty="0"/>
              <a:t>的命题称为</a:t>
            </a:r>
            <a:r>
              <a:rPr lang="zh-CN" altLang="en-US" b="1" dirty="0">
                <a:solidFill>
                  <a:srgbClr val="C00000"/>
                </a:solidFill>
                <a:latin typeface="宋体" panose="02010600030101010101" pitchFamily="2" charset="-122"/>
              </a:rPr>
              <a:t>“</a:t>
            </a:r>
            <a:r>
              <a:rPr lang="zh-CN" altLang="en-US" b="1" dirty="0">
                <a:solidFill>
                  <a:srgbClr val="C00000"/>
                </a:solidFill>
              </a:rPr>
              <a:t>假命题</a:t>
            </a:r>
            <a:r>
              <a:rPr lang="zh-CN" altLang="en-US" b="1" dirty="0">
                <a:solidFill>
                  <a:srgbClr val="C00000"/>
                </a:solidFill>
                <a:latin typeface="宋体" panose="02010600030101010101" pitchFamily="2" charset="-122"/>
              </a:rPr>
              <a:t>”</a:t>
            </a:r>
            <a:endParaRPr lang="en-US" altLang="zh-CN" b="1" dirty="0">
              <a:solidFill>
                <a:srgbClr val="C00000"/>
              </a:solidFill>
              <a:latin typeface="宋体" panose="02010600030101010101" pitchFamily="2" charset="-122"/>
            </a:endParaRPr>
          </a:p>
          <a:p>
            <a:endParaRPr lang="en-US" dirty="0"/>
          </a:p>
        </p:txBody>
      </p:sp>
      <p:sp>
        <p:nvSpPr>
          <p:cNvPr id="4" name="日期占位符 3"/>
          <p:cNvSpPr>
            <a:spLocks noGrp="1"/>
          </p:cNvSpPr>
          <p:nvPr>
            <p:ph type="dt" sz="half" idx="10"/>
          </p:nvPr>
        </p:nvSpPr>
        <p:spPr/>
        <p:txBody>
          <a:bodyPr/>
          <a:lstStyle/>
          <a:p>
            <a:fld id="{7F6AE8AA-6E9C-449C-8792-413B048D3398}"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11</a:t>
            </a:fld>
            <a:endParaRPr lang="zh-CN" alt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嵌套量词到语句的翻译</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274320" lvl="1" indent="-274320" algn="just">
                  <a:lnSpc>
                    <a:spcPct val="100000"/>
                  </a:lnSpc>
                  <a:spcBef>
                    <a:spcPts val="1000"/>
                  </a:spcBef>
                  <a:buClr>
                    <a:srgbClr val="CEA524"/>
                  </a:buClr>
                  <a:buSzPct val="100000"/>
                  <a:buFont typeface="Wingdings" panose="05000000000000000000" pitchFamily="2" charset="2"/>
                  <a:buChar char="q"/>
                </a:pPr>
                <a:r>
                  <a:rPr lang="zh-CN" altLang="en-US" sz="2800" dirty="0"/>
                  <a:t>例</a:t>
                </a:r>
                <a:r>
                  <a:rPr lang="en-US" altLang="zh-CN" sz="2800" dirty="0"/>
                  <a:t>:</a:t>
                </a:r>
                <a:r>
                  <a:rPr lang="zh-CN" altLang="en-US" sz="2800" dirty="0">
                    <a:sym typeface="Symbol"/>
                  </a:rPr>
                  <a:t>翻译以下嵌套量词为自然语句</a:t>
                </a:r>
                <a:r>
                  <a:rPr lang="en-US" altLang="zh-CN" sz="2800" dirty="0"/>
                  <a:t>:</a:t>
                </a:r>
                <a:r>
                  <a:rPr lang="en-US" altLang="zh-CN" sz="2800" dirty="0">
                    <a:sym typeface="Symbol"/>
                  </a:rPr>
                  <a:t> </a:t>
                </a:r>
                <a14:m>
                  <m:oMath xmlns:m="http://schemas.openxmlformats.org/officeDocument/2006/math">
                    <m:r>
                      <a:rPr lang="en-US" sz="2800" i="1" dirty="0" smtClean="0">
                        <a:latin typeface="Cambria Math" panose="02040503050406030204" pitchFamily="18" charset="0"/>
                        <a:ea typeface="Cambria Math" panose="02040503050406030204" pitchFamily="18" charset="0"/>
                        <a:sym typeface="Symbol"/>
                      </a:rPr>
                      <m:t>∃</m:t>
                    </m:r>
                    <m:r>
                      <a:rPr lang="en-US" sz="2800" i="1" dirty="0" err="1">
                        <a:latin typeface="Cambria Math" panose="02040503050406030204" pitchFamily="18" charset="0"/>
                        <a:sym typeface="Symbol"/>
                      </a:rPr>
                      <m:t>𝑥</m:t>
                    </m:r>
                    <m:r>
                      <a:rPr lang="en-US" sz="2800" i="1" dirty="0" smtClean="0">
                        <a:latin typeface="Cambria Math" panose="02040503050406030204" pitchFamily="18" charset="0"/>
                        <a:ea typeface="Cambria Math" panose="02040503050406030204" pitchFamily="18" charset="0"/>
                        <a:sym typeface="Symbol"/>
                      </a:rPr>
                      <m:t>∀</m:t>
                    </m:r>
                    <m:r>
                      <a:rPr lang="en-US" sz="2800" i="1" dirty="0" err="1" smtClean="0">
                        <a:latin typeface="Cambria Math" panose="02040503050406030204" pitchFamily="18" charset="0"/>
                        <a:sym typeface="Symbol"/>
                      </a:rPr>
                      <m:t>𝑦</m:t>
                    </m:r>
                    <m:r>
                      <a:rPr lang="en-US" sz="2800" i="1" dirty="0" smtClean="0">
                        <a:latin typeface="Cambria Math" panose="02040503050406030204" pitchFamily="18" charset="0"/>
                        <a:ea typeface="Cambria Math" panose="02040503050406030204" pitchFamily="18" charset="0"/>
                        <a:sym typeface="Symbol"/>
                      </a:rPr>
                      <m:t>∀</m:t>
                    </m:r>
                    <m:r>
                      <a:rPr lang="en-US" sz="2800" i="1" dirty="0" err="1" smtClean="0">
                        <a:latin typeface="Cambria Math" panose="02040503050406030204" pitchFamily="18" charset="0"/>
                        <a:sym typeface="Symbol"/>
                      </a:rPr>
                      <m:t>𝑧</m:t>
                    </m:r>
                    <m:r>
                      <a:rPr lang="en-US" sz="2800" i="1" dirty="0" smtClean="0">
                        <a:latin typeface="Cambria Math" panose="02040503050406030204" pitchFamily="18" charset="0"/>
                        <a:sym typeface="Symbol"/>
                      </a:rPr>
                      <m:t>((</m:t>
                    </m:r>
                    <m:r>
                      <a:rPr lang="en-US" sz="2800" i="1" dirty="0">
                        <a:latin typeface="Cambria Math" panose="02040503050406030204" pitchFamily="18" charset="0"/>
                        <a:sym typeface="Symbol"/>
                      </a:rPr>
                      <m:t>𝐹</m:t>
                    </m:r>
                    <m:r>
                      <a:rPr lang="en-US" sz="2800" i="1" dirty="0">
                        <a:latin typeface="Cambria Math" panose="02040503050406030204" pitchFamily="18" charset="0"/>
                        <a:sym typeface="Symbol"/>
                      </a:rPr>
                      <m:t>(</m:t>
                    </m:r>
                    <m:r>
                      <a:rPr lang="en-US" sz="2800" i="1" dirty="0">
                        <a:latin typeface="Cambria Math" panose="02040503050406030204" pitchFamily="18" charset="0"/>
                        <a:sym typeface="Symbol"/>
                      </a:rPr>
                      <m:t>𝑥</m:t>
                    </m:r>
                    <m:r>
                      <a:rPr lang="en-US" sz="2800" i="1" dirty="0">
                        <a:latin typeface="Cambria Math" panose="02040503050406030204" pitchFamily="18" charset="0"/>
                        <a:sym typeface="Symbol"/>
                      </a:rPr>
                      <m:t>, </m:t>
                    </m:r>
                    <m:r>
                      <a:rPr lang="en-US" sz="2800" i="1" dirty="0">
                        <a:latin typeface="Cambria Math" panose="02040503050406030204" pitchFamily="18" charset="0"/>
                        <a:sym typeface="Symbol"/>
                      </a:rPr>
                      <m:t>𝑦</m:t>
                    </m:r>
                    <m:r>
                      <a:rPr lang="en-US" sz="2800" i="1" dirty="0">
                        <a:latin typeface="Cambria Math" panose="02040503050406030204" pitchFamily="18" charset="0"/>
                        <a:sym typeface="Symbol"/>
                      </a:rPr>
                      <m:t>)∧</m:t>
                    </m:r>
                    <m:r>
                      <a:rPr lang="en-US" sz="2800" i="1" dirty="0" smtClean="0">
                        <a:latin typeface="Cambria Math" panose="02040503050406030204" pitchFamily="18" charset="0"/>
                        <a:sym typeface="Symbol"/>
                      </a:rPr>
                      <m:t>𝐹</m:t>
                    </m:r>
                    <m:r>
                      <a:rPr lang="en-US" sz="2800" i="1" dirty="0" smtClean="0">
                        <a:latin typeface="Cambria Math" panose="02040503050406030204" pitchFamily="18" charset="0"/>
                        <a:sym typeface="Symbol"/>
                      </a:rPr>
                      <m:t>(</m:t>
                    </m:r>
                    <m:r>
                      <a:rPr lang="en-US" sz="2800" i="1" dirty="0" err="1" smtClean="0">
                        <a:latin typeface="Cambria Math" panose="02040503050406030204" pitchFamily="18" charset="0"/>
                        <a:sym typeface="Symbol"/>
                      </a:rPr>
                      <m:t>𝑥</m:t>
                    </m:r>
                    <m:r>
                      <a:rPr lang="en-US" sz="2800" i="1" dirty="0" err="1" smtClean="0">
                        <a:latin typeface="Cambria Math" panose="02040503050406030204" pitchFamily="18" charset="0"/>
                        <a:sym typeface="Symbol"/>
                      </a:rPr>
                      <m:t>,</m:t>
                    </m:r>
                    <m:r>
                      <a:rPr lang="en-US" sz="2800" i="1" dirty="0" err="1" smtClean="0">
                        <a:latin typeface="Cambria Math" panose="02040503050406030204" pitchFamily="18" charset="0"/>
                        <a:sym typeface="Symbol"/>
                      </a:rPr>
                      <m:t>𝑧</m:t>
                    </m:r>
                    <m:r>
                      <a:rPr lang="en-US" sz="2800" i="1" dirty="0" smtClean="0">
                        <a:latin typeface="Cambria Math" panose="02040503050406030204" pitchFamily="18" charset="0"/>
                        <a:sym typeface="Symbol"/>
                      </a:rPr>
                      <m:t>)∧(</m:t>
                    </m:r>
                    <m:r>
                      <a:rPr lang="en-US" sz="2800" i="1" dirty="0">
                        <a:latin typeface="Cambria Math" panose="02040503050406030204" pitchFamily="18" charset="0"/>
                        <a:sym typeface="Symbol"/>
                      </a:rPr>
                      <m:t>𝑦</m:t>
                    </m:r>
                    <m:r>
                      <a:rPr lang="en-US" sz="2800" i="1" dirty="0">
                        <a:latin typeface="Cambria Math" panose="02040503050406030204" pitchFamily="18" charset="0"/>
                        <a:sym typeface="Symbol"/>
                      </a:rPr>
                      <m:t> ≠</m:t>
                    </m:r>
                    <m:r>
                      <a:rPr lang="en-US" sz="2800" i="1" dirty="0">
                        <a:latin typeface="Cambria Math" panose="02040503050406030204" pitchFamily="18" charset="0"/>
                        <a:sym typeface="Symbol"/>
                      </a:rPr>
                      <m:t>𝑧</m:t>
                    </m:r>
                    <m:r>
                      <a:rPr lang="en-US" sz="2800" i="1" dirty="0">
                        <a:latin typeface="Cambria Math" panose="02040503050406030204" pitchFamily="18" charset="0"/>
                        <a:sym typeface="Symbol"/>
                      </a:rPr>
                      <m:t>))→¬</m:t>
                    </m:r>
                    <m:r>
                      <a:rPr lang="en-US" sz="2800" i="1" dirty="0">
                        <a:latin typeface="Cambria Math" panose="02040503050406030204" pitchFamily="18" charset="0"/>
                        <a:sym typeface="Symbol"/>
                      </a:rPr>
                      <m:t>𝐹</m:t>
                    </m:r>
                    <m:r>
                      <a:rPr lang="en-US" sz="2800" i="1" dirty="0">
                        <a:latin typeface="Cambria Math" panose="02040503050406030204" pitchFamily="18" charset="0"/>
                        <a:sym typeface="Symbol"/>
                      </a:rPr>
                      <m:t>(</m:t>
                    </m:r>
                    <m:r>
                      <a:rPr lang="en-US" sz="2800" i="1" dirty="0" err="1">
                        <a:latin typeface="Cambria Math" panose="02040503050406030204" pitchFamily="18" charset="0"/>
                        <a:sym typeface="Symbol"/>
                      </a:rPr>
                      <m:t>𝑦</m:t>
                    </m:r>
                    <m:r>
                      <a:rPr lang="en-US" sz="2800" i="1" dirty="0" err="1">
                        <a:latin typeface="Cambria Math" panose="02040503050406030204" pitchFamily="18" charset="0"/>
                        <a:sym typeface="Symbol"/>
                      </a:rPr>
                      <m:t>,</m:t>
                    </m:r>
                    <m:r>
                      <a:rPr lang="en-US" sz="2800" i="1" dirty="0" err="1">
                        <a:latin typeface="Cambria Math" panose="02040503050406030204" pitchFamily="18" charset="0"/>
                        <a:sym typeface="Symbol"/>
                      </a:rPr>
                      <m:t>𝑧</m:t>
                    </m:r>
                    <m:r>
                      <a:rPr lang="en-US" sz="2800" i="1" dirty="0">
                        <a:latin typeface="Cambria Math" panose="02040503050406030204" pitchFamily="18" charset="0"/>
                        <a:sym typeface="Symbol"/>
                      </a:rPr>
                      <m:t>))</m:t>
                    </m:r>
                  </m:oMath>
                </a14:m>
                <a:endParaRPr lang="en-US" sz="2800" dirty="0">
                  <a:sym typeface="Symbol"/>
                </a:endParaRPr>
              </a:p>
              <a:p>
                <a:r>
                  <a:rPr lang="zh-CN" altLang="en-US" dirty="0">
                    <a:sym typeface="Symbol"/>
                  </a:rPr>
                  <a:t>解</a:t>
                </a:r>
                <a:r>
                  <a:rPr lang="en-US" dirty="0"/>
                  <a:t>:  </a:t>
                </a:r>
                <a:r>
                  <a:rPr lang="zh-CN" altLang="en-US" dirty="0"/>
                  <a:t>先观察表达式 </a:t>
                </a:r>
                <a14:m>
                  <m:oMath xmlns:m="http://schemas.openxmlformats.org/officeDocument/2006/math">
                    <m:r>
                      <a:rPr lang="en-US" altLang="zh-CN" i="1" dirty="0">
                        <a:latin typeface="Cambria Math" panose="02040503050406030204" pitchFamily="18" charset="0"/>
                        <a:sym typeface="Symbol"/>
                      </a:rPr>
                      <m:t>(</m:t>
                    </m:r>
                    <m:r>
                      <a:rPr lang="en-US" altLang="zh-CN" i="1" dirty="0">
                        <a:latin typeface="Cambria Math" panose="02040503050406030204" pitchFamily="18" charset="0"/>
                        <a:sym typeface="Symbol"/>
                      </a:rPr>
                      <m:t>𝐹</m:t>
                    </m:r>
                    <m:r>
                      <a:rPr lang="en-US" altLang="zh-CN" i="1" dirty="0">
                        <a:latin typeface="Cambria Math" panose="02040503050406030204" pitchFamily="18" charset="0"/>
                        <a:sym typeface="Symbol"/>
                      </a:rPr>
                      <m:t>(</m:t>
                    </m:r>
                    <m:r>
                      <a:rPr lang="en-US" altLang="zh-CN" i="1" dirty="0">
                        <a:latin typeface="Cambria Math" panose="02040503050406030204" pitchFamily="18" charset="0"/>
                        <a:sym typeface="Symbol"/>
                      </a:rPr>
                      <m:t>𝑥</m:t>
                    </m:r>
                    <m:r>
                      <a:rPr lang="en-US" altLang="zh-CN" i="1" dirty="0">
                        <a:latin typeface="Cambria Math" panose="02040503050406030204" pitchFamily="18" charset="0"/>
                        <a:sym typeface="Symbol"/>
                      </a:rPr>
                      <m:t>, </m:t>
                    </m:r>
                    <m:r>
                      <a:rPr lang="en-US" altLang="zh-CN" i="1" dirty="0">
                        <a:latin typeface="Cambria Math" panose="02040503050406030204" pitchFamily="18" charset="0"/>
                        <a:sym typeface="Symbol"/>
                      </a:rPr>
                      <m:t>𝑦</m:t>
                    </m:r>
                    <m:r>
                      <a:rPr lang="en-US" altLang="zh-CN" i="1" dirty="0">
                        <a:latin typeface="Cambria Math" panose="02040503050406030204" pitchFamily="18" charset="0"/>
                        <a:sym typeface="Symbol"/>
                      </a:rPr>
                      <m:t>)∧</m:t>
                    </m:r>
                    <m:r>
                      <a:rPr lang="en-US" altLang="zh-CN" i="1" dirty="0">
                        <a:latin typeface="Cambria Math" panose="02040503050406030204" pitchFamily="18" charset="0"/>
                        <a:sym typeface="Symbol"/>
                      </a:rPr>
                      <m:t>𝐹</m:t>
                    </m:r>
                    <m:r>
                      <a:rPr lang="en-US" altLang="zh-CN" i="1" dirty="0">
                        <a:latin typeface="Cambria Math" panose="02040503050406030204" pitchFamily="18" charset="0"/>
                        <a:sym typeface="Symbol"/>
                      </a:rPr>
                      <m:t>(</m:t>
                    </m:r>
                    <m:r>
                      <a:rPr lang="en-US" altLang="zh-CN" i="1" dirty="0" err="1">
                        <a:latin typeface="Cambria Math" panose="02040503050406030204" pitchFamily="18" charset="0"/>
                        <a:sym typeface="Symbol"/>
                      </a:rPr>
                      <m:t>𝑥</m:t>
                    </m:r>
                    <m:r>
                      <a:rPr lang="en-US" altLang="zh-CN" i="1" dirty="0" err="1">
                        <a:latin typeface="Cambria Math" panose="02040503050406030204" pitchFamily="18" charset="0"/>
                        <a:sym typeface="Symbol"/>
                      </a:rPr>
                      <m:t>,</m:t>
                    </m:r>
                    <m:r>
                      <a:rPr lang="en-US" altLang="zh-CN" i="1" dirty="0" err="1">
                        <a:latin typeface="Cambria Math" panose="02040503050406030204" pitchFamily="18" charset="0"/>
                        <a:sym typeface="Symbol"/>
                      </a:rPr>
                      <m:t>𝑧</m:t>
                    </m:r>
                    <m:r>
                      <a:rPr lang="en-US" altLang="zh-CN" i="1" dirty="0">
                        <a:latin typeface="Cambria Math" panose="02040503050406030204" pitchFamily="18" charset="0"/>
                        <a:sym typeface="Symbol"/>
                      </a:rPr>
                      <m:t>)∧(</m:t>
                    </m:r>
                    <m:r>
                      <a:rPr lang="en-US" altLang="zh-CN" i="1" dirty="0">
                        <a:latin typeface="Cambria Math" panose="02040503050406030204" pitchFamily="18" charset="0"/>
                        <a:sym typeface="Symbol"/>
                      </a:rPr>
                      <m:t>𝑦</m:t>
                    </m:r>
                    <m:r>
                      <a:rPr lang="en-US" altLang="zh-CN" i="1" dirty="0">
                        <a:latin typeface="Cambria Math" panose="02040503050406030204" pitchFamily="18" charset="0"/>
                        <a:sym typeface="Symbol"/>
                      </a:rPr>
                      <m:t> ≠</m:t>
                    </m:r>
                    <m:r>
                      <a:rPr lang="en-US" altLang="zh-CN" i="1" dirty="0">
                        <a:latin typeface="Cambria Math" panose="02040503050406030204" pitchFamily="18" charset="0"/>
                        <a:sym typeface="Symbol"/>
                      </a:rPr>
                      <m:t>𝑧</m:t>
                    </m:r>
                    <m:r>
                      <a:rPr lang="en-US" altLang="zh-CN" i="1" dirty="0">
                        <a:latin typeface="Cambria Math" panose="02040503050406030204" pitchFamily="18" charset="0"/>
                        <a:sym typeface="Symbol"/>
                      </a:rPr>
                      <m:t>))→¬</m:t>
                    </m:r>
                    <m:r>
                      <a:rPr lang="en-US" altLang="zh-CN" i="1" dirty="0">
                        <a:latin typeface="Cambria Math" panose="02040503050406030204" pitchFamily="18" charset="0"/>
                        <a:sym typeface="Symbol"/>
                      </a:rPr>
                      <m:t>𝐹</m:t>
                    </m:r>
                    <m:r>
                      <a:rPr lang="en-US" altLang="zh-CN" i="1" dirty="0">
                        <a:latin typeface="Cambria Math" panose="02040503050406030204" pitchFamily="18" charset="0"/>
                        <a:sym typeface="Symbol"/>
                      </a:rPr>
                      <m:t>(</m:t>
                    </m:r>
                    <m:r>
                      <a:rPr lang="en-US" altLang="zh-CN" i="1" dirty="0" err="1">
                        <a:latin typeface="Cambria Math" panose="02040503050406030204" pitchFamily="18" charset="0"/>
                        <a:sym typeface="Symbol"/>
                      </a:rPr>
                      <m:t>𝑦</m:t>
                    </m:r>
                    <m:r>
                      <a:rPr lang="en-US" altLang="zh-CN" i="1" dirty="0" err="1">
                        <a:latin typeface="Cambria Math" panose="02040503050406030204" pitchFamily="18" charset="0"/>
                        <a:sym typeface="Symbol"/>
                      </a:rPr>
                      <m:t>,</m:t>
                    </m:r>
                    <m:r>
                      <a:rPr lang="en-US" altLang="zh-CN" i="1" dirty="0" err="1">
                        <a:latin typeface="Cambria Math" panose="02040503050406030204" pitchFamily="18" charset="0"/>
                        <a:sym typeface="Symbol"/>
                      </a:rPr>
                      <m:t>𝑧</m:t>
                    </m:r>
                    <m:r>
                      <a:rPr lang="en-US" altLang="zh-CN" i="1" dirty="0">
                        <a:latin typeface="Cambria Math" panose="02040503050406030204" pitchFamily="18" charset="0"/>
                        <a:sym typeface="Symbol"/>
                      </a:rPr>
                      <m:t>)</m:t>
                    </m:r>
                  </m:oMath>
                </a14:m>
                <a:r>
                  <a:rPr lang="zh-CN" altLang="en-US" dirty="0"/>
                  <a:t>如果学生</a:t>
                </a:r>
                <a:r>
                  <a:rPr lang="en-US" altLang="zh-CN" dirty="0"/>
                  <a:t>x</a:t>
                </a:r>
                <a:r>
                  <a:rPr lang="zh-CN" altLang="en-US" dirty="0"/>
                  <a:t>和</a:t>
                </a:r>
                <a:r>
                  <a:rPr lang="en-US" altLang="zh-CN" dirty="0"/>
                  <a:t>y</a:t>
                </a:r>
                <a:r>
                  <a:rPr lang="zh-CN" altLang="en-US" dirty="0"/>
                  <a:t>是朋友，并且学生</a:t>
                </a:r>
                <a:r>
                  <a:rPr lang="en-US" altLang="zh-CN" dirty="0"/>
                  <a:t>x</a:t>
                </a:r>
                <a:r>
                  <a:rPr lang="zh-CN" altLang="en-US" dirty="0"/>
                  <a:t>和</a:t>
                </a:r>
                <a:r>
                  <a:rPr lang="en-US" altLang="zh-CN" dirty="0"/>
                  <a:t>z</a:t>
                </a:r>
                <a:r>
                  <a:rPr lang="zh-CN" altLang="en-US" dirty="0"/>
                  <a:t>是朋友，并且如果</a:t>
                </a:r>
                <a:r>
                  <a:rPr lang="en-US" altLang="zh-CN" dirty="0"/>
                  <a:t>y</a:t>
                </a:r>
                <a:r>
                  <a:rPr lang="zh-CN" altLang="en-US" dirty="0"/>
                  <a:t>和</a:t>
                </a:r>
                <a:r>
                  <a:rPr lang="en-US" altLang="zh-CN" dirty="0"/>
                  <a:t>z</a:t>
                </a:r>
                <a:r>
                  <a:rPr lang="zh-CN" altLang="en-US" dirty="0"/>
                  <a:t>不是同一个人，则</a:t>
                </a:r>
                <a:r>
                  <a:rPr lang="en-US" altLang="zh-CN" dirty="0"/>
                  <a:t>y</a:t>
                </a:r>
                <a:r>
                  <a:rPr lang="zh-CN" altLang="en-US" dirty="0"/>
                  <a:t>和</a:t>
                </a:r>
                <a:r>
                  <a:rPr lang="en-US" altLang="zh-CN" dirty="0"/>
                  <a:t>z</a:t>
                </a:r>
                <a:r>
                  <a:rPr lang="zh-CN" altLang="en-US" dirty="0"/>
                  <a:t>就不是朋友。</a:t>
                </a:r>
                <a:endParaRPr lang="en-US" altLang="zh-CN" dirty="0"/>
              </a:p>
              <a:p>
                <a:r>
                  <a:rPr lang="zh-CN" altLang="en-US" dirty="0"/>
                  <a:t>加上三个量词，意思为：存在一个学生</a:t>
                </a:r>
                <a:r>
                  <a:rPr lang="en-US" altLang="zh-CN" dirty="0"/>
                  <a:t>x, </a:t>
                </a:r>
                <a:r>
                  <a:rPr lang="zh-CN" altLang="en-US" dirty="0"/>
                  <a:t>使得对所有的学生</a:t>
                </a:r>
                <a:r>
                  <a:rPr lang="en-US" altLang="zh-CN" dirty="0"/>
                  <a:t>y</a:t>
                </a:r>
                <a:r>
                  <a:rPr lang="zh-CN" altLang="en-US" dirty="0"/>
                  <a:t>以及不同于</a:t>
                </a:r>
                <a:r>
                  <a:rPr lang="en-US" altLang="zh-CN" dirty="0"/>
                  <a:t>y</a:t>
                </a:r>
                <a:r>
                  <a:rPr lang="zh-CN" altLang="en-US" dirty="0"/>
                  <a:t>的所有学生</a:t>
                </a:r>
                <a:r>
                  <a:rPr lang="en-US" altLang="zh-CN" dirty="0"/>
                  <a:t>z, </a:t>
                </a:r>
                <a:r>
                  <a:rPr lang="zh-CN" altLang="en-US" dirty="0"/>
                  <a:t>如果</a:t>
                </a:r>
                <a:r>
                  <a:rPr lang="en-US" altLang="zh-CN" dirty="0"/>
                  <a:t>x</a:t>
                </a:r>
                <a:r>
                  <a:rPr lang="zh-CN" altLang="en-US" dirty="0"/>
                  <a:t>和</a:t>
                </a:r>
                <a:r>
                  <a:rPr lang="en-US" altLang="zh-CN" dirty="0"/>
                  <a:t>y</a:t>
                </a:r>
                <a:r>
                  <a:rPr lang="zh-CN" altLang="en-US" dirty="0"/>
                  <a:t>是朋友，</a:t>
                </a:r>
                <a:r>
                  <a:rPr lang="en-US" altLang="zh-CN" dirty="0"/>
                  <a:t>x</a:t>
                </a:r>
                <a:r>
                  <a:rPr lang="zh-CN" altLang="en-US" dirty="0"/>
                  <a:t>和</a:t>
                </a:r>
                <a:r>
                  <a:rPr lang="en-US" altLang="zh-CN" dirty="0"/>
                  <a:t>z</a:t>
                </a:r>
                <a:r>
                  <a:rPr lang="zh-CN" altLang="en-US" dirty="0"/>
                  <a:t>也是朋友，那么</a:t>
                </a:r>
                <a:r>
                  <a:rPr lang="en-US" altLang="zh-CN" dirty="0"/>
                  <a:t>y</a:t>
                </a:r>
                <a:r>
                  <a:rPr lang="zh-CN" altLang="en-US" dirty="0"/>
                  <a:t>和</a:t>
                </a:r>
                <a:r>
                  <a:rPr lang="en-US" altLang="zh-CN" dirty="0"/>
                  <a:t>z</a:t>
                </a:r>
                <a:r>
                  <a:rPr lang="zh-CN" altLang="en-US" dirty="0"/>
                  <a:t>就不是朋友。换言之</a:t>
                </a:r>
                <a:r>
                  <a:rPr lang="en-US" altLang="zh-CN" dirty="0"/>
                  <a:t>, </a:t>
                </a:r>
                <a:r>
                  <a:rPr lang="zh-CN" altLang="en-US" dirty="0"/>
                  <a:t>有个学生</a:t>
                </a:r>
                <a:r>
                  <a:rPr lang="en-US" altLang="zh-CN" dirty="0"/>
                  <a:t>, </a:t>
                </a:r>
                <a:r>
                  <a:rPr lang="zh-CN" altLang="en-US" dirty="0"/>
                  <a:t>他的朋友之间都不是朋友</a:t>
                </a:r>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99" t="-1310" r="-83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5C71046F-7E01-431E-A57F-B11E59394486}"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110</a:t>
            </a:fld>
            <a:endParaRPr lang="zh-CN" altLang="en-US" dirty="0"/>
          </a:p>
        </p:txBody>
      </p:sp>
    </p:spTree>
    <p:extLst>
      <p:ext uri="{BB962C8B-B14F-4D97-AF65-F5344CB8AC3E}">
        <p14:creationId xmlns:p14="http://schemas.microsoft.com/office/powerpoint/2010/main" val="142377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数学语句到谓词逻辑的翻译</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 </a:t>
                </a:r>
                <a:r>
                  <a:rPr lang="zh-CN" altLang="en-US" dirty="0"/>
                  <a:t>例</a:t>
                </a:r>
                <a:r>
                  <a:rPr lang="en-US" dirty="0"/>
                  <a:t>: </a:t>
                </a:r>
                <a:r>
                  <a:rPr lang="zh-CN" altLang="en-US" dirty="0"/>
                  <a:t>翻译以下语句成逻辑表达式</a:t>
                </a:r>
                <a14:m>
                  <m:oMath xmlns:m="http://schemas.openxmlformats.org/officeDocument/2006/math">
                    <m:r>
                      <a:rPr lang="zh-CN" altLang="en-US" i="1">
                        <a:latin typeface="Cambria Math" panose="02040503050406030204" pitchFamily="18" charset="0"/>
                      </a:rPr>
                      <m:t>“</m:t>
                    </m:r>
                  </m:oMath>
                </a14:m>
                <a:r>
                  <a:rPr lang="zh-CN" altLang="en-US" dirty="0"/>
                  <a:t>两个正整数的和总是正数</a:t>
                </a:r>
                <a14:m>
                  <m:oMath xmlns:m="http://schemas.openxmlformats.org/officeDocument/2006/math">
                    <m:r>
                      <a:rPr lang="zh-CN" altLang="en-US" i="1">
                        <a:latin typeface="Cambria Math" panose="02040503050406030204" pitchFamily="18" charset="0"/>
                      </a:rPr>
                      <m:t>”</m:t>
                    </m:r>
                    <m:r>
                      <a:rPr lang="en-US" altLang="zh-CN" b="0" i="1" smtClean="0">
                        <a:latin typeface="Cambria Math" panose="02040503050406030204" pitchFamily="18" charset="0"/>
                      </a:rPr>
                      <m:t>.</m:t>
                    </m:r>
                  </m:oMath>
                </a14:m>
                <a:endParaRPr lang="en-US" dirty="0"/>
              </a:p>
              <a:p>
                <a:r>
                  <a:rPr lang="en-US" dirty="0"/>
                  <a:t> </a:t>
                </a:r>
                <a:r>
                  <a:rPr lang="zh-CN" altLang="en-US" dirty="0"/>
                  <a:t>解</a:t>
                </a:r>
                <a:r>
                  <a:rPr lang="en-US" dirty="0"/>
                  <a:t>:</a:t>
                </a:r>
              </a:p>
              <a:p>
                <a:pPr lvl="1" algn="just"/>
                <a:r>
                  <a:rPr lang="zh-CN" altLang="en-US" dirty="0"/>
                  <a:t>重写语句</a:t>
                </a:r>
                <a:r>
                  <a:rPr lang="en-US" altLang="zh-CN" dirty="0"/>
                  <a:t>, </a:t>
                </a:r>
                <a:r>
                  <a:rPr lang="zh-CN" altLang="en-US" dirty="0"/>
                  <a:t>让隐含的量词和论域更明显</a:t>
                </a:r>
                <a:r>
                  <a:rPr lang="en-US" dirty="0"/>
                  <a:t>:“</a:t>
                </a:r>
                <a:r>
                  <a:rPr lang="zh-CN" altLang="en-US" dirty="0"/>
                  <a:t>对每两个整数</a:t>
                </a:r>
                <a:r>
                  <a:rPr lang="en-US" altLang="zh-CN" dirty="0"/>
                  <a:t>, </a:t>
                </a:r>
                <a:r>
                  <a:rPr lang="zh-CN" altLang="en-US" dirty="0"/>
                  <a:t>如果它们都是正的</a:t>
                </a:r>
                <a:r>
                  <a:rPr lang="en-US" altLang="zh-CN" dirty="0"/>
                  <a:t>, </a:t>
                </a:r>
                <a:r>
                  <a:rPr lang="zh-CN" altLang="en-US" dirty="0"/>
                  <a:t>那么它们的和是正数</a:t>
                </a:r>
                <a:r>
                  <a:rPr lang="en-US" dirty="0"/>
                  <a:t>.”</a:t>
                </a:r>
              </a:p>
              <a:p>
                <a:pPr lvl="1"/>
                <a:r>
                  <a:rPr lang="zh-CN" altLang="en-US" dirty="0"/>
                  <a:t>引入变量</a:t>
                </a:r>
                <a14:m>
                  <m:oMath xmlns:m="http://schemas.openxmlformats.org/officeDocument/2006/math">
                    <m:r>
                      <a:rPr lang="en-US" altLang="zh-CN" i="1" dirty="0" smtClean="0">
                        <a:latin typeface="Cambria Math" panose="02040503050406030204" pitchFamily="18" charset="0"/>
                      </a:rPr>
                      <m:t>𝑥</m:t>
                    </m:r>
                  </m:oMath>
                </a14:m>
                <a:r>
                  <a:rPr lang="zh-CN" altLang="en-US" dirty="0"/>
                  <a:t>和</a:t>
                </a:r>
                <a14:m>
                  <m:oMath xmlns:m="http://schemas.openxmlformats.org/officeDocument/2006/math">
                    <m:r>
                      <a:rPr lang="en-US" altLang="zh-CN" i="1" dirty="0" smtClean="0">
                        <a:latin typeface="Cambria Math" panose="02040503050406030204" pitchFamily="18" charset="0"/>
                      </a:rPr>
                      <m:t>𝑦</m:t>
                    </m:r>
                  </m:oMath>
                </a14:m>
                <a:r>
                  <a:rPr lang="en-US" altLang="zh-CN" dirty="0"/>
                  <a:t>, </a:t>
                </a:r>
                <a:r>
                  <a:rPr lang="zh-CN" altLang="en-US" dirty="0"/>
                  <a:t>明确论域</a:t>
                </a:r>
                <a:r>
                  <a:rPr lang="en-US" altLang="zh-CN" dirty="0"/>
                  <a:t>.</a:t>
                </a:r>
                <a:r>
                  <a:rPr lang="en-US" dirty="0"/>
                  <a:t>“</a:t>
                </a:r>
                <a:r>
                  <a:rPr lang="zh-CN" altLang="en-US" dirty="0"/>
                  <a:t>对所有的正整数</a:t>
                </a:r>
                <a14:m>
                  <m:oMath xmlns:m="http://schemas.openxmlformats.org/officeDocument/2006/math">
                    <m:r>
                      <a:rPr lang="en-US" altLang="zh-CN" i="1" dirty="0" smtClean="0">
                        <a:latin typeface="Cambria Math" panose="02040503050406030204" pitchFamily="18" charset="0"/>
                      </a:rPr>
                      <m:t>𝑥</m:t>
                    </m:r>
                  </m:oMath>
                </a14:m>
                <a:r>
                  <a:rPr lang="zh-CN" altLang="en-US" dirty="0"/>
                  <a:t>和</a:t>
                </a:r>
                <a14:m>
                  <m:oMath xmlns:m="http://schemas.openxmlformats.org/officeDocument/2006/math">
                    <m:r>
                      <a:rPr lang="en-US" altLang="zh-CN" i="1" dirty="0" smtClean="0">
                        <a:latin typeface="Cambria Math" panose="02040503050406030204" pitchFamily="18" charset="0"/>
                      </a:rPr>
                      <m:t>𝑦</m:t>
                    </m:r>
                  </m:oMath>
                </a14:m>
                <a:r>
                  <a:rPr lang="en-US" altLang="zh-CN" dirty="0"/>
                  <a:t>, </a:t>
                </a:r>
                <a14:m>
                  <m:oMath xmlns:m="http://schemas.openxmlformats.org/officeDocument/2006/math">
                    <m:r>
                      <a:rPr lang="en-US" altLang="zh-CN" i="1" dirty="0" smtClean="0">
                        <a:latin typeface="Cambria Math" panose="02040503050406030204" pitchFamily="18" charset="0"/>
                      </a:rPr>
                      <m:t>𝑥</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𝑦</m:t>
                    </m:r>
                  </m:oMath>
                </a14:m>
                <a:r>
                  <a:rPr lang="zh-CN" altLang="en-US" dirty="0"/>
                  <a:t>是正数</a:t>
                </a:r>
                <a:r>
                  <a:rPr lang="en-US" dirty="0"/>
                  <a:t>.”</a:t>
                </a:r>
              </a:p>
              <a:p>
                <a:pPr lvl="1"/>
                <a:r>
                  <a:rPr lang="zh-CN" altLang="en-US" dirty="0"/>
                  <a:t>因此</a:t>
                </a:r>
                <a:r>
                  <a:rPr lang="en-US" altLang="zh-CN" dirty="0"/>
                  <a:t>,</a:t>
                </a:r>
                <a14:m>
                  <m:oMath xmlns:m="http://schemas.openxmlformats.org/officeDocument/2006/math">
                    <m:r>
                      <a:rPr lang="en-US" i="1" smtClean="0">
                        <a:latin typeface="Cambria Math" panose="02040503050406030204" pitchFamily="18" charset="0"/>
                        <a:ea typeface="Cambria Math" panose="02040503050406030204" pitchFamily="18" charset="0"/>
                        <a:sym typeface="Symbol"/>
                      </a:rPr>
                      <m:t>∀</m:t>
                    </m:r>
                    <m:r>
                      <a:rPr lang="en-US" b="0" i="1" smtClean="0">
                        <a:latin typeface="Cambria Math" panose="02040503050406030204" pitchFamily="18" charset="0"/>
                        <a:ea typeface="Cambria Math" panose="02040503050406030204" pitchFamily="18" charset="0"/>
                        <a:sym typeface="Symbol"/>
                      </a:rPr>
                      <m:t>𝑥</m:t>
                    </m:r>
                    <m:r>
                      <a:rPr lang="en-US" b="0" i="1" smtClean="0">
                        <a:latin typeface="Cambria Math" panose="02040503050406030204" pitchFamily="18" charset="0"/>
                        <a:ea typeface="Cambria Math" panose="02040503050406030204" pitchFamily="18" charset="0"/>
                        <a:sym typeface="Symbol"/>
                      </a:rPr>
                      <m:t>∀</m:t>
                    </m:r>
                    <m:r>
                      <a:rPr lang="en-US" b="0" i="1" smtClean="0">
                        <a:latin typeface="Cambria Math" panose="02040503050406030204" pitchFamily="18" charset="0"/>
                        <a:ea typeface="Cambria Math" panose="02040503050406030204" pitchFamily="18" charset="0"/>
                        <a:sym typeface="Symbol"/>
                      </a:rPr>
                      <m:t>𝑦</m:t>
                    </m:r>
                    <m:r>
                      <a:rPr lang="en-US" i="1" dirty="0" smtClean="0">
                        <a:latin typeface="Cambria Math" panose="02040503050406030204" pitchFamily="18" charset="0"/>
                        <a:sym typeface="Symbol"/>
                      </a:rPr>
                      <m:t>((</m:t>
                    </m:r>
                    <m:r>
                      <a:rPr lang="en-US" i="1" dirty="0" smtClean="0">
                        <a:latin typeface="Cambria Math" panose="02040503050406030204" pitchFamily="18" charset="0"/>
                        <a:sym typeface="Symbol"/>
                      </a:rPr>
                      <m:t>𝑥</m:t>
                    </m:r>
                    <m:r>
                      <a:rPr lang="en-US" i="1" dirty="0" smtClean="0">
                        <a:latin typeface="Cambria Math" panose="02040503050406030204" pitchFamily="18" charset="0"/>
                        <a:sym typeface="Symbol"/>
                      </a:rPr>
                      <m:t>&gt;0)∧(</m:t>
                    </m:r>
                    <m:r>
                      <a:rPr lang="en-US" i="1" dirty="0" smtClean="0">
                        <a:latin typeface="Cambria Math" panose="02040503050406030204" pitchFamily="18" charset="0"/>
                        <a:sym typeface="Symbol"/>
                      </a:rPr>
                      <m:t>𝑦</m:t>
                    </m:r>
                    <m:r>
                      <a:rPr lang="en-US" i="1" dirty="0" smtClean="0">
                        <a:latin typeface="Cambria Math" panose="02040503050406030204" pitchFamily="18" charset="0"/>
                        <a:sym typeface="Symbol"/>
                      </a:rPr>
                      <m:t>&gt;0)→ (</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rPr>
                      <m:t>&gt;0))</m:t>
                    </m:r>
                    <m:r>
                      <a:rPr lang="en-US" altLang="zh-CN" i="1" dirty="0" smtClean="0">
                        <a:latin typeface="Cambria Math" panose="02040503050406030204" pitchFamily="18" charset="0"/>
                      </a:rPr>
                      <m:t>, </m:t>
                    </m:r>
                  </m:oMath>
                </a14:m>
                <a:r>
                  <a:rPr lang="zh-CN" altLang="en-US" dirty="0"/>
                  <a:t>其中两个变量的论域都是全体整数</a:t>
                </a:r>
                <a:r>
                  <a:rPr lang="en-US" altLang="zh-CN" dirty="0"/>
                  <a:t>.</a:t>
                </a:r>
              </a:p>
              <a:p>
                <a:endParaRPr lang="en-US" altLang="zh-CN" dirty="0"/>
              </a:p>
              <a:p>
                <a:r>
                  <a:rPr lang="zh-CN" altLang="en-US" dirty="0"/>
                  <a:t>解</a:t>
                </a:r>
                <a:r>
                  <a:rPr lang="en-US" altLang="zh-CN" dirty="0"/>
                  <a:t>2:</a:t>
                </a:r>
              </a:p>
              <a:p>
                <a:pPr lvl="1"/>
                <a14:m>
                  <m:oMath xmlns:m="http://schemas.openxmlformats.org/officeDocument/2006/math">
                    <m:r>
                      <a:rPr lang="en-US" altLang="zh-CN" i="1">
                        <a:latin typeface="Cambria Math" panose="02040503050406030204" pitchFamily="18" charset="0"/>
                        <a:ea typeface="Cambria Math" panose="02040503050406030204" pitchFamily="18" charset="0"/>
                        <a:sym typeface="Symbol"/>
                      </a:rPr>
                      <m:t>∀</m:t>
                    </m:r>
                    <m:r>
                      <a:rPr lang="en-US" altLang="zh-CN" i="1">
                        <a:latin typeface="Cambria Math" panose="02040503050406030204" pitchFamily="18" charset="0"/>
                        <a:ea typeface="Cambria Math" panose="02040503050406030204" pitchFamily="18" charset="0"/>
                        <a:sym typeface="Symbol"/>
                      </a:rPr>
                      <m:t>𝑥</m:t>
                    </m:r>
                    <m:r>
                      <a:rPr lang="en-US" altLang="zh-CN" i="1">
                        <a:latin typeface="Cambria Math" panose="02040503050406030204" pitchFamily="18" charset="0"/>
                        <a:ea typeface="Cambria Math" panose="02040503050406030204" pitchFamily="18" charset="0"/>
                        <a:sym typeface="Symbol"/>
                      </a:rPr>
                      <m:t>∀</m:t>
                    </m:r>
                    <m:r>
                      <a:rPr lang="en-US" altLang="zh-CN" i="1">
                        <a:latin typeface="Cambria Math" panose="02040503050406030204" pitchFamily="18" charset="0"/>
                        <a:ea typeface="Cambria Math" panose="02040503050406030204" pitchFamily="18" charset="0"/>
                        <a:sym typeface="Symbol"/>
                      </a:rPr>
                      <m:t>𝑦</m:t>
                    </m:r>
                  </m:oMath>
                </a14:m>
                <a:r>
                  <a:rPr lang="en-US" altLang="zh-CN" dirty="0">
                    <a:sym typeface="Symbol"/>
                  </a:rPr>
                  <a:t>(</a:t>
                </a:r>
                <a14:m>
                  <m:oMath xmlns:m="http://schemas.openxmlformats.org/officeDocument/2006/math">
                    <m:r>
                      <a:rPr lang="en-US" altLang="zh-CN" i="1" dirty="0" smtClean="0">
                        <a:latin typeface="Cambria Math" panose="02040503050406030204" pitchFamily="18" charset="0"/>
                      </a:rPr>
                      <m:t>𝑥</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𝑦</m:t>
                    </m:r>
                    <m:r>
                      <a:rPr lang="en-US" altLang="zh-CN" i="1" dirty="0" smtClean="0">
                        <a:latin typeface="Cambria Math" panose="02040503050406030204" pitchFamily="18" charset="0"/>
                      </a:rPr>
                      <m:t>&gt;0</m:t>
                    </m:r>
                  </m:oMath>
                </a14:m>
                <a:r>
                  <a:rPr lang="en-US" altLang="zh-CN" dirty="0"/>
                  <a:t>), </a:t>
                </a:r>
                <a:r>
                  <a:rPr lang="zh-CN" altLang="en-US" dirty="0"/>
                  <a:t>其中两个变量的论域都是正整数</a:t>
                </a:r>
                <a:r>
                  <a:rPr lang="en-US" altLang="zh-CN" dirty="0"/>
                  <a:t>.</a:t>
                </a:r>
              </a:p>
              <a:p>
                <a:pPr marL="393192" lvl="1"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r="-83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9920107B-9BAF-4BED-B089-B40437C6A1E8}"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111</a:t>
            </a:fld>
            <a:endParaRPr lang="zh-CN" altLang="en-US" dirty="0"/>
          </a:p>
        </p:txBody>
      </p:sp>
    </p:spTree>
    <p:extLst>
      <p:ext uri="{BB962C8B-B14F-4D97-AF65-F5344CB8AC3E}">
        <p14:creationId xmlns:p14="http://schemas.microsoft.com/office/powerpoint/2010/main" val="1981436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wipe(down)">
                                      <p:cBhvr>
                                        <p:cTn id="21" dur="500"/>
                                        <p:tgtEl>
                                          <p:spTgt spid="3">
                                            <p:txEl>
                                              <p:pRg st="6" end="6"/>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wipe(down)">
                                      <p:cBhvr>
                                        <p:cTn id="2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自然语言到逻辑表达式的翻译</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lgn="just"/>
                <a:r>
                  <a:rPr lang="zh-CN" altLang="en-US" dirty="0"/>
                  <a:t>例</a:t>
                </a:r>
                <a:r>
                  <a:rPr lang="en-US" dirty="0"/>
                  <a:t>: </a:t>
                </a:r>
                <a:r>
                  <a:rPr lang="zh-CN" altLang="en-US" dirty="0"/>
                  <a:t>翻译以下语句为逻辑表达式</a:t>
                </a:r>
                <a14:m>
                  <m:oMath xmlns:m="http://schemas.openxmlformats.org/officeDocument/2006/math">
                    <m:r>
                      <a:rPr lang="zh-CN" altLang="en-US" i="1">
                        <a:latin typeface="Cambria Math" panose="02040503050406030204" pitchFamily="18" charset="0"/>
                      </a:rPr>
                      <m:t>“</m:t>
                    </m:r>
                  </m:oMath>
                </a14:m>
                <a:r>
                  <a:rPr lang="zh-CN" altLang="en-US" dirty="0">
                    <a:solidFill>
                      <a:srgbClr val="FF0000"/>
                    </a:solidFill>
                  </a:rPr>
                  <a:t>有一</a:t>
                </a:r>
                <a:r>
                  <a:rPr lang="zh-CN" altLang="en-US" dirty="0"/>
                  <a:t>位女士搭乘过世界上</a:t>
                </a:r>
                <a:r>
                  <a:rPr lang="zh-CN" altLang="en-US" dirty="0">
                    <a:solidFill>
                      <a:srgbClr val="FF0000"/>
                    </a:solidFill>
                  </a:rPr>
                  <a:t>每</a:t>
                </a:r>
                <a:r>
                  <a:rPr lang="zh-CN" altLang="en-US" dirty="0"/>
                  <a:t>条航线上的</a:t>
                </a:r>
                <a:r>
                  <a:rPr lang="zh-CN" altLang="en-US" dirty="0">
                    <a:solidFill>
                      <a:srgbClr val="FF0000"/>
                    </a:solidFill>
                  </a:rPr>
                  <a:t>一个</a:t>
                </a:r>
                <a:r>
                  <a:rPr lang="zh-CN" altLang="en-US" dirty="0"/>
                  <a:t>航班</a:t>
                </a:r>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m:t>
                    </m:r>
                  </m:oMath>
                </a14:m>
                <a:endParaRPr lang="en-US" altLang="zh-CN" dirty="0"/>
              </a:p>
              <a:p>
                <a:r>
                  <a:rPr lang="zh-CN" altLang="en-US" dirty="0"/>
                  <a:t>解</a:t>
                </a:r>
                <a:r>
                  <a:rPr lang="en-US" dirty="0"/>
                  <a:t>:</a:t>
                </a:r>
              </a:p>
              <a:p>
                <a:pPr lvl="1"/>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err="1" smtClean="0">
                        <a:latin typeface="Cambria Math" panose="02040503050406030204" pitchFamily="18" charset="0"/>
                      </a:rPr>
                      <m:t>𝑤</m:t>
                    </m:r>
                    <m:r>
                      <a:rPr lang="en-US" i="1" dirty="0" err="1" smtClean="0">
                        <a:latin typeface="Cambria Math" panose="02040503050406030204" pitchFamily="18" charset="0"/>
                      </a:rPr>
                      <m:t>,</m:t>
                    </m:r>
                    <m:r>
                      <a:rPr lang="en-US" i="1" dirty="0" err="1" smtClean="0">
                        <a:latin typeface="Cambria Math" panose="02040503050406030204" pitchFamily="18" charset="0"/>
                      </a:rPr>
                      <m:t>𝑓</m:t>
                    </m:r>
                    <m:r>
                      <a:rPr lang="en-US" i="1" dirty="0" smtClean="0">
                        <a:latin typeface="Cambria Math" panose="02040503050406030204" pitchFamily="18" charset="0"/>
                      </a:rPr>
                      <m:t>)</m:t>
                    </m:r>
                  </m:oMath>
                </a14:m>
                <a:r>
                  <a:rPr lang="zh-CN" altLang="en-US" dirty="0"/>
                  <a:t>表示</a:t>
                </a:r>
                <a14:m>
                  <m:oMath xmlns:m="http://schemas.openxmlformats.org/officeDocument/2006/math">
                    <m:r>
                      <a:rPr lang="zh-CN" altLang="en-US" i="1">
                        <a:latin typeface="Cambria Math" panose="02040503050406030204" pitchFamily="18" charset="0"/>
                      </a:rPr>
                      <m:t>“</m:t>
                    </m:r>
                    <m:r>
                      <a:rPr lang="en-US" i="1" dirty="0" smtClean="0">
                        <a:latin typeface="Cambria Math" panose="02040503050406030204" pitchFamily="18" charset="0"/>
                      </a:rPr>
                      <m:t>𝑤</m:t>
                    </m:r>
                  </m:oMath>
                </a14:m>
                <a:r>
                  <a:rPr lang="zh-CN" altLang="en-US" dirty="0"/>
                  <a:t>乘坐过航班</a:t>
                </a:r>
                <a14:m>
                  <m:oMath xmlns:m="http://schemas.openxmlformats.org/officeDocument/2006/math">
                    <m:r>
                      <a:rPr lang="en-US" i="1" dirty="0" smtClean="0">
                        <a:latin typeface="Cambria Math" panose="02040503050406030204" pitchFamily="18" charset="0"/>
                      </a:rPr>
                      <m:t>𝑓</m:t>
                    </m:r>
                    <m:r>
                      <a:rPr lang="zh-CN" altLang="en-US" i="1">
                        <a:latin typeface="Cambria Math" panose="02040503050406030204" pitchFamily="18" charset="0"/>
                      </a:rPr>
                      <m:t>”</m:t>
                    </m:r>
                  </m:oMath>
                </a14:m>
                <a:r>
                  <a:rPr lang="en-US" dirty="0"/>
                  <a:t>, </a:t>
                </a:r>
                <a:r>
                  <a:rPr lang="zh-CN" altLang="en-US" dirty="0"/>
                  <a:t>变量</a:t>
                </a:r>
                <a14:m>
                  <m:oMath xmlns:m="http://schemas.openxmlformats.org/officeDocument/2006/math">
                    <m:r>
                      <a:rPr lang="en-US" altLang="zh-CN" i="1" dirty="0" smtClean="0">
                        <a:latin typeface="Cambria Math" panose="02040503050406030204" pitchFamily="18" charset="0"/>
                      </a:rPr>
                      <m:t>𝑤</m:t>
                    </m:r>
                  </m:oMath>
                </a14:m>
                <a:r>
                  <a:rPr lang="zh-CN" altLang="en-US" dirty="0"/>
                  <a:t>的论域</a:t>
                </a:r>
                <a14:m>
                  <m:oMath xmlns:m="http://schemas.openxmlformats.org/officeDocument/2006/math">
                    <m:r>
                      <a:rPr lang="en-US" altLang="zh-CN" i="1" dirty="0" smtClean="0">
                        <a:latin typeface="Cambria Math" panose="02040503050406030204" pitchFamily="18" charset="0"/>
                      </a:rPr>
                      <m:t>𝑈</m:t>
                    </m:r>
                  </m:oMath>
                </a14:m>
                <a:r>
                  <a:rPr lang="zh-CN" altLang="en-US" dirty="0"/>
                  <a:t>是所有女性</a:t>
                </a:r>
                <a:r>
                  <a:rPr lang="en-US" altLang="zh-CN" dirty="0"/>
                  <a:t>, </a:t>
                </a:r>
                <a:r>
                  <a:rPr lang="zh-CN" altLang="en-US" dirty="0"/>
                  <a:t>变量</a:t>
                </a:r>
                <a14:m>
                  <m:oMath xmlns:m="http://schemas.openxmlformats.org/officeDocument/2006/math">
                    <m:r>
                      <a:rPr lang="en-US" altLang="zh-CN" i="1" dirty="0" smtClean="0">
                        <a:latin typeface="Cambria Math" panose="02040503050406030204" pitchFamily="18" charset="0"/>
                      </a:rPr>
                      <m:t>𝑓</m:t>
                    </m:r>
                  </m:oMath>
                </a14:m>
                <a:r>
                  <a:rPr lang="zh-CN" altLang="en-US" dirty="0"/>
                  <a:t>的论域</a:t>
                </a:r>
                <a14:m>
                  <m:oMath xmlns:m="http://schemas.openxmlformats.org/officeDocument/2006/math">
                    <m:r>
                      <a:rPr lang="en-US" altLang="zh-CN" i="1" dirty="0" smtClean="0">
                        <a:latin typeface="Cambria Math" panose="02040503050406030204" pitchFamily="18" charset="0"/>
                      </a:rPr>
                      <m:t>𝑈</m:t>
                    </m:r>
                  </m:oMath>
                </a14:m>
                <a:r>
                  <a:rPr lang="zh-CN" altLang="en-US" dirty="0"/>
                  <a:t>是所有的空中航班</a:t>
                </a:r>
                <a:endParaRPr lang="en-US" dirty="0"/>
              </a:p>
              <a:p>
                <a:pPr lvl="1"/>
                <a14:m>
                  <m:oMath xmlns:m="http://schemas.openxmlformats.org/officeDocument/2006/math">
                    <m:r>
                      <a:rPr lang="en-US" i="1" dirty="0" smtClean="0">
                        <a:latin typeface="Cambria Math" panose="02040503050406030204" pitchFamily="18" charset="0"/>
                      </a:rPr>
                      <m:t>𝑄</m:t>
                    </m:r>
                    <m:r>
                      <a:rPr lang="en-US" i="1" dirty="0" smtClean="0">
                        <a:latin typeface="Cambria Math" panose="02040503050406030204" pitchFamily="18" charset="0"/>
                      </a:rPr>
                      <m:t>(</m:t>
                    </m:r>
                    <m:r>
                      <a:rPr lang="en-US" i="1" dirty="0" err="1" smtClean="0">
                        <a:latin typeface="Cambria Math" panose="02040503050406030204" pitchFamily="18" charset="0"/>
                      </a:rPr>
                      <m:t>𝑓</m:t>
                    </m:r>
                    <m:r>
                      <a:rPr lang="en-US" i="1" dirty="0" err="1" smtClean="0">
                        <a:latin typeface="Cambria Math" panose="02040503050406030204" pitchFamily="18" charset="0"/>
                      </a:rPr>
                      <m:t>,</m:t>
                    </m:r>
                    <m:r>
                      <a:rPr lang="en-US" i="1" dirty="0" err="1" smtClean="0">
                        <a:latin typeface="Cambria Math" panose="02040503050406030204" pitchFamily="18" charset="0"/>
                      </a:rPr>
                      <m:t>𝑎</m:t>
                    </m:r>
                    <m:r>
                      <a:rPr lang="en-US" i="1" dirty="0" smtClean="0">
                        <a:latin typeface="Cambria Math" panose="02040503050406030204" pitchFamily="18" charset="0"/>
                      </a:rPr>
                      <m:t>)</m:t>
                    </m:r>
                  </m:oMath>
                </a14:m>
                <a:r>
                  <a:rPr lang="zh-CN" altLang="en-US" dirty="0"/>
                  <a:t>表示</a:t>
                </a:r>
                <a14:m>
                  <m:oMath xmlns:m="http://schemas.openxmlformats.org/officeDocument/2006/math">
                    <m:r>
                      <a:rPr lang="zh-CN" altLang="en-US" i="1">
                        <a:latin typeface="Cambria Math" panose="02040503050406030204" pitchFamily="18" charset="0"/>
                      </a:rPr>
                      <m:t>“ </m:t>
                    </m:r>
                    <m:r>
                      <a:rPr lang="en-US" i="1" dirty="0" smtClean="0">
                        <a:latin typeface="Cambria Math" panose="02040503050406030204" pitchFamily="18" charset="0"/>
                      </a:rPr>
                      <m:t>𝑓</m:t>
                    </m:r>
                  </m:oMath>
                </a14:m>
                <a:r>
                  <a:rPr lang="zh-CN" altLang="en-US" dirty="0"/>
                  <a:t>是航线</a:t>
                </a:r>
                <a14:m>
                  <m:oMath xmlns:m="http://schemas.openxmlformats.org/officeDocument/2006/math">
                    <m:r>
                      <a:rPr lang="en-US" altLang="zh-CN" b="0" i="1" dirty="0" smtClean="0">
                        <a:latin typeface="Cambria Math" panose="02040503050406030204" pitchFamily="18" charset="0"/>
                      </a:rPr>
                      <m:t>𝑎</m:t>
                    </m:r>
                    <m:r>
                      <a:rPr lang="zh-CN" altLang="en-US" i="1" dirty="0">
                        <a:latin typeface="Cambria Math" panose="02040503050406030204" pitchFamily="18" charset="0"/>
                      </a:rPr>
                      <m:t>上的一个航班</m:t>
                    </m:r>
                    <m:r>
                      <a:rPr lang="zh-CN" altLang="en-US" i="1">
                        <a:latin typeface="Cambria Math" panose="02040503050406030204" pitchFamily="18" charset="0"/>
                      </a:rPr>
                      <m:t>”</m:t>
                    </m:r>
                  </m:oMath>
                </a14:m>
                <a:r>
                  <a:rPr lang="en-US" altLang="zh-CN" dirty="0"/>
                  <a:t>, </a:t>
                </a:r>
                <a:r>
                  <a:rPr lang="zh-CN" altLang="en-US" dirty="0"/>
                  <a:t>变量</a:t>
                </a:r>
                <a14:m>
                  <m:oMath xmlns:m="http://schemas.openxmlformats.org/officeDocument/2006/math">
                    <m:r>
                      <a:rPr lang="en-US" altLang="zh-CN" i="1" dirty="0" smtClean="0">
                        <a:latin typeface="Cambria Math" panose="02040503050406030204" pitchFamily="18" charset="0"/>
                      </a:rPr>
                      <m:t>𝑎</m:t>
                    </m:r>
                  </m:oMath>
                </a14:m>
                <a:r>
                  <a:rPr lang="zh-CN" altLang="en-US" dirty="0"/>
                  <a:t>的论域</a:t>
                </a:r>
                <a14:m>
                  <m:oMath xmlns:m="http://schemas.openxmlformats.org/officeDocument/2006/math">
                    <m:r>
                      <a:rPr lang="en-US" altLang="zh-CN" i="1" dirty="0" smtClean="0">
                        <a:latin typeface="Cambria Math" panose="02040503050406030204" pitchFamily="18" charset="0"/>
                      </a:rPr>
                      <m:t>𝑈</m:t>
                    </m:r>
                  </m:oMath>
                </a14:m>
                <a:r>
                  <a:rPr lang="zh-CN" altLang="en-US" dirty="0"/>
                  <a:t>是所有的航线</a:t>
                </a:r>
                <a:endParaRPr lang="en-US" dirty="0"/>
              </a:p>
              <a:p>
                <a:pPr lvl="1"/>
                <a:r>
                  <a:rPr lang="zh-CN" altLang="en-US" dirty="0"/>
                  <a:t>因此</a:t>
                </a:r>
                <a:r>
                  <a:rPr lang="en-US" altLang="zh-CN" dirty="0"/>
                  <a:t>, </a:t>
                </a:r>
                <a:r>
                  <a:rPr lang="zh-CN" altLang="en-US" dirty="0"/>
                  <a:t>语句可以翻译成</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𝑄</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oMath>
                </a14:m>
                <a:endParaRPr lang="en-US" dirty="0">
                  <a:sym typeface="Symbol"/>
                </a:endParaRPr>
              </a:p>
              <a:p>
                <a:pPr lvl="1"/>
                <a:endParaRPr lang="en-US" dirty="0">
                  <a:sym typeface="Symbol"/>
                </a:endParaRPr>
              </a:p>
              <a:p>
                <a:r>
                  <a:rPr lang="zh-CN" altLang="en-US" dirty="0"/>
                  <a:t>解</a:t>
                </a:r>
                <a:r>
                  <a:rPr lang="en-US" altLang="zh-CN" dirty="0"/>
                  <a:t>2:</a:t>
                </a:r>
              </a:p>
              <a:p>
                <a:pPr lvl="1"/>
                <a14:m>
                  <m:oMath xmlns:m="http://schemas.openxmlformats.org/officeDocument/2006/math">
                    <m:r>
                      <a:rPr lang="en-US" altLang="zh-CN" i="1" dirty="0" smtClean="0">
                        <a:latin typeface="Cambria Math" panose="02040503050406030204" pitchFamily="18" charset="0"/>
                      </a:rPr>
                      <m:t>𝑅</m:t>
                    </m:r>
                    <m:r>
                      <a:rPr lang="en-US" altLang="zh-CN" i="1" dirty="0" smtClean="0">
                        <a:latin typeface="Cambria Math" panose="02040503050406030204" pitchFamily="18" charset="0"/>
                      </a:rPr>
                      <m:t>(</m:t>
                    </m:r>
                    <m:r>
                      <a:rPr lang="en-US" altLang="zh-CN" i="1" dirty="0" err="1" smtClean="0">
                        <a:latin typeface="Cambria Math" panose="02040503050406030204" pitchFamily="18" charset="0"/>
                      </a:rPr>
                      <m:t>𝑤</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𝑓</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𝑎</m:t>
                    </m:r>
                    <m:r>
                      <a:rPr lang="en-US" altLang="zh-CN" i="1" dirty="0" smtClean="0">
                        <a:latin typeface="Cambria Math" panose="02040503050406030204" pitchFamily="18" charset="0"/>
                      </a:rPr>
                      <m:t>)</m:t>
                    </m:r>
                  </m:oMath>
                </a14:m>
                <a:r>
                  <a:rPr lang="zh-CN" altLang="en-US" dirty="0"/>
                  <a:t>表示</a:t>
                </a:r>
                <a14:m>
                  <m:oMath xmlns:m="http://schemas.openxmlformats.org/officeDocument/2006/math">
                    <m:r>
                      <a:rPr lang="zh-CN" altLang="en-US" i="1">
                        <a:latin typeface="Cambria Math" panose="02040503050406030204" pitchFamily="18" charset="0"/>
                      </a:rPr>
                      <m:t>“</m:t>
                    </m:r>
                    <m:r>
                      <a:rPr lang="en-US" altLang="zh-CN" i="1" dirty="0" smtClean="0">
                        <a:latin typeface="Cambria Math" panose="02040503050406030204" pitchFamily="18" charset="0"/>
                      </a:rPr>
                      <m:t>𝑤</m:t>
                    </m:r>
                  </m:oMath>
                </a14:m>
                <a:r>
                  <a:rPr lang="zh-CN" altLang="en-US" dirty="0"/>
                  <a:t>乘坐航线</a:t>
                </a:r>
                <a14:m>
                  <m:oMath xmlns:m="http://schemas.openxmlformats.org/officeDocument/2006/math">
                    <m:r>
                      <a:rPr lang="en-US" altLang="zh-CN" i="1" dirty="0" smtClean="0">
                        <a:latin typeface="Cambria Math" panose="02040503050406030204" pitchFamily="18" charset="0"/>
                      </a:rPr>
                      <m:t>𝑎</m:t>
                    </m:r>
                  </m:oMath>
                </a14:m>
                <a:r>
                  <a:rPr lang="zh-CN" altLang="en-US" dirty="0"/>
                  <a:t>上的航班</a:t>
                </a:r>
                <a14:m>
                  <m:oMath xmlns:m="http://schemas.openxmlformats.org/officeDocument/2006/math">
                    <m:r>
                      <a:rPr lang="en-US" altLang="zh-CN" i="1" dirty="0" smtClean="0">
                        <a:latin typeface="Cambria Math" panose="02040503050406030204" pitchFamily="18" charset="0"/>
                      </a:rPr>
                      <m:t>𝑓</m:t>
                    </m:r>
                    <m:r>
                      <a:rPr lang="zh-CN" altLang="en-US" i="1">
                        <a:latin typeface="Cambria Math" panose="02040503050406030204" pitchFamily="18" charset="0"/>
                      </a:rPr>
                      <m:t>”</m:t>
                    </m:r>
                  </m:oMath>
                </a14:m>
                <a:endParaRPr lang="en-US" altLang="zh-CN" dirty="0"/>
              </a:p>
              <a:p>
                <a:pPr lvl="1"/>
                <a:r>
                  <a:rPr lang="zh-CN" altLang="en-US" dirty="0"/>
                  <a:t>因此</a:t>
                </a:r>
                <a:r>
                  <a:rPr lang="en-US" altLang="zh-CN" dirty="0"/>
                  <a:t>, </a:t>
                </a:r>
                <a:r>
                  <a:rPr lang="zh-CN" altLang="en-US" dirty="0"/>
                  <a:t>语句可以翻译成</a:t>
                </a:r>
                <a:r>
                  <a:rPr lang="en-US" altLang="zh-CN" dirty="0"/>
                  <a:t>: </a:t>
                </a:r>
                <a14:m>
                  <m:oMath xmlns:m="http://schemas.openxmlformats.org/officeDocument/2006/math">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𝑤</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𝑎</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𝑤</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𝑎</m:t>
                    </m:r>
                    <m:r>
                      <a:rPr lang="en-US" altLang="zh-CN" b="0" i="1" smtClean="0">
                        <a:latin typeface="Cambria Math" panose="02040503050406030204" pitchFamily="18" charset="0"/>
                        <a:ea typeface="Cambria Math" panose="02040503050406030204" pitchFamily="18" charset="0"/>
                      </a:rPr>
                      <m:t>)</m:t>
                    </m:r>
                  </m:oMath>
                </a14:m>
                <a:endParaRPr lang="en-US" altLang="zh-CN" dirty="0">
                  <a:sym typeface="Symbol"/>
                </a:endParaRPr>
              </a:p>
              <a:p>
                <a:pPr marL="393192" lvl="1"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99" t="-2143" r="-11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87B960E1-67D2-4DCF-A472-0E83C79CCE0C}"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112</a:t>
            </a:fld>
            <a:endParaRPr lang="zh-CN" altLang="en-US" dirty="0"/>
          </a:p>
        </p:txBody>
      </p:sp>
    </p:spTree>
    <p:extLst>
      <p:ext uri="{BB962C8B-B14F-4D97-AF65-F5344CB8AC3E}">
        <p14:creationId xmlns:p14="http://schemas.microsoft.com/office/powerpoint/2010/main" val="254374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wipe(down)">
                                      <p:cBhvr>
                                        <p:cTn id="21" dur="500"/>
                                        <p:tgtEl>
                                          <p:spTgt spid="3">
                                            <p:txEl>
                                              <p:pRg st="6" end="6"/>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wipe(down)">
                                      <p:cBhvr>
                                        <p:cTn id="24" dur="500"/>
                                        <p:tgtEl>
                                          <p:spTgt spid="3">
                                            <p:txEl>
                                              <p:pRg st="7" end="7"/>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wipe(down)">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自然语言到逻辑表达式的翻译</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086" y="1088824"/>
                <a:ext cx="6643914" cy="5121481"/>
              </a:xfrm>
            </p:spPr>
            <p:txBody>
              <a:bodyPr>
                <a:normAutofit/>
              </a:bodyPr>
              <a:lstStyle/>
              <a:p>
                <a:r>
                  <a:rPr lang="zh-CN" altLang="en-US" dirty="0"/>
                  <a:t>在自然语言翻译时选择明显的谓词表达</a:t>
                </a:r>
                <a:r>
                  <a:rPr lang="en-US" dirty="0"/>
                  <a:t>.</a:t>
                </a:r>
              </a:p>
              <a:p>
                <a:endParaRPr lang="en-US" dirty="0"/>
              </a:p>
              <a:p>
                <a:r>
                  <a:rPr lang="zh-CN" altLang="en-US" dirty="0"/>
                  <a:t>例</a:t>
                </a:r>
                <a:r>
                  <a:rPr lang="en-US" dirty="0"/>
                  <a:t>1: </a:t>
                </a:r>
                <a14:m>
                  <m:oMath xmlns:m="http://schemas.openxmlformats.org/officeDocument/2006/math">
                    <m:r>
                      <a:rPr lang="zh-CN" altLang="en-US" i="1">
                        <a:latin typeface="Cambria Math" panose="02040503050406030204" pitchFamily="18" charset="0"/>
                      </a:rPr>
                      <m:t>“</m:t>
                    </m:r>
                  </m:oMath>
                </a14:m>
                <a:r>
                  <a:rPr lang="zh-CN" altLang="en-US" dirty="0"/>
                  <a:t>兄弟是兄弟姐妹</a:t>
                </a:r>
                <a14:m>
                  <m:oMath xmlns:m="http://schemas.openxmlformats.org/officeDocument/2006/math">
                    <m:r>
                      <a:rPr lang="zh-CN" altLang="en-US" i="1">
                        <a:latin typeface="Cambria Math" panose="02040503050406030204" pitchFamily="18" charset="0"/>
                      </a:rPr>
                      <m:t>”</m:t>
                    </m:r>
                  </m:oMath>
                </a14:m>
                <a:endParaRPr lang="en-US" dirty="0"/>
              </a:p>
              <a:p>
                <a:r>
                  <a:rPr lang="zh-CN" altLang="en-US" dirty="0">
                    <a:sym typeface="Symbol"/>
                  </a:rPr>
                  <a:t>解</a:t>
                </a:r>
                <a:r>
                  <a:rPr lang="en-US" dirty="0">
                    <a:sym typeface="Symbol"/>
                  </a:rPr>
                  <a:t>: </a:t>
                </a:r>
                <a14:m>
                  <m:oMath xmlns:m="http://schemas.openxmlformats.org/officeDocument/2006/math">
                    <m:r>
                      <a:rPr lang="en-US" i="1" smtClean="0">
                        <a:latin typeface="Cambria Math" panose="02040503050406030204" pitchFamily="18" charset="0"/>
                        <a:ea typeface="Cambria Math" panose="02040503050406030204" pitchFamily="18" charset="0"/>
                        <a:sym typeface="Symbol"/>
                      </a:rPr>
                      <m:t>∀</m:t>
                    </m:r>
                    <m:r>
                      <a:rPr lang="en-US" b="0" i="1" smtClean="0">
                        <a:latin typeface="Cambria Math" panose="02040503050406030204" pitchFamily="18" charset="0"/>
                        <a:ea typeface="Cambria Math" panose="02040503050406030204" pitchFamily="18" charset="0"/>
                        <a:sym typeface="Symbol"/>
                      </a:rPr>
                      <m:t>𝑥</m:t>
                    </m:r>
                    <m:r>
                      <a:rPr lang="en-US" b="0" i="1" smtClean="0">
                        <a:latin typeface="Cambria Math" panose="02040503050406030204" pitchFamily="18" charset="0"/>
                        <a:ea typeface="Cambria Math" panose="02040503050406030204" pitchFamily="18" charset="0"/>
                        <a:sym typeface="Symbol"/>
                      </a:rPr>
                      <m:t>∀</m:t>
                    </m:r>
                    <m:r>
                      <a:rPr lang="en-US" b="0" i="1" smtClean="0">
                        <a:latin typeface="Cambria Math" panose="02040503050406030204" pitchFamily="18" charset="0"/>
                        <a:ea typeface="Cambria Math" panose="02040503050406030204" pitchFamily="18" charset="0"/>
                        <a:sym typeface="Symbol"/>
                      </a:rPr>
                      <m:t>𝑦</m:t>
                    </m:r>
                    <m:r>
                      <a:rPr lang="en-US" b="0" i="1" smtClean="0">
                        <a:latin typeface="Cambria Math" panose="02040503050406030204" pitchFamily="18" charset="0"/>
                        <a:ea typeface="Cambria Math" panose="02040503050406030204" pitchFamily="18" charset="0"/>
                        <a:sym typeface="Symbol"/>
                      </a:rPr>
                      <m:t>(</m:t>
                    </m:r>
                    <m:r>
                      <a:rPr lang="en-US" b="0" i="1" smtClean="0">
                        <a:latin typeface="Cambria Math" panose="02040503050406030204" pitchFamily="18" charset="0"/>
                        <a:ea typeface="Cambria Math" panose="02040503050406030204" pitchFamily="18" charset="0"/>
                        <a:sym typeface="Symbol"/>
                      </a:rPr>
                      <m:t>𝐵</m:t>
                    </m:r>
                    <m:d>
                      <m:dPr>
                        <m:ctrlPr>
                          <a:rPr lang="en-US" b="0" i="1" smtClean="0">
                            <a:latin typeface="Cambria Math" panose="02040503050406030204" pitchFamily="18" charset="0"/>
                            <a:ea typeface="Cambria Math" panose="02040503050406030204" pitchFamily="18" charset="0"/>
                            <a:sym typeface="Symbol"/>
                          </a:rPr>
                        </m:ctrlPr>
                      </m:dPr>
                      <m:e>
                        <m:r>
                          <a:rPr lang="en-US" b="0" i="1" smtClean="0">
                            <a:latin typeface="Cambria Math" panose="02040503050406030204" pitchFamily="18" charset="0"/>
                            <a:ea typeface="Cambria Math" panose="02040503050406030204" pitchFamily="18" charset="0"/>
                            <a:sym typeface="Symbol"/>
                          </a:rPr>
                          <m:t>𝑥</m:t>
                        </m:r>
                        <m:r>
                          <a:rPr lang="en-US" b="0" i="1" smtClean="0">
                            <a:latin typeface="Cambria Math" panose="02040503050406030204" pitchFamily="18" charset="0"/>
                            <a:ea typeface="Cambria Math" panose="02040503050406030204" pitchFamily="18" charset="0"/>
                            <a:sym typeface="Symbol"/>
                          </a:rPr>
                          <m:t>,</m:t>
                        </m:r>
                        <m:r>
                          <a:rPr lang="en-US" b="0" i="1" smtClean="0">
                            <a:latin typeface="Cambria Math" panose="02040503050406030204" pitchFamily="18" charset="0"/>
                            <a:ea typeface="Cambria Math" panose="02040503050406030204" pitchFamily="18" charset="0"/>
                            <a:sym typeface="Symbol"/>
                          </a:rPr>
                          <m:t>𝑦</m:t>
                        </m:r>
                      </m:e>
                    </m:d>
                    <m:r>
                      <a:rPr lang="en-US" b="0" i="1" smtClean="0">
                        <a:latin typeface="Cambria Math" panose="02040503050406030204" pitchFamily="18" charset="0"/>
                        <a:ea typeface="Cambria Math" panose="02040503050406030204" pitchFamily="18" charset="0"/>
                        <a:sym typeface="Symbol"/>
                      </a:rPr>
                      <m:t>→</m:t>
                    </m:r>
                    <m:r>
                      <a:rPr lang="en-US" b="0" i="1" smtClean="0">
                        <a:latin typeface="Cambria Math" panose="02040503050406030204" pitchFamily="18" charset="0"/>
                        <a:ea typeface="Cambria Math" panose="02040503050406030204" pitchFamily="18" charset="0"/>
                        <a:sym typeface="Symbol"/>
                      </a:rPr>
                      <m:t>𝑆</m:t>
                    </m:r>
                    <m:d>
                      <m:dPr>
                        <m:ctrlPr>
                          <a:rPr lang="en-US" b="0" i="1" smtClean="0">
                            <a:latin typeface="Cambria Math" panose="02040503050406030204" pitchFamily="18" charset="0"/>
                            <a:ea typeface="Cambria Math" panose="02040503050406030204" pitchFamily="18" charset="0"/>
                            <a:sym typeface="Symbol"/>
                          </a:rPr>
                        </m:ctrlPr>
                      </m:dPr>
                      <m:e>
                        <m:r>
                          <a:rPr lang="en-US" b="0" i="1" smtClean="0">
                            <a:latin typeface="Cambria Math" panose="02040503050406030204" pitchFamily="18" charset="0"/>
                            <a:ea typeface="Cambria Math" panose="02040503050406030204" pitchFamily="18" charset="0"/>
                            <a:sym typeface="Symbol"/>
                          </a:rPr>
                          <m:t>𝑥</m:t>
                        </m:r>
                        <m:r>
                          <a:rPr lang="en-US" b="0" i="1" smtClean="0">
                            <a:latin typeface="Cambria Math" panose="02040503050406030204" pitchFamily="18" charset="0"/>
                            <a:ea typeface="Cambria Math" panose="02040503050406030204" pitchFamily="18" charset="0"/>
                            <a:sym typeface="Symbol"/>
                          </a:rPr>
                          <m:t>,</m:t>
                        </m:r>
                        <m:r>
                          <a:rPr lang="en-US" b="0" i="1" smtClean="0">
                            <a:latin typeface="Cambria Math" panose="02040503050406030204" pitchFamily="18" charset="0"/>
                            <a:ea typeface="Cambria Math" panose="02040503050406030204" pitchFamily="18" charset="0"/>
                            <a:sym typeface="Symbol"/>
                          </a:rPr>
                          <m:t>𝑦</m:t>
                        </m:r>
                      </m:e>
                    </m:d>
                    <m:r>
                      <a:rPr lang="en-US" b="0" i="1" smtClean="0">
                        <a:latin typeface="Cambria Math" panose="02040503050406030204" pitchFamily="18" charset="0"/>
                        <a:ea typeface="Cambria Math" panose="02040503050406030204" pitchFamily="18" charset="0"/>
                        <a:sym typeface="Symbol"/>
                      </a:rPr>
                      <m:t>)</m:t>
                    </m:r>
                  </m:oMath>
                </a14:m>
                <a:endParaRPr lang="en-US" dirty="0">
                  <a:sym typeface="Symbol"/>
                </a:endParaRPr>
              </a:p>
              <a:p>
                <a:endParaRPr lang="en-US" dirty="0"/>
              </a:p>
              <a:p>
                <a:r>
                  <a:rPr lang="zh-CN" altLang="en-US" dirty="0"/>
                  <a:t>例</a:t>
                </a:r>
                <a:r>
                  <a:rPr lang="en-US" dirty="0"/>
                  <a:t>2: </a:t>
                </a:r>
                <a14:m>
                  <m:oMath xmlns:m="http://schemas.openxmlformats.org/officeDocument/2006/math">
                    <m:r>
                      <a:rPr lang="zh-CN" altLang="en-US" i="1">
                        <a:latin typeface="Cambria Math" panose="02040503050406030204" pitchFamily="18" charset="0"/>
                      </a:rPr>
                      <m:t>“</m:t>
                    </m:r>
                  </m:oMath>
                </a14:m>
                <a:r>
                  <a:rPr lang="zh-CN" altLang="en-US" dirty="0"/>
                  <a:t>兄弟会是对称的</a:t>
                </a:r>
                <a14:m>
                  <m:oMath xmlns:m="http://schemas.openxmlformats.org/officeDocument/2006/math">
                    <m:r>
                      <a:rPr lang="zh-CN" altLang="en-US" i="1">
                        <a:latin typeface="Cambria Math" panose="02040503050406030204" pitchFamily="18" charset="0"/>
                      </a:rPr>
                      <m:t>”</m:t>
                    </m:r>
                  </m:oMath>
                </a14:m>
                <a:endParaRPr lang="en-US" altLang="zh-CN" dirty="0">
                  <a:sym typeface="Symbol"/>
                </a:endParaRPr>
              </a:p>
              <a:p>
                <a14:m>
                  <m:oMath xmlns:m="http://schemas.openxmlformats.org/officeDocument/2006/math">
                    <m:r>
                      <a:rPr lang="zh-CN" altLang="en-US" i="1" dirty="0" smtClean="0">
                        <a:latin typeface="Cambria Math" panose="02040503050406030204" pitchFamily="18" charset="0"/>
                        <a:sym typeface="Symbol"/>
                      </a:rPr>
                      <m:t>解</m:t>
                    </m:r>
                    <m:r>
                      <a:rPr lang="en-US" i="1" dirty="0" smtClean="0">
                        <a:latin typeface="Cambria Math" panose="02040503050406030204" pitchFamily="18" charset="0"/>
                        <a:sym typeface="Symbol"/>
                      </a:rPr>
                      <m:t>: </m:t>
                    </m:r>
                    <m:r>
                      <a:rPr lang="en-US" altLang="zh-CN" i="1">
                        <a:latin typeface="Cambria Math" panose="02040503050406030204" pitchFamily="18" charset="0"/>
                        <a:ea typeface="Cambria Math" panose="02040503050406030204" pitchFamily="18" charset="0"/>
                        <a:sym typeface="Symbol"/>
                      </a:rPr>
                      <m:t>∀</m:t>
                    </m:r>
                    <m:r>
                      <a:rPr lang="en-US" altLang="zh-CN" i="1">
                        <a:latin typeface="Cambria Math" panose="02040503050406030204" pitchFamily="18" charset="0"/>
                        <a:ea typeface="Cambria Math" panose="02040503050406030204" pitchFamily="18" charset="0"/>
                        <a:sym typeface="Symbol"/>
                      </a:rPr>
                      <m:t>𝑥</m:t>
                    </m:r>
                    <m:r>
                      <a:rPr lang="en-US" altLang="zh-CN" i="1">
                        <a:latin typeface="Cambria Math" panose="02040503050406030204" pitchFamily="18" charset="0"/>
                        <a:ea typeface="Cambria Math" panose="02040503050406030204" pitchFamily="18" charset="0"/>
                        <a:sym typeface="Symbol"/>
                      </a:rPr>
                      <m:t>∀</m:t>
                    </m:r>
                    <m:r>
                      <a:rPr lang="en-US" altLang="zh-CN" i="1">
                        <a:latin typeface="Cambria Math" panose="02040503050406030204" pitchFamily="18" charset="0"/>
                        <a:ea typeface="Cambria Math" panose="02040503050406030204" pitchFamily="18" charset="0"/>
                        <a:sym typeface="Symbol"/>
                      </a:rPr>
                      <m:t>𝑦</m:t>
                    </m:r>
                    <m:r>
                      <a:rPr lang="en-US" altLang="zh-CN" b="0" i="1" smtClean="0">
                        <a:latin typeface="Cambria Math" panose="02040503050406030204" pitchFamily="18" charset="0"/>
                        <a:ea typeface="Cambria Math" panose="02040503050406030204" pitchFamily="18" charset="0"/>
                        <a:sym typeface="Symbol"/>
                      </a:rPr>
                      <m:t>(</m:t>
                    </m:r>
                    <m:r>
                      <a:rPr lang="en-US" altLang="zh-CN" b="0" i="1" smtClean="0">
                        <a:latin typeface="Cambria Math" panose="02040503050406030204" pitchFamily="18" charset="0"/>
                        <a:ea typeface="Cambria Math" panose="02040503050406030204" pitchFamily="18" charset="0"/>
                        <a:sym typeface="Symbol"/>
                      </a:rPr>
                      <m:t>𝑆</m:t>
                    </m:r>
                    <m:d>
                      <m:dPr>
                        <m:ctrlPr>
                          <a:rPr lang="en-US" altLang="zh-CN" b="0" i="1" smtClean="0">
                            <a:latin typeface="Cambria Math" panose="02040503050406030204" pitchFamily="18" charset="0"/>
                            <a:ea typeface="Cambria Math" panose="02040503050406030204" pitchFamily="18" charset="0"/>
                            <a:sym typeface="Symbol"/>
                          </a:rPr>
                        </m:ctrlPr>
                      </m:dPr>
                      <m:e>
                        <m:r>
                          <a:rPr lang="en-US" altLang="zh-CN" b="0" i="1" smtClean="0">
                            <a:latin typeface="Cambria Math" panose="02040503050406030204" pitchFamily="18" charset="0"/>
                            <a:ea typeface="Cambria Math" panose="02040503050406030204" pitchFamily="18" charset="0"/>
                            <a:sym typeface="Symbol"/>
                          </a:rPr>
                          <m:t>𝑥</m:t>
                        </m:r>
                        <m:r>
                          <a:rPr lang="en-US" altLang="zh-CN" b="0" i="1" smtClean="0">
                            <a:latin typeface="Cambria Math" panose="02040503050406030204" pitchFamily="18" charset="0"/>
                            <a:ea typeface="Cambria Math" panose="02040503050406030204" pitchFamily="18" charset="0"/>
                            <a:sym typeface="Symbol"/>
                          </a:rPr>
                          <m:t>,</m:t>
                        </m:r>
                        <m:r>
                          <a:rPr lang="en-US" altLang="zh-CN" b="0" i="1" smtClean="0">
                            <a:latin typeface="Cambria Math" panose="02040503050406030204" pitchFamily="18" charset="0"/>
                            <a:ea typeface="Cambria Math" panose="02040503050406030204" pitchFamily="18" charset="0"/>
                            <a:sym typeface="Symbol"/>
                          </a:rPr>
                          <m:t>𝑦</m:t>
                        </m:r>
                      </m:e>
                    </m:d>
                    <m:r>
                      <a:rPr lang="en-US" altLang="zh-CN" b="0" i="1" smtClean="0">
                        <a:latin typeface="Cambria Math" panose="02040503050406030204" pitchFamily="18" charset="0"/>
                        <a:ea typeface="Cambria Math" panose="02040503050406030204" pitchFamily="18" charset="0"/>
                        <a:sym typeface="Symbol"/>
                      </a:rPr>
                      <m:t>→</m:t>
                    </m:r>
                    <m:r>
                      <a:rPr lang="en-US" altLang="zh-CN" b="0" i="1" smtClean="0">
                        <a:latin typeface="Cambria Math" panose="02040503050406030204" pitchFamily="18" charset="0"/>
                        <a:ea typeface="Cambria Math" panose="02040503050406030204" pitchFamily="18" charset="0"/>
                        <a:sym typeface="Symbol"/>
                      </a:rPr>
                      <m:t>𝑆</m:t>
                    </m:r>
                    <m:d>
                      <m:dPr>
                        <m:ctrlPr>
                          <a:rPr lang="en-US" altLang="zh-CN" b="0" i="1" smtClean="0">
                            <a:latin typeface="Cambria Math" panose="02040503050406030204" pitchFamily="18" charset="0"/>
                            <a:ea typeface="Cambria Math" panose="02040503050406030204" pitchFamily="18" charset="0"/>
                            <a:sym typeface="Symbol"/>
                          </a:rPr>
                        </m:ctrlPr>
                      </m:dPr>
                      <m:e>
                        <m:r>
                          <a:rPr lang="en-US" altLang="zh-CN" b="0" i="1" smtClean="0">
                            <a:latin typeface="Cambria Math" panose="02040503050406030204" pitchFamily="18" charset="0"/>
                            <a:ea typeface="Cambria Math" panose="02040503050406030204" pitchFamily="18" charset="0"/>
                            <a:sym typeface="Symbol"/>
                          </a:rPr>
                          <m:t>𝑦</m:t>
                        </m:r>
                        <m:r>
                          <a:rPr lang="en-US" altLang="zh-CN" b="0" i="1" smtClean="0">
                            <a:latin typeface="Cambria Math" panose="02040503050406030204" pitchFamily="18" charset="0"/>
                            <a:ea typeface="Cambria Math" panose="02040503050406030204" pitchFamily="18" charset="0"/>
                            <a:sym typeface="Symbol"/>
                          </a:rPr>
                          <m:t>,</m:t>
                        </m:r>
                        <m:r>
                          <a:rPr lang="en-US" altLang="zh-CN" b="0" i="1" smtClean="0">
                            <a:latin typeface="Cambria Math" panose="02040503050406030204" pitchFamily="18" charset="0"/>
                            <a:ea typeface="Cambria Math" panose="02040503050406030204" pitchFamily="18" charset="0"/>
                            <a:sym typeface="Symbol"/>
                          </a:rPr>
                          <m:t>𝑥</m:t>
                        </m:r>
                      </m:e>
                    </m:d>
                    <m:r>
                      <a:rPr lang="en-US" altLang="zh-CN" b="0" i="1" smtClean="0">
                        <a:latin typeface="Cambria Math" panose="02040503050406030204" pitchFamily="18" charset="0"/>
                        <a:ea typeface="Cambria Math" panose="02040503050406030204" pitchFamily="18" charset="0"/>
                        <a:sym typeface="Symbol"/>
                      </a:rPr>
                      <m:t>)</m:t>
                    </m:r>
                  </m:oMath>
                </a14:m>
                <a:endParaRPr lang="en-US" dirty="0">
                  <a:sym typeface="Symbol"/>
                </a:endParaRPr>
              </a:p>
              <a:p>
                <a:endParaRPr lang="en-US" dirty="0"/>
              </a:p>
              <a:p>
                <a:r>
                  <a:rPr lang="zh-CN" altLang="en-US" dirty="0"/>
                  <a:t>例</a:t>
                </a:r>
                <a:r>
                  <a:rPr lang="en-US" dirty="0"/>
                  <a:t>3: </a:t>
                </a:r>
                <a14:m>
                  <m:oMath xmlns:m="http://schemas.openxmlformats.org/officeDocument/2006/math">
                    <m:r>
                      <a:rPr lang="zh-CN" altLang="en-US" i="1">
                        <a:latin typeface="Cambria Math" panose="02040503050406030204" pitchFamily="18" charset="0"/>
                      </a:rPr>
                      <m:t>“</m:t>
                    </m:r>
                  </m:oMath>
                </a14:m>
                <a:r>
                  <a:rPr lang="zh-CN" altLang="en-US" dirty="0">
                    <a:solidFill>
                      <a:srgbClr val="FF0000"/>
                    </a:solidFill>
                  </a:rPr>
                  <a:t>每</a:t>
                </a:r>
                <a:r>
                  <a:rPr lang="zh-CN" altLang="en-US" dirty="0"/>
                  <a:t>个人都爱</a:t>
                </a:r>
                <a:r>
                  <a:rPr lang="zh-CN" altLang="en-US" dirty="0">
                    <a:solidFill>
                      <a:srgbClr val="FF0000"/>
                    </a:solidFill>
                  </a:rPr>
                  <a:t>一个</a:t>
                </a:r>
                <a:r>
                  <a:rPr lang="zh-CN" altLang="en-US" dirty="0"/>
                  <a:t>人</a:t>
                </a:r>
                <a14:m>
                  <m:oMath xmlns:m="http://schemas.openxmlformats.org/officeDocument/2006/math">
                    <m:r>
                      <a:rPr lang="zh-CN" altLang="en-US" i="1">
                        <a:latin typeface="Cambria Math" panose="02040503050406030204" pitchFamily="18" charset="0"/>
                      </a:rPr>
                      <m:t>”</m:t>
                    </m:r>
                  </m:oMath>
                </a14:m>
                <a:endParaRPr lang="en-US" altLang="zh-CN" dirty="0">
                  <a:sym typeface="Symbol"/>
                </a:endParaRPr>
              </a:p>
              <a:p>
                <a:r>
                  <a:rPr lang="zh-CN" altLang="en-US" dirty="0">
                    <a:sym typeface="Symbol"/>
                  </a:rPr>
                  <a:t>解</a:t>
                </a:r>
                <a:r>
                  <a:rPr lang="en-US" dirty="0">
                    <a:sym typeface="Symbol"/>
                  </a:rPr>
                  <a:t>: </a:t>
                </a:r>
                <a14:m>
                  <m:oMath xmlns:m="http://schemas.openxmlformats.org/officeDocument/2006/math">
                    <m:r>
                      <a:rPr lang="en-US" altLang="zh-CN" i="1">
                        <a:latin typeface="Cambria Math" panose="02040503050406030204" pitchFamily="18" charset="0"/>
                        <a:ea typeface="Cambria Math" panose="02040503050406030204" pitchFamily="18" charset="0"/>
                        <a:sym typeface="Symbol"/>
                      </a:rPr>
                      <m:t>∀</m:t>
                    </m:r>
                    <m:r>
                      <a:rPr lang="en-US" altLang="zh-CN" i="1">
                        <a:latin typeface="Cambria Math" panose="02040503050406030204" pitchFamily="18" charset="0"/>
                        <a:ea typeface="Cambria Math" panose="02040503050406030204" pitchFamily="18" charset="0"/>
                        <a:sym typeface="Symbol"/>
                      </a:rPr>
                      <m:t>𝑥</m:t>
                    </m:r>
                    <m:r>
                      <a:rPr lang="en-US" altLang="zh-CN" i="1" smtClean="0">
                        <a:latin typeface="Cambria Math" panose="02040503050406030204" pitchFamily="18" charset="0"/>
                        <a:ea typeface="Cambria Math" panose="02040503050406030204" pitchFamily="18" charset="0"/>
                        <a:sym typeface="Symbol"/>
                      </a:rPr>
                      <m:t>∃</m:t>
                    </m:r>
                    <m:r>
                      <a:rPr lang="en-US" altLang="zh-CN" b="0" i="1" smtClean="0">
                        <a:latin typeface="Cambria Math" panose="02040503050406030204" pitchFamily="18" charset="0"/>
                        <a:ea typeface="Cambria Math" panose="02040503050406030204" pitchFamily="18" charset="0"/>
                        <a:sym typeface="Symbol"/>
                      </a:rPr>
                      <m:t>𝑦𝐿</m:t>
                    </m:r>
                    <m:r>
                      <a:rPr lang="en-US" altLang="zh-CN" b="0" i="1" smtClean="0">
                        <a:latin typeface="Cambria Math" panose="02040503050406030204" pitchFamily="18" charset="0"/>
                        <a:ea typeface="Cambria Math" panose="02040503050406030204" pitchFamily="18" charset="0"/>
                        <a:sym typeface="Symbol"/>
                      </a:rPr>
                      <m:t>(</m:t>
                    </m:r>
                    <m:r>
                      <a:rPr lang="en-US" altLang="zh-CN" b="0" i="1" smtClean="0">
                        <a:latin typeface="Cambria Math" panose="02040503050406030204" pitchFamily="18" charset="0"/>
                        <a:ea typeface="Cambria Math" panose="02040503050406030204" pitchFamily="18" charset="0"/>
                        <a:sym typeface="Symbol"/>
                      </a:rPr>
                      <m:t>𝑥</m:t>
                    </m:r>
                    <m:r>
                      <a:rPr lang="en-US" altLang="zh-CN" b="0" i="1" smtClean="0">
                        <a:latin typeface="Cambria Math" panose="02040503050406030204" pitchFamily="18" charset="0"/>
                        <a:ea typeface="Cambria Math" panose="02040503050406030204" pitchFamily="18" charset="0"/>
                        <a:sym typeface="Symbol"/>
                      </a:rPr>
                      <m:t>,</m:t>
                    </m:r>
                    <m:r>
                      <a:rPr lang="en-US" altLang="zh-CN" b="0" i="1" smtClean="0">
                        <a:latin typeface="Cambria Math" panose="02040503050406030204" pitchFamily="18" charset="0"/>
                        <a:ea typeface="Cambria Math" panose="02040503050406030204" pitchFamily="18" charset="0"/>
                        <a:sym typeface="Symbol"/>
                      </a:rPr>
                      <m:t>𝑦</m:t>
                    </m:r>
                    <m:r>
                      <a:rPr lang="en-US" altLang="zh-CN" b="0" i="1" smtClean="0">
                        <a:latin typeface="Cambria Math" panose="02040503050406030204" pitchFamily="18" charset="0"/>
                        <a:ea typeface="Cambria Math" panose="02040503050406030204" pitchFamily="18" charset="0"/>
                        <a:sym typeface="Symbol"/>
                      </a:rPr>
                      <m: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086" y="1088824"/>
                <a:ext cx="6643914" cy="5121481"/>
              </a:xfrm>
              <a:blipFill rotWithShape="0">
                <a:blip r:embed="rId2"/>
                <a:stretch>
                  <a:fillRect l="-1651" t="-2143" r="-1193" b="-250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E63AF978-385D-4E60-939F-7778B0AA4653}"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113</a:t>
            </a:fld>
            <a:endParaRPr lang="zh-CN" altLang="en-US" dirty="0"/>
          </a:p>
        </p:txBody>
      </p:sp>
      <mc:AlternateContent xmlns:mc="http://schemas.openxmlformats.org/markup-compatibility/2006" xmlns:a14="http://schemas.microsoft.com/office/drawing/2010/main">
        <mc:Choice Requires="a14">
          <p:sp>
            <p:nvSpPr>
              <p:cNvPr id="12" name="Content Placeholder 2"/>
              <p:cNvSpPr txBox="1">
                <a:spLocks/>
              </p:cNvSpPr>
              <p:nvPr/>
            </p:nvSpPr>
            <p:spPr>
              <a:xfrm>
                <a:off x="6614886" y="1103283"/>
                <a:ext cx="5500914" cy="5297517"/>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000"/>
                  </a:spcBef>
                  <a:buClr>
                    <a:srgbClr val="CEA524"/>
                  </a:buClr>
                  <a:buSzPct val="100000"/>
                  <a:buFont typeface="Wingdings" panose="05000000000000000000" pitchFamily="2" charset="2"/>
                  <a:buChar char="q"/>
                  <a:defRPr sz="2800" kern="1200">
                    <a:solidFill>
                      <a:schemeClr val="tx1"/>
                    </a:solidFill>
                    <a:latin typeface="微软雅黑" panose="020B0503020204020204" pitchFamily="34" charset="-122"/>
                    <a:ea typeface="微软雅黑" panose="020B0503020204020204" pitchFamily="34" charset="-122"/>
                    <a:cs typeface="+mn-cs"/>
                  </a:defRPr>
                </a:lvl1pPr>
                <a:lvl2pPr marL="640080" indent="-246888" algn="l" defTabSz="914400" rtl="0" eaLnBrk="1" latinLnBrk="0" hangingPunct="1">
                  <a:lnSpc>
                    <a:spcPct val="90000"/>
                  </a:lnSpc>
                  <a:spcBef>
                    <a:spcPts val="500"/>
                  </a:spcBef>
                  <a:buClr>
                    <a:srgbClr val="01559D"/>
                  </a:buClr>
                  <a:buSzPct val="97000"/>
                  <a:buFont typeface="Wingdings" panose="05000000000000000000" pitchFamily="2" charset="2"/>
                  <a:buChar char="Ø"/>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a:p>
                <a:endParaRPr lang="en-US" altLang="zh-CN" dirty="0"/>
              </a:p>
              <a:p>
                <a:r>
                  <a:rPr lang="zh-CN" altLang="en-US" dirty="0"/>
                  <a:t>例</a:t>
                </a:r>
                <a:r>
                  <a:rPr lang="en-US" dirty="0"/>
                  <a:t>4: </a:t>
                </a:r>
                <a14:m>
                  <m:oMath xmlns:m="http://schemas.openxmlformats.org/officeDocument/2006/math">
                    <m:r>
                      <a:rPr lang="zh-CN" altLang="en-US" i="1">
                        <a:latin typeface="Cambria Math" panose="02040503050406030204" pitchFamily="18" charset="0"/>
                      </a:rPr>
                      <m:t>“</m:t>
                    </m:r>
                  </m:oMath>
                </a14:m>
                <a:r>
                  <a:rPr lang="zh-CN" altLang="en-US" dirty="0">
                    <a:solidFill>
                      <a:srgbClr val="FF0000"/>
                    </a:solidFill>
                  </a:rPr>
                  <a:t>有人</a:t>
                </a:r>
                <a:r>
                  <a:rPr lang="zh-CN" altLang="en-US" dirty="0"/>
                  <a:t>被</a:t>
                </a:r>
                <a:r>
                  <a:rPr lang="zh-CN" altLang="en-US" dirty="0">
                    <a:solidFill>
                      <a:srgbClr val="FF0000"/>
                    </a:solidFill>
                  </a:rPr>
                  <a:t>大家</a:t>
                </a:r>
                <a:r>
                  <a:rPr lang="zh-CN" altLang="en-US" dirty="0"/>
                  <a:t>所爱</a:t>
                </a:r>
                <a14:m>
                  <m:oMath xmlns:m="http://schemas.openxmlformats.org/officeDocument/2006/math">
                    <m:r>
                      <a:rPr lang="zh-CN" altLang="en-US" i="1">
                        <a:latin typeface="Cambria Math" panose="02040503050406030204" pitchFamily="18" charset="0"/>
                      </a:rPr>
                      <m:t>”</m:t>
                    </m:r>
                  </m:oMath>
                </a14:m>
                <a:endParaRPr lang="en-US" altLang="zh-CN" dirty="0">
                  <a:sym typeface="Symbol"/>
                </a:endParaRPr>
              </a:p>
              <a:p>
                <a:r>
                  <a:rPr lang="zh-CN" altLang="en-US" dirty="0">
                    <a:sym typeface="Symbol"/>
                  </a:rPr>
                  <a:t>解</a:t>
                </a:r>
                <a:r>
                  <a:rPr lang="en-US" dirty="0">
                    <a:sym typeface="Symbol"/>
                  </a:rPr>
                  <a:t>: </a:t>
                </a:r>
                <a14:m>
                  <m:oMath xmlns:m="http://schemas.openxmlformats.org/officeDocument/2006/math">
                    <m:r>
                      <a:rPr lang="en-US" i="1" smtClean="0">
                        <a:latin typeface="Cambria Math" panose="02040503050406030204" pitchFamily="18" charset="0"/>
                        <a:ea typeface="Cambria Math" panose="02040503050406030204" pitchFamily="18" charset="0"/>
                        <a:sym typeface="Symbol"/>
                      </a:rPr>
                      <m:t>∃</m:t>
                    </m:r>
                    <m:r>
                      <a:rPr lang="en-US" b="0" i="1" smtClean="0">
                        <a:latin typeface="Cambria Math" panose="02040503050406030204" pitchFamily="18" charset="0"/>
                        <a:ea typeface="Cambria Math" panose="02040503050406030204" pitchFamily="18" charset="0"/>
                        <a:sym typeface="Symbol"/>
                      </a:rPr>
                      <m:t>𝑦</m:t>
                    </m:r>
                    <m:r>
                      <a:rPr lang="en-US" b="0" i="1" smtClean="0">
                        <a:latin typeface="Cambria Math" panose="02040503050406030204" pitchFamily="18" charset="0"/>
                        <a:ea typeface="Cambria Math" panose="02040503050406030204" pitchFamily="18" charset="0"/>
                        <a:sym typeface="Symbol"/>
                      </a:rPr>
                      <m:t>∀</m:t>
                    </m:r>
                    <m:r>
                      <a:rPr lang="en-US" b="0" i="1" smtClean="0">
                        <a:latin typeface="Cambria Math" panose="02040503050406030204" pitchFamily="18" charset="0"/>
                        <a:ea typeface="Cambria Math" panose="02040503050406030204" pitchFamily="18" charset="0"/>
                        <a:sym typeface="Symbol"/>
                      </a:rPr>
                      <m:t>𝑥𝐿</m:t>
                    </m:r>
                    <m:r>
                      <a:rPr lang="en-US" b="0" i="1" smtClean="0">
                        <a:latin typeface="Cambria Math" panose="02040503050406030204" pitchFamily="18" charset="0"/>
                        <a:ea typeface="Cambria Math" panose="02040503050406030204" pitchFamily="18" charset="0"/>
                        <a:sym typeface="Symbol"/>
                      </a:rPr>
                      <m:t>(</m:t>
                    </m:r>
                    <m:r>
                      <a:rPr lang="en-US" b="0" i="1" smtClean="0">
                        <a:latin typeface="Cambria Math" panose="02040503050406030204" pitchFamily="18" charset="0"/>
                        <a:ea typeface="Cambria Math" panose="02040503050406030204" pitchFamily="18" charset="0"/>
                        <a:sym typeface="Symbol"/>
                      </a:rPr>
                      <m:t>𝑥</m:t>
                    </m:r>
                    <m:r>
                      <a:rPr lang="en-US" b="0" i="1" smtClean="0">
                        <a:latin typeface="Cambria Math" panose="02040503050406030204" pitchFamily="18" charset="0"/>
                        <a:ea typeface="Cambria Math" panose="02040503050406030204" pitchFamily="18" charset="0"/>
                        <a:sym typeface="Symbol"/>
                      </a:rPr>
                      <m:t>,</m:t>
                    </m:r>
                    <m:r>
                      <a:rPr lang="en-US" b="0" i="1" smtClean="0">
                        <a:latin typeface="Cambria Math" panose="02040503050406030204" pitchFamily="18" charset="0"/>
                        <a:ea typeface="Cambria Math" panose="02040503050406030204" pitchFamily="18" charset="0"/>
                        <a:sym typeface="Symbol"/>
                      </a:rPr>
                      <m:t>𝑦</m:t>
                    </m:r>
                    <m:r>
                      <a:rPr lang="en-US" b="0" i="1" smtClean="0">
                        <a:latin typeface="Cambria Math" panose="02040503050406030204" pitchFamily="18" charset="0"/>
                        <a:ea typeface="Cambria Math" panose="02040503050406030204" pitchFamily="18" charset="0"/>
                        <a:sym typeface="Symbol"/>
                      </a:rPr>
                      <m:t>)</m:t>
                    </m:r>
                  </m:oMath>
                </a14:m>
                <a:endParaRPr lang="en-US" dirty="0">
                  <a:sym typeface="Symbol"/>
                </a:endParaRPr>
              </a:p>
              <a:p>
                <a:endParaRPr lang="en-US" dirty="0"/>
              </a:p>
              <a:p>
                <a:r>
                  <a:rPr lang="zh-CN" altLang="en-US" dirty="0"/>
                  <a:t>例</a:t>
                </a:r>
                <a:r>
                  <a:rPr lang="en-US" dirty="0"/>
                  <a:t>5: </a:t>
                </a:r>
                <a14:m>
                  <m:oMath xmlns:m="http://schemas.openxmlformats.org/officeDocument/2006/math">
                    <m:r>
                      <a:rPr lang="zh-CN" altLang="en-US" i="1">
                        <a:latin typeface="Cambria Math" panose="02040503050406030204" pitchFamily="18" charset="0"/>
                      </a:rPr>
                      <m:t>“</m:t>
                    </m:r>
                  </m:oMath>
                </a14:m>
                <a:r>
                  <a:rPr lang="zh-CN" altLang="en-US" dirty="0">
                    <a:solidFill>
                      <a:srgbClr val="FF0000"/>
                    </a:solidFill>
                  </a:rPr>
                  <a:t>有人</a:t>
                </a:r>
                <a:r>
                  <a:rPr lang="zh-CN" altLang="en-US" dirty="0"/>
                  <a:t>爱</a:t>
                </a:r>
                <a:r>
                  <a:rPr lang="zh-CN" altLang="en-US" dirty="0">
                    <a:solidFill>
                      <a:srgbClr val="FF0000"/>
                    </a:solidFill>
                  </a:rPr>
                  <a:t>一个人</a:t>
                </a:r>
                <a14:m>
                  <m:oMath xmlns:m="http://schemas.openxmlformats.org/officeDocument/2006/math">
                    <m:r>
                      <a:rPr lang="zh-CN" altLang="en-US" i="1">
                        <a:latin typeface="Cambria Math" panose="02040503050406030204" pitchFamily="18" charset="0"/>
                      </a:rPr>
                      <m:t>”</m:t>
                    </m:r>
                  </m:oMath>
                </a14:m>
                <a:endParaRPr lang="en-US" altLang="zh-CN" dirty="0">
                  <a:sym typeface="Symbol"/>
                </a:endParaRPr>
              </a:p>
              <a:p>
                <a:r>
                  <a:rPr lang="zh-CN" altLang="en-US" dirty="0">
                    <a:sym typeface="Symbol"/>
                  </a:rPr>
                  <a:t>解</a:t>
                </a:r>
                <a:r>
                  <a:rPr lang="en-US" dirty="0">
                    <a:sym typeface="Symbol"/>
                  </a:rPr>
                  <a:t>: </a:t>
                </a:r>
                <a14:m>
                  <m:oMath xmlns:m="http://schemas.openxmlformats.org/officeDocument/2006/math">
                    <m:r>
                      <a:rPr lang="en-US" i="1" smtClean="0">
                        <a:latin typeface="Cambria Math" panose="02040503050406030204" pitchFamily="18" charset="0"/>
                        <a:ea typeface="Cambria Math" panose="02040503050406030204" pitchFamily="18" charset="0"/>
                        <a:sym typeface="Symbol"/>
                      </a:rPr>
                      <m:t>∃</m:t>
                    </m:r>
                    <m:r>
                      <a:rPr lang="en-US" b="0" i="1" smtClean="0">
                        <a:latin typeface="Cambria Math" panose="02040503050406030204" pitchFamily="18" charset="0"/>
                        <a:ea typeface="Cambria Math" panose="02040503050406030204" pitchFamily="18" charset="0"/>
                        <a:sym typeface="Symbol"/>
                      </a:rPr>
                      <m:t>𝑥</m:t>
                    </m:r>
                    <m:r>
                      <a:rPr lang="en-US" b="0" i="1" smtClean="0">
                        <a:latin typeface="Cambria Math" panose="02040503050406030204" pitchFamily="18" charset="0"/>
                        <a:ea typeface="Cambria Math" panose="02040503050406030204" pitchFamily="18" charset="0"/>
                        <a:sym typeface="Symbol"/>
                      </a:rPr>
                      <m:t>∃</m:t>
                    </m:r>
                    <m:r>
                      <a:rPr lang="en-US" b="0" i="1" smtClean="0">
                        <a:latin typeface="Cambria Math" panose="02040503050406030204" pitchFamily="18" charset="0"/>
                        <a:ea typeface="Cambria Math" panose="02040503050406030204" pitchFamily="18" charset="0"/>
                        <a:sym typeface="Symbol"/>
                      </a:rPr>
                      <m:t>𝑦𝐿</m:t>
                    </m:r>
                    <m:r>
                      <a:rPr lang="en-US" b="0" i="1" smtClean="0">
                        <a:latin typeface="Cambria Math" panose="02040503050406030204" pitchFamily="18" charset="0"/>
                        <a:ea typeface="Cambria Math" panose="02040503050406030204" pitchFamily="18" charset="0"/>
                        <a:sym typeface="Symbol"/>
                      </a:rPr>
                      <m:t>(</m:t>
                    </m:r>
                    <m:r>
                      <a:rPr lang="en-US" b="0" i="1" smtClean="0">
                        <a:latin typeface="Cambria Math" panose="02040503050406030204" pitchFamily="18" charset="0"/>
                        <a:ea typeface="Cambria Math" panose="02040503050406030204" pitchFamily="18" charset="0"/>
                        <a:sym typeface="Symbol"/>
                      </a:rPr>
                      <m:t>𝑥</m:t>
                    </m:r>
                    <m:r>
                      <a:rPr lang="en-US" b="0" i="1" smtClean="0">
                        <a:latin typeface="Cambria Math" panose="02040503050406030204" pitchFamily="18" charset="0"/>
                        <a:ea typeface="Cambria Math" panose="02040503050406030204" pitchFamily="18" charset="0"/>
                        <a:sym typeface="Symbol"/>
                      </a:rPr>
                      <m:t>,</m:t>
                    </m:r>
                    <m:r>
                      <a:rPr lang="en-US" b="0" i="1" smtClean="0">
                        <a:latin typeface="Cambria Math" panose="02040503050406030204" pitchFamily="18" charset="0"/>
                        <a:ea typeface="Cambria Math" panose="02040503050406030204" pitchFamily="18" charset="0"/>
                        <a:sym typeface="Symbol"/>
                      </a:rPr>
                      <m:t>𝑦</m:t>
                    </m:r>
                    <m:r>
                      <a:rPr lang="en-US" b="0" i="1" smtClean="0">
                        <a:latin typeface="Cambria Math" panose="02040503050406030204" pitchFamily="18" charset="0"/>
                        <a:ea typeface="Cambria Math" panose="02040503050406030204" pitchFamily="18" charset="0"/>
                        <a:sym typeface="Symbol"/>
                      </a:rPr>
                      <m:t>)</m:t>
                    </m:r>
                  </m:oMath>
                </a14:m>
                <a:endParaRPr lang="en-US" dirty="0">
                  <a:sym typeface="Symbol"/>
                </a:endParaRPr>
              </a:p>
              <a:p>
                <a:endParaRPr lang="en-US" dirty="0"/>
              </a:p>
              <a:p>
                <a:r>
                  <a:rPr lang="zh-CN" altLang="en-US" dirty="0"/>
                  <a:t>例</a:t>
                </a:r>
                <a:r>
                  <a:rPr lang="en-US" dirty="0"/>
                  <a:t>6: </a:t>
                </a:r>
                <a14:m>
                  <m:oMath xmlns:m="http://schemas.openxmlformats.org/officeDocument/2006/math">
                    <m:r>
                      <a:rPr lang="zh-CN" altLang="en-US" i="1">
                        <a:latin typeface="Cambria Math" panose="02040503050406030204" pitchFamily="18" charset="0"/>
                      </a:rPr>
                      <m:t>“</m:t>
                    </m:r>
                  </m:oMath>
                </a14:m>
                <a:r>
                  <a:rPr lang="zh-CN" altLang="en-US" dirty="0">
                    <a:solidFill>
                      <a:srgbClr val="FF0000"/>
                    </a:solidFill>
                  </a:rPr>
                  <a:t>每</a:t>
                </a:r>
                <a:r>
                  <a:rPr lang="zh-CN" altLang="en-US" dirty="0"/>
                  <a:t>个人都爱自己</a:t>
                </a:r>
                <a14:m>
                  <m:oMath xmlns:m="http://schemas.openxmlformats.org/officeDocument/2006/math">
                    <m:r>
                      <a:rPr lang="zh-CN" altLang="en-US" i="1">
                        <a:latin typeface="Cambria Math" panose="02040503050406030204" pitchFamily="18" charset="0"/>
                      </a:rPr>
                      <m:t>”</m:t>
                    </m:r>
                  </m:oMath>
                </a14:m>
                <a:endParaRPr lang="en-US" dirty="0"/>
              </a:p>
              <a:p>
                <a:r>
                  <a:rPr lang="zh-CN" altLang="en-US" dirty="0">
                    <a:sym typeface="Symbol"/>
                  </a:rPr>
                  <a:t>解</a:t>
                </a:r>
                <a:r>
                  <a:rPr lang="en-US" dirty="0">
                    <a:sym typeface="Symbol"/>
                  </a:rPr>
                  <a:t>: </a:t>
                </a:r>
                <a14:m>
                  <m:oMath xmlns:m="http://schemas.openxmlformats.org/officeDocument/2006/math">
                    <m:r>
                      <a:rPr lang="en-US" i="1" smtClean="0">
                        <a:latin typeface="Cambria Math" panose="02040503050406030204" pitchFamily="18" charset="0"/>
                        <a:ea typeface="Cambria Math" panose="02040503050406030204" pitchFamily="18" charset="0"/>
                        <a:sym typeface="Symbol"/>
                      </a:rPr>
                      <m:t>∀</m:t>
                    </m:r>
                    <m:r>
                      <a:rPr lang="en-US" b="0" i="1" smtClean="0">
                        <a:latin typeface="Cambria Math" panose="02040503050406030204" pitchFamily="18" charset="0"/>
                        <a:ea typeface="Cambria Math" panose="02040503050406030204" pitchFamily="18" charset="0"/>
                        <a:sym typeface="Symbol"/>
                      </a:rPr>
                      <m:t>𝑥𝐿</m:t>
                    </m:r>
                    <m:r>
                      <a:rPr lang="en-US" b="0" i="1" smtClean="0">
                        <a:latin typeface="Cambria Math" panose="02040503050406030204" pitchFamily="18" charset="0"/>
                        <a:ea typeface="Cambria Math" panose="02040503050406030204" pitchFamily="18" charset="0"/>
                        <a:sym typeface="Symbol"/>
                      </a:rPr>
                      <m:t>(</m:t>
                    </m:r>
                    <m:r>
                      <a:rPr lang="en-US" b="0" i="1" smtClean="0">
                        <a:latin typeface="Cambria Math" panose="02040503050406030204" pitchFamily="18" charset="0"/>
                        <a:ea typeface="Cambria Math" panose="02040503050406030204" pitchFamily="18" charset="0"/>
                        <a:sym typeface="Symbol"/>
                      </a:rPr>
                      <m:t>𝑥</m:t>
                    </m:r>
                    <m:r>
                      <a:rPr lang="en-US" b="0" i="1" smtClean="0">
                        <a:latin typeface="Cambria Math" panose="02040503050406030204" pitchFamily="18" charset="0"/>
                        <a:ea typeface="Cambria Math" panose="02040503050406030204" pitchFamily="18" charset="0"/>
                        <a:sym typeface="Symbol"/>
                      </a:rPr>
                      <m:t>,</m:t>
                    </m:r>
                    <m:r>
                      <a:rPr lang="en-US" b="0" i="1" smtClean="0">
                        <a:latin typeface="Cambria Math" panose="02040503050406030204" pitchFamily="18" charset="0"/>
                        <a:ea typeface="Cambria Math" panose="02040503050406030204" pitchFamily="18" charset="0"/>
                        <a:sym typeface="Symbol"/>
                      </a:rPr>
                      <m:t>𝑥</m:t>
                    </m:r>
                    <m:r>
                      <a:rPr lang="en-US" b="0" i="1" smtClean="0">
                        <a:latin typeface="Cambria Math" panose="02040503050406030204" pitchFamily="18" charset="0"/>
                        <a:ea typeface="Cambria Math" panose="02040503050406030204" pitchFamily="18" charset="0"/>
                        <a:sym typeface="Symbol"/>
                      </a:rPr>
                      <m:t>)</m:t>
                    </m:r>
                  </m:oMath>
                </a14:m>
                <a:endParaRPr lang="en-US" dirty="0"/>
              </a:p>
            </p:txBody>
          </p:sp>
        </mc:Choice>
        <mc:Fallback xmlns="">
          <p:sp>
            <p:nvSpPr>
              <p:cNvPr id="12" name="Content Placeholder 2"/>
              <p:cNvSpPr txBox="1">
                <a:spLocks noRot="1" noChangeAspect="1" noMove="1" noResize="1" noEditPoints="1" noAdjustHandles="1" noChangeArrowheads="1" noChangeShapeType="1" noTextEdit="1"/>
              </p:cNvSpPr>
              <p:nvPr/>
            </p:nvSpPr>
            <p:spPr>
              <a:xfrm>
                <a:off x="6614886" y="1103283"/>
                <a:ext cx="5500914" cy="5297517"/>
              </a:xfrm>
              <a:prstGeom prst="rect">
                <a:avLst/>
              </a:prstGeom>
              <a:blipFill rotWithShape="0">
                <a:blip r:embed="rId3"/>
                <a:stretch>
                  <a:fillRect l="-188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270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down)">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wipe(down)">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animEffect transition="in" filter="wipe(down)">
                                      <p:cBhvr>
                                        <p:cTn id="17" dur="500"/>
                                        <p:tgtEl>
                                          <p:spTgt spid="3">
                                            <p:txEl>
                                              <p:pRg st="9" end="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wipe(down)">
                                      <p:cBhvr>
                                        <p:cTn id="22" dur="500"/>
                                        <p:tgtEl>
                                          <p:spTgt spid="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2">
                                            <p:txEl>
                                              <p:pRg st="6" end="6"/>
                                            </p:txEl>
                                          </p:spTgt>
                                        </p:tgtEl>
                                        <p:attrNameLst>
                                          <p:attrName>style.visibility</p:attrName>
                                        </p:attrNameLst>
                                      </p:cBhvr>
                                      <p:to>
                                        <p:strVal val="visible"/>
                                      </p:to>
                                    </p:set>
                                    <p:animEffect transition="in" filter="wipe(down)">
                                      <p:cBhvr>
                                        <p:cTn id="27" dur="500"/>
                                        <p:tgtEl>
                                          <p:spTgt spid="12">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2">
                                            <p:txEl>
                                              <p:pRg st="9" end="9"/>
                                            </p:txEl>
                                          </p:spTgt>
                                        </p:tgtEl>
                                        <p:attrNameLst>
                                          <p:attrName>style.visibility</p:attrName>
                                        </p:attrNameLst>
                                      </p:cBhvr>
                                      <p:to>
                                        <p:strVal val="visible"/>
                                      </p:to>
                                    </p:set>
                                    <p:animEffect transition="in" filter="wipe(down)">
                                      <p:cBhvr>
                                        <p:cTn id="32" dur="500"/>
                                        <p:tgtEl>
                                          <p:spTgt spid="1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嵌套量词的否定</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gn="just"/>
                <a:r>
                  <a:rPr lang="zh-CN" altLang="en-US" dirty="0"/>
                  <a:t>带嵌套量词语句的否定</a:t>
                </a:r>
                <a:r>
                  <a:rPr lang="en-US" altLang="zh-CN" dirty="0"/>
                  <a:t>, </a:t>
                </a:r>
                <a:r>
                  <a:rPr lang="zh-CN" altLang="en-US" dirty="0"/>
                  <a:t>可以通过连续地应用单个量词语句的否定规则得到</a:t>
                </a:r>
                <a:r>
                  <a:rPr lang="en-US" altLang="zh-CN" dirty="0"/>
                  <a:t>.</a:t>
                </a:r>
              </a:p>
              <a:p>
                <a:endParaRPr lang="en-US" dirty="0"/>
              </a:p>
              <a:p>
                <a:pPr algn="just"/>
                <a:r>
                  <a:rPr lang="zh-CN" altLang="en-US" dirty="0"/>
                  <a:t>例</a:t>
                </a:r>
                <a:r>
                  <a:rPr lang="en-US" dirty="0"/>
                  <a:t>: </a:t>
                </a:r>
                <a:r>
                  <a:rPr lang="zh-CN" altLang="en-US" dirty="0"/>
                  <a:t>量词表达语句</a:t>
                </a:r>
                <a14:m>
                  <m:oMath xmlns:m="http://schemas.openxmlformats.org/officeDocument/2006/math">
                    <m:r>
                      <a:rPr lang="zh-CN" altLang="en-US" i="1">
                        <a:latin typeface="Cambria Math" panose="02040503050406030204" pitchFamily="18" charset="0"/>
                      </a:rPr>
                      <m:t>“</m:t>
                    </m:r>
                  </m:oMath>
                </a14:m>
                <a:r>
                  <a:rPr lang="zh-CN" altLang="en-US" dirty="0"/>
                  <a:t>没有一个女士已搭乘过世界上每一条航线上的航班</a:t>
                </a:r>
                <a14:m>
                  <m:oMath xmlns:m="http://schemas.openxmlformats.org/officeDocument/2006/math">
                    <m:r>
                      <a:rPr lang="zh-CN" altLang="en-US" i="1">
                        <a:latin typeface="Cambria Math" panose="02040503050406030204" pitchFamily="18" charset="0"/>
                      </a:rPr>
                      <m:t>”</m:t>
                    </m:r>
                  </m:oMath>
                </a14:m>
                <a:endParaRPr lang="en-US" dirty="0"/>
              </a:p>
              <a:p>
                <a:r>
                  <a:rPr lang="zh-CN" altLang="en-US" dirty="0"/>
                  <a:t>解</a:t>
                </a:r>
                <a:r>
                  <a:rPr lang="en-US" altLang="zh-CN" dirty="0"/>
                  <a:t>:</a:t>
                </a:r>
              </a:p>
              <a:p>
                <a:pPr lvl="1"/>
                <a:r>
                  <a:rPr lang="zh-CN" altLang="en-US" sz="2400" dirty="0"/>
                  <a:t>回忆</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𝑤</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𝑎</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𝑓</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𝑃</m:t>
                    </m:r>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𝑤</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𝑓</m:t>
                        </m:r>
                      </m:e>
                    </m:d>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𝑄</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𝑓</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𝑎</m:t>
                    </m:r>
                    <m:r>
                      <a:rPr lang="en-US" altLang="zh-CN" sz="2400" i="1">
                        <a:latin typeface="Cambria Math" panose="02040503050406030204" pitchFamily="18" charset="0"/>
                        <a:ea typeface="Cambria Math" panose="02040503050406030204" pitchFamily="18" charset="0"/>
                      </a:rPr>
                      <m:t>))</m:t>
                    </m:r>
                  </m:oMath>
                </a14:m>
                <a:r>
                  <a:rPr lang="zh-CN" altLang="en-US" sz="2400" dirty="0">
                    <a:sym typeface="Symbol"/>
                  </a:rPr>
                  <a:t>表达的是</a:t>
                </a:r>
                <a14:m>
                  <m:oMath xmlns:m="http://schemas.openxmlformats.org/officeDocument/2006/math">
                    <m:r>
                      <a:rPr lang="zh-CN" altLang="en-US" sz="2400" i="1">
                        <a:latin typeface="Cambria Math" panose="02040503050406030204" pitchFamily="18" charset="0"/>
                      </a:rPr>
                      <m:t>“</m:t>
                    </m:r>
                  </m:oMath>
                </a14:m>
                <a:r>
                  <a:rPr lang="zh-CN" altLang="en-US" sz="2400" dirty="0"/>
                  <a:t>有一位女士搭乘过世界上每个航线上的一个航班</a:t>
                </a:r>
                <a14:m>
                  <m:oMath xmlns:m="http://schemas.openxmlformats.org/officeDocument/2006/math">
                    <m:r>
                      <a:rPr lang="zh-CN" altLang="en-US" sz="2400" i="1">
                        <a:latin typeface="Cambria Math" panose="02040503050406030204" pitchFamily="18" charset="0"/>
                      </a:rPr>
                      <m:t>”</m:t>
                    </m:r>
                  </m:oMath>
                </a14:m>
                <a:r>
                  <a:rPr lang="en-US" altLang="zh-CN" sz="2400" dirty="0">
                    <a:sym typeface="Symbol"/>
                  </a:rPr>
                  <a:t>, </a:t>
                </a:r>
                <a:r>
                  <a:rPr lang="zh-CN" altLang="en-US" sz="2400" dirty="0">
                    <a:sym typeface="Symbol"/>
                  </a:rPr>
                  <a:t>因此</a:t>
                </a:r>
                <a:r>
                  <a:rPr lang="en-US" altLang="zh-CN" sz="2400" dirty="0">
                    <a:sym typeface="Symbol"/>
                  </a:rPr>
                  <a:t>:</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𝑤</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𝑎</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𝑃</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𝑤</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𝑎</m:t>
                    </m:r>
                    <m:r>
                      <a:rPr lang="en-US" altLang="zh-CN" i="1">
                        <a:latin typeface="Cambria Math" panose="02040503050406030204" pitchFamily="18" charset="0"/>
                        <a:ea typeface="Cambria Math" panose="02040503050406030204" pitchFamily="18" charset="0"/>
                      </a:rPr>
                      <m:t>))</m:t>
                    </m:r>
                  </m:oMath>
                </a14:m>
                <a:endParaRPr lang="en-US" altLang="zh-CN" dirty="0">
                  <a:sym typeface="Symbol"/>
                </a:endParaRPr>
              </a:p>
              <a:p>
                <a:pPr marL="719138" indent="-365125">
                  <a:buClr>
                    <a:srgbClr val="01559D"/>
                  </a:buClr>
                  <a:buSzPct val="97000"/>
                  <a:buFont typeface="Wingdings" panose="05000000000000000000" pitchFamily="2" charset="2"/>
                  <a:buChar char="Ø"/>
                </a:pPr>
                <a:r>
                  <a:rPr lang="zh-CN" altLang="en-US" sz="2400" dirty="0">
                    <a:sym typeface="Symbol"/>
                  </a:rPr>
                  <a:t>连续应用德摩根律将否定移入连续的量词内</a:t>
                </a:r>
                <a:r>
                  <a:rPr lang="en-US" altLang="zh-CN" sz="2400" dirty="0">
                    <a:sym typeface="Symbol"/>
                  </a:rPr>
                  <a:t>:</a:t>
                </a:r>
                <a:endParaRPr lang="en-US" sz="2400" dirty="0">
                  <a:sym typeface="Symbol"/>
                </a:endParaRPr>
              </a:p>
              <a:p>
                <a:endParaRPr lang="en-US" dirty="0">
                  <a:sym typeface="Symbo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r="-11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7AB41850-FE69-4F78-A12B-5996360D7CC0}"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114</a:t>
            </a:fld>
            <a:endParaRPr lang="zh-CN" altLang="en-US" dirty="0"/>
          </a:p>
        </p:txBody>
      </p:sp>
      <mc:AlternateContent xmlns:mc="http://schemas.openxmlformats.org/markup-compatibility/2006" xmlns:a14="http://schemas.microsoft.com/office/drawing/2010/main">
        <mc:Choice Requires="a14">
          <p:sp>
            <p:nvSpPr>
              <p:cNvPr id="7" name="矩形 6"/>
              <p:cNvSpPr/>
              <p:nvPr/>
            </p:nvSpPr>
            <p:spPr>
              <a:xfrm>
                <a:off x="7772400" y="5474555"/>
                <a:ext cx="4267200" cy="830997"/>
              </a:xfrm>
              <a:prstGeom prst="rect">
                <a:avLst/>
              </a:prstGeom>
            </p:spPr>
            <p:txBody>
              <a:bodyPr wrap="square">
                <a:spAutoFit/>
              </a:bodyPr>
              <a:lstStyle/>
              <a:p>
                <a:pPr lvl="1"/>
                <a:r>
                  <a:rPr lang="zh-CN" altLang="en-US" sz="1600" dirty="0">
                    <a:solidFill>
                      <a:schemeClr val="accent6">
                        <a:lumMod val="50000"/>
                      </a:schemeClr>
                    </a:solidFill>
                    <a:latin typeface="微软雅黑" panose="020B0503020204020204" pitchFamily="34" charset="-122"/>
                    <a:ea typeface="微软雅黑" panose="020B0503020204020204" pitchFamily="34" charset="-122"/>
                  </a:rPr>
                  <a:t>备注</a:t>
                </a:r>
                <a14:m>
                  <m:oMath xmlns:m="http://schemas.openxmlformats.org/officeDocument/2006/math">
                    <m:r>
                      <a:rPr lang="zh-CN" altLang="en-US" sz="1600" i="1" dirty="0">
                        <a:solidFill>
                          <a:schemeClr val="accent6">
                            <a:lumMod val="50000"/>
                          </a:schemeClr>
                        </a:solidFill>
                        <a:latin typeface="Cambria Math" panose="02040503050406030204" pitchFamily="18" charset="0"/>
                      </a:rPr>
                      <m:t>：</m:t>
                    </m:r>
                  </m:oMath>
                </a14:m>
                <a:endParaRPr lang="en-US" altLang="zh-CN" sz="1600" i="1" dirty="0">
                  <a:solidFill>
                    <a:schemeClr val="accent6">
                      <a:lumMod val="50000"/>
                    </a:schemeClr>
                  </a:solidFill>
                  <a:latin typeface="微软雅黑" panose="020B0503020204020204" pitchFamily="34" charset="-122"/>
                  <a:ea typeface="微软雅黑" panose="020B0503020204020204" pitchFamily="34" charset="-122"/>
                </a:endParaRPr>
              </a:p>
              <a:p>
                <a:pPr lvl="1"/>
                <a14:m>
                  <m:oMath xmlns:m="http://schemas.openxmlformats.org/officeDocument/2006/math">
                    <m:r>
                      <a:rPr lang="en-US" altLang="zh-CN" sz="1600" i="1" dirty="0" smtClean="0">
                        <a:solidFill>
                          <a:schemeClr val="accent6">
                            <a:lumMod val="50000"/>
                          </a:schemeClr>
                        </a:solidFill>
                        <a:latin typeface="Cambria Math" panose="02040503050406030204" pitchFamily="18" charset="0"/>
                      </a:rPr>
                      <m:t>𝑃</m:t>
                    </m:r>
                    <m:r>
                      <a:rPr lang="en-US" altLang="zh-CN" sz="1600" i="1" dirty="0" smtClean="0">
                        <a:solidFill>
                          <a:schemeClr val="accent6">
                            <a:lumMod val="50000"/>
                          </a:schemeClr>
                        </a:solidFill>
                        <a:latin typeface="Cambria Math" panose="02040503050406030204" pitchFamily="18" charset="0"/>
                      </a:rPr>
                      <m:t>(</m:t>
                    </m:r>
                    <m:r>
                      <a:rPr lang="en-US" altLang="zh-CN" sz="1600" i="1" dirty="0" err="1">
                        <a:solidFill>
                          <a:schemeClr val="accent6">
                            <a:lumMod val="50000"/>
                          </a:schemeClr>
                        </a:solidFill>
                        <a:latin typeface="Cambria Math" panose="02040503050406030204" pitchFamily="18" charset="0"/>
                      </a:rPr>
                      <m:t>𝑤</m:t>
                    </m:r>
                    <m:r>
                      <a:rPr lang="en-US" altLang="zh-CN" sz="1600" i="1" dirty="0" err="1">
                        <a:solidFill>
                          <a:schemeClr val="accent6">
                            <a:lumMod val="50000"/>
                          </a:schemeClr>
                        </a:solidFill>
                        <a:latin typeface="Cambria Math" panose="02040503050406030204" pitchFamily="18" charset="0"/>
                      </a:rPr>
                      <m:t>,</m:t>
                    </m:r>
                    <m:r>
                      <a:rPr lang="en-US" altLang="zh-CN" sz="1600" i="1" dirty="0" err="1">
                        <a:solidFill>
                          <a:schemeClr val="accent6">
                            <a:lumMod val="50000"/>
                          </a:schemeClr>
                        </a:solidFill>
                        <a:latin typeface="Cambria Math" panose="02040503050406030204" pitchFamily="18" charset="0"/>
                      </a:rPr>
                      <m:t>𝑓</m:t>
                    </m:r>
                    <m:r>
                      <a:rPr lang="en-US" altLang="zh-CN" sz="1600" i="1" dirty="0">
                        <a:solidFill>
                          <a:schemeClr val="accent6">
                            <a:lumMod val="50000"/>
                          </a:schemeClr>
                        </a:solidFill>
                        <a:latin typeface="Cambria Math" panose="02040503050406030204" pitchFamily="18" charset="0"/>
                      </a:rPr>
                      <m:t>)</m:t>
                    </m:r>
                  </m:oMath>
                </a14:m>
                <a:r>
                  <a:rPr lang="zh-CN" altLang="en-US" sz="1600" dirty="0">
                    <a:solidFill>
                      <a:schemeClr val="accent6">
                        <a:lumMod val="50000"/>
                      </a:schemeClr>
                    </a:solidFill>
                    <a:latin typeface="微软雅黑" panose="020B0503020204020204" pitchFamily="34" charset="-122"/>
                    <a:ea typeface="微软雅黑" panose="020B0503020204020204" pitchFamily="34" charset="-122"/>
                  </a:rPr>
                  <a:t>表示</a:t>
                </a:r>
                <a14:m>
                  <m:oMath xmlns:m="http://schemas.openxmlformats.org/officeDocument/2006/math">
                    <m:r>
                      <a:rPr lang="zh-CN" altLang="en-US" sz="1600" i="1">
                        <a:solidFill>
                          <a:schemeClr val="accent6">
                            <a:lumMod val="50000"/>
                          </a:schemeClr>
                        </a:solidFill>
                        <a:latin typeface="Cambria Math" panose="02040503050406030204" pitchFamily="18" charset="0"/>
                      </a:rPr>
                      <m:t>“</m:t>
                    </m:r>
                    <m:r>
                      <a:rPr lang="en-US" altLang="zh-CN" sz="1600" i="1" dirty="0">
                        <a:solidFill>
                          <a:schemeClr val="accent6">
                            <a:lumMod val="50000"/>
                          </a:schemeClr>
                        </a:solidFill>
                        <a:latin typeface="Cambria Math" panose="02040503050406030204" pitchFamily="18" charset="0"/>
                      </a:rPr>
                      <m:t>𝑤</m:t>
                    </m:r>
                  </m:oMath>
                </a14:m>
                <a:r>
                  <a:rPr lang="zh-CN" altLang="en-US" sz="1600" dirty="0">
                    <a:solidFill>
                      <a:schemeClr val="accent6">
                        <a:lumMod val="50000"/>
                      </a:schemeClr>
                    </a:solidFill>
                    <a:latin typeface="微软雅黑" panose="020B0503020204020204" pitchFamily="34" charset="-122"/>
                    <a:ea typeface="微软雅黑" panose="020B0503020204020204" pitchFamily="34" charset="-122"/>
                  </a:rPr>
                  <a:t>乘坐过航班</a:t>
                </a:r>
                <a14:m>
                  <m:oMath xmlns:m="http://schemas.openxmlformats.org/officeDocument/2006/math">
                    <m:r>
                      <a:rPr lang="en-US" altLang="zh-CN" sz="1600" i="1" dirty="0">
                        <a:solidFill>
                          <a:schemeClr val="accent6">
                            <a:lumMod val="50000"/>
                          </a:schemeClr>
                        </a:solidFill>
                        <a:latin typeface="Cambria Math" panose="02040503050406030204" pitchFamily="18" charset="0"/>
                      </a:rPr>
                      <m:t>𝑓</m:t>
                    </m:r>
                    <m:r>
                      <a:rPr lang="zh-CN" altLang="en-US" sz="1600" i="1">
                        <a:solidFill>
                          <a:schemeClr val="accent6">
                            <a:lumMod val="50000"/>
                          </a:schemeClr>
                        </a:solidFill>
                        <a:latin typeface="Cambria Math" panose="02040503050406030204" pitchFamily="18" charset="0"/>
                      </a:rPr>
                      <m:t>”</m:t>
                    </m:r>
                  </m:oMath>
                </a14:m>
                <a:endParaRPr lang="en-US" altLang="zh-CN" sz="1600" i="1" dirty="0">
                  <a:solidFill>
                    <a:schemeClr val="accent6">
                      <a:lumMod val="50000"/>
                    </a:schemeClr>
                  </a:solidFill>
                  <a:latin typeface="微软雅黑" panose="020B0503020204020204" pitchFamily="34" charset="-122"/>
                  <a:ea typeface="微软雅黑" panose="020B0503020204020204" pitchFamily="34" charset="-122"/>
                </a:endParaRPr>
              </a:p>
              <a:p>
                <a:pPr lvl="1"/>
                <a14:m>
                  <m:oMath xmlns:m="http://schemas.openxmlformats.org/officeDocument/2006/math">
                    <m:r>
                      <a:rPr lang="en-US" altLang="zh-CN" sz="1600" i="1" dirty="0">
                        <a:solidFill>
                          <a:schemeClr val="accent6">
                            <a:lumMod val="50000"/>
                          </a:schemeClr>
                        </a:solidFill>
                        <a:latin typeface="Cambria Math" panose="02040503050406030204" pitchFamily="18" charset="0"/>
                      </a:rPr>
                      <m:t>𝑄</m:t>
                    </m:r>
                    <m:r>
                      <a:rPr lang="en-US" altLang="zh-CN" sz="1600" i="1" dirty="0">
                        <a:solidFill>
                          <a:schemeClr val="accent6">
                            <a:lumMod val="50000"/>
                          </a:schemeClr>
                        </a:solidFill>
                        <a:latin typeface="Cambria Math" panose="02040503050406030204" pitchFamily="18" charset="0"/>
                      </a:rPr>
                      <m:t>(</m:t>
                    </m:r>
                    <m:r>
                      <a:rPr lang="en-US" altLang="zh-CN" sz="1600" i="1" dirty="0" err="1">
                        <a:solidFill>
                          <a:schemeClr val="accent6">
                            <a:lumMod val="50000"/>
                          </a:schemeClr>
                        </a:solidFill>
                        <a:latin typeface="Cambria Math" panose="02040503050406030204" pitchFamily="18" charset="0"/>
                      </a:rPr>
                      <m:t>𝑓</m:t>
                    </m:r>
                    <m:r>
                      <a:rPr lang="en-US" altLang="zh-CN" sz="1600" i="1" dirty="0" err="1">
                        <a:solidFill>
                          <a:schemeClr val="accent6">
                            <a:lumMod val="50000"/>
                          </a:schemeClr>
                        </a:solidFill>
                        <a:latin typeface="Cambria Math" panose="02040503050406030204" pitchFamily="18" charset="0"/>
                      </a:rPr>
                      <m:t>,</m:t>
                    </m:r>
                    <m:r>
                      <a:rPr lang="en-US" altLang="zh-CN" sz="1600" i="1" dirty="0" err="1">
                        <a:solidFill>
                          <a:schemeClr val="accent6">
                            <a:lumMod val="50000"/>
                          </a:schemeClr>
                        </a:solidFill>
                        <a:latin typeface="Cambria Math" panose="02040503050406030204" pitchFamily="18" charset="0"/>
                      </a:rPr>
                      <m:t>𝑎</m:t>
                    </m:r>
                    <m:r>
                      <a:rPr lang="en-US" altLang="zh-CN" sz="1600" i="1" dirty="0">
                        <a:solidFill>
                          <a:schemeClr val="accent6">
                            <a:lumMod val="50000"/>
                          </a:schemeClr>
                        </a:solidFill>
                        <a:latin typeface="Cambria Math" panose="02040503050406030204" pitchFamily="18" charset="0"/>
                      </a:rPr>
                      <m:t>)</m:t>
                    </m:r>
                  </m:oMath>
                </a14:m>
                <a:r>
                  <a:rPr lang="zh-CN" altLang="en-US" sz="1600" dirty="0">
                    <a:solidFill>
                      <a:schemeClr val="accent6">
                        <a:lumMod val="50000"/>
                      </a:schemeClr>
                    </a:solidFill>
                    <a:latin typeface="微软雅黑" panose="020B0503020204020204" pitchFamily="34" charset="-122"/>
                    <a:ea typeface="微软雅黑" panose="020B0503020204020204" pitchFamily="34" charset="-122"/>
                  </a:rPr>
                  <a:t>表示</a:t>
                </a:r>
                <a14:m>
                  <m:oMath xmlns:m="http://schemas.openxmlformats.org/officeDocument/2006/math">
                    <m:r>
                      <a:rPr lang="zh-CN" altLang="en-US" sz="1600" i="1">
                        <a:solidFill>
                          <a:schemeClr val="accent6">
                            <a:lumMod val="50000"/>
                          </a:schemeClr>
                        </a:solidFill>
                        <a:latin typeface="Cambria Math" panose="02040503050406030204" pitchFamily="18" charset="0"/>
                      </a:rPr>
                      <m:t>“ </m:t>
                    </m:r>
                    <m:r>
                      <a:rPr lang="en-US" altLang="zh-CN" sz="1600" i="1" dirty="0">
                        <a:solidFill>
                          <a:schemeClr val="accent6">
                            <a:lumMod val="50000"/>
                          </a:schemeClr>
                        </a:solidFill>
                        <a:latin typeface="Cambria Math" panose="02040503050406030204" pitchFamily="18" charset="0"/>
                      </a:rPr>
                      <m:t>𝑓</m:t>
                    </m:r>
                  </m:oMath>
                </a14:m>
                <a:r>
                  <a:rPr lang="zh-CN" altLang="en-US" sz="1600" dirty="0">
                    <a:solidFill>
                      <a:schemeClr val="accent6">
                        <a:lumMod val="50000"/>
                      </a:schemeClr>
                    </a:solidFill>
                    <a:latin typeface="微软雅黑" panose="020B0503020204020204" pitchFamily="34" charset="-122"/>
                    <a:ea typeface="微软雅黑" panose="020B0503020204020204" pitchFamily="34" charset="-122"/>
                  </a:rPr>
                  <a:t>是航线</a:t>
                </a:r>
                <a14:m>
                  <m:oMath xmlns:m="http://schemas.openxmlformats.org/officeDocument/2006/math">
                    <m:r>
                      <a:rPr lang="en-US" altLang="zh-CN" sz="1600" i="1" dirty="0">
                        <a:solidFill>
                          <a:schemeClr val="accent6">
                            <a:lumMod val="50000"/>
                          </a:schemeClr>
                        </a:solidFill>
                        <a:latin typeface="Cambria Math" panose="02040503050406030204" pitchFamily="18" charset="0"/>
                      </a:rPr>
                      <m:t>𝑎</m:t>
                    </m:r>
                    <m:r>
                      <a:rPr lang="zh-CN" altLang="en-US" sz="1600" i="1" dirty="0">
                        <a:solidFill>
                          <a:schemeClr val="accent6">
                            <a:lumMod val="50000"/>
                          </a:schemeClr>
                        </a:solidFill>
                        <a:latin typeface="Cambria Math" panose="02040503050406030204" pitchFamily="18" charset="0"/>
                      </a:rPr>
                      <m:t>上的一个航班</m:t>
                    </m:r>
                    <m:r>
                      <a:rPr lang="zh-CN" altLang="en-US" sz="1600" i="1">
                        <a:solidFill>
                          <a:schemeClr val="accent6">
                            <a:lumMod val="50000"/>
                          </a:schemeClr>
                        </a:solidFill>
                        <a:latin typeface="Cambria Math" panose="02040503050406030204" pitchFamily="18" charset="0"/>
                      </a:rPr>
                      <m:t>”</m:t>
                    </m:r>
                  </m:oMath>
                </a14:m>
                <a:endParaRPr lang="en-US" altLang="zh-CN" sz="1600" dirty="0">
                  <a:solidFill>
                    <a:schemeClr val="accent6">
                      <a:lumMod val="50000"/>
                    </a:schemeClr>
                  </a:solidFill>
                  <a:latin typeface="微软雅黑" panose="020B0503020204020204" pitchFamily="34" charset="-122"/>
                  <a:ea typeface="微软雅黑" panose="020B0503020204020204" pitchFamily="34" charset="-122"/>
                </a:endParaRPr>
              </a:p>
            </p:txBody>
          </p:sp>
        </mc:Choice>
        <mc:Fallback xmlns="">
          <p:sp>
            <p:nvSpPr>
              <p:cNvPr id="7" name="矩形 6"/>
              <p:cNvSpPr>
                <a:spLocks noRot="1" noChangeAspect="1" noMove="1" noResize="1" noEditPoints="1" noAdjustHandles="1" noChangeArrowheads="1" noChangeShapeType="1" noTextEdit="1"/>
              </p:cNvSpPr>
              <p:nvPr/>
            </p:nvSpPr>
            <p:spPr>
              <a:xfrm>
                <a:off x="7772400" y="5474555"/>
                <a:ext cx="4267200" cy="830997"/>
              </a:xfrm>
              <a:prstGeom prst="rect">
                <a:avLst/>
              </a:prstGeom>
              <a:blipFill>
                <a:blip r:embed="rId3"/>
                <a:stretch>
                  <a:fillRect t="-2206" b="-88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7752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down)">
                                      <p:cBhvr>
                                        <p:cTn id="7" dur="500"/>
                                        <p:tgtEl>
                                          <p:spTgt spid="3">
                                            <p:txEl>
                                              <p:pRg st="3" end="3"/>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wipe(down)">
                                      <p:cBhvr>
                                        <p:cTn id="10" dur="500"/>
                                        <p:tgtEl>
                                          <p:spTgt spid="3">
                                            <p:txEl>
                                              <p:pRg st="4" end="4"/>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wipe(down)">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嵌套量词的否定</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719138" indent="-365125">
                  <a:buClr>
                    <a:srgbClr val="01559D"/>
                  </a:buClr>
                  <a:buSzPct val="97000"/>
                  <a:buFont typeface="Wingdings" panose="05000000000000000000" pitchFamily="2" charset="2"/>
                  <a:buChar char="Ø"/>
                </a:pPr>
                <a14:m>
                  <m:oMath xmlns:m="http://schemas.openxmlformats.org/officeDocument/2006/math">
                    <m:r>
                      <a:rPr lang="en-US" altLang="zh-CN" sz="2400" i="1" smtClean="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𝑤</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𝑎</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𝑓</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𝑃</m:t>
                    </m:r>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𝑤</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𝑓</m:t>
                        </m:r>
                      </m:e>
                    </m:d>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𝑄</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𝑓</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𝑎</m:t>
                    </m:r>
                    <m:r>
                      <a:rPr lang="en-US" altLang="zh-CN" sz="2400" i="1">
                        <a:latin typeface="Cambria Math" panose="02040503050406030204" pitchFamily="18" charset="0"/>
                        <a:ea typeface="Cambria Math" panose="02040503050406030204" pitchFamily="18" charset="0"/>
                      </a:rPr>
                      <m:t>))</m:t>
                    </m:r>
                  </m:oMath>
                </a14:m>
                <a:endParaRPr lang="en-US" altLang="zh-CN" sz="2400" dirty="0">
                  <a:sym typeface="Symbol"/>
                </a:endParaRPr>
              </a:p>
              <a:p>
                <a:pPr marL="719138" indent="-365125">
                  <a:buClr>
                    <a:srgbClr val="01559D"/>
                  </a:buClr>
                  <a:buSzPct val="97000"/>
                  <a:buFont typeface="Wingdings" panose="05000000000000000000" pitchFamily="2" charset="2"/>
                  <a:buChar char="Ø"/>
                </a:pPr>
                <a14:m>
                  <m:oMath xmlns:m="http://schemas.openxmlformats.org/officeDocument/2006/math">
                    <m:r>
                      <a:rPr lang="en-US" altLang="zh-CN" sz="2400" i="1" smtClean="0">
                        <a:latin typeface="Cambria Math" panose="02040503050406030204" pitchFamily="18" charset="0"/>
                        <a:ea typeface="Cambria Math" panose="02040503050406030204" pitchFamily="18" charset="0"/>
                        <a:sym typeface="Symbol"/>
                      </a:rPr>
                      <m:t>∀</m:t>
                    </m:r>
                    <m:r>
                      <a:rPr lang="en-US" altLang="zh-CN" sz="2400" b="0" i="1" smtClean="0">
                        <a:latin typeface="Cambria Math" panose="02040503050406030204" pitchFamily="18" charset="0"/>
                        <a:ea typeface="Cambria Math" panose="02040503050406030204" pitchFamily="18" charset="0"/>
                        <a:sym typeface="Symbol"/>
                      </a:rPr>
                      <m:t>𝑤</m:t>
                    </m:r>
                    <m:r>
                      <a:rPr lang="en-US" altLang="zh-CN" sz="2400" b="0" i="1" smtClean="0">
                        <a:latin typeface="Cambria Math" panose="02040503050406030204" pitchFamily="18" charset="0"/>
                        <a:ea typeface="Cambria Math" panose="02040503050406030204" pitchFamily="18" charset="0"/>
                        <a:sym typeface="Symbol"/>
                      </a:rPr>
                      <m:t>¬∀</m:t>
                    </m:r>
                    <m:r>
                      <a:rPr lang="en-US" altLang="zh-CN" sz="2400" b="0" i="1" smtClean="0">
                        <a:latin typeface="Cambria Math" panose="02040503050406030204" pitchFamily="18" charset="0"/>
                        <a:ea typeface="Cambria Math" panose="02040503050406030204" pitchFamily="18" charset="0"/>
                        <a:sym typeface="Symbol"/>
                      </a:rPr>
                      <m:t>𝑎</m:t>
                    </m:r>
                    <m:r>
                      <a:rPr lang="en-US" altLang="zh-CN" sz="2400" b="0" i="1" smtClean="0">
                        <a:latin typeface="Cambria Math" panose="02040503050406030204" pitchFamily="18" charset="0"/>
                        <a:ea typeface="Cambria Math" panose="02040503050406030204" pitchFamily="18" charset="0"/>
                        <a:sym typeface="Symbol"/>
                      </a:rPr>
                      <m:t>∃</m:t>
                    </m:r>
                    <m:r>
                      <a:rPr lang="en-US" altLang="zh-CN" sz="2400" b="0" i="1" smtClean="0">
                        <a:latin typeface="Cambria Math" panose="02040503050406030204" pitchFamily="18" charset="0"/>
                        <a:ea typeface="Cambria Math" panose="02040503050406030204" pitchFamily="18" charset="0"/>
                        <a:sym typeface="Symbol"/>
                      </a:rPr>
                      <m:t>𝑓</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𝑃</m:t>
                    </m:r>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𝑤</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𝑓</m:t>
                        </m:r>
                      </m:e>
                    </m:d>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𝑄</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𝑓</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𝑎</m:t>
                    </m:r>
                    <m:r>
                      <a:rPr lang="en-US" altLang="zh-CN" sz="2400" i="1">
                        <a:latin typeface="Cambria Math" panose="02040503050406030204" pitchFamily="18" charset="0"/>
                        <a:ea typeface="Cambria Math" panose="02040503050406030204" pitchFamily="18" charset="0"/>
                      </a:rPr>
                      <m:t>))</m:t>
                    </m:r>
                  </m:oMath>
                </a14:m>
                <a:r>
                  <a:rPr lang="en-US" altLang="zh-CN" sz="2400" dirty="0">
                    <a:sym typeface="Symbol"/>
                  </a:rPr>
                  <a:t>      	</a:t>
                </a:r>
                <a:r>
                  <a:rPr lang="zh-CN" altLang="en-US" sz="2400" dirty="0">
                    <a:sym typeface="Symbol"/>
                  </a:rPr>
                  <a:t>德摩根律作用于</a:t>
                </a:r>
                <a14:m>
                  <m:oMath xmlns:m="http://schemas.openxmlformats.org/officeDocument/2006/math">
                    <m:r>
                      <a:rPr lang="zh-CN" altLang="en-US" sz="2400" i="1" smtClean="0">
                        <a:latin typeface="Cambria Math" panose="02040503050406030204" pitchFamily="18" charset="0"/>
                        <a:sym typeface="Symbol"/>
                      </a:rPr>
                      <m:t>∃</m:t>
                    </m:r>
                  </m:oMath>
                </a14:m>
                <a:endParaRPr lang="en-US" altLang="zh-CN" sz="2400" dirty="0">
                  <a:sym typeface="Symbol"/>
                </a:endParaRPr>
              </a:p>
              <a:p>
                <a:pPr marL="719138" indent="-365125">
                  <a:buClr>
                    <a:srgbClr val="01559D"/>
                  </a:buClr>
                  <a:buSzPct val="97000"/>
                  <a:buFont typeface="Wingdings" panose="05000000000000000000" pitchFamily="2" charset="2"/>
                  <a:buChar char="Ø"/>
                </a:pPr>
                <a14:m>
                  <m:oMath xmlns:m="http://schemas.openxmlformats.org/officeDocument/2006/math">
                    <m:r>
                      <a:rPr lang="en-US" altLang="zh-CN" sz="2400" i="1">
                        <a:latin typeface="Cambria Math" panose="02040503050406030204" pitchFamily="18" charset="0"/>
                        <a:ea typeface="Cambria Math" panose="02040503050406030204" pitchFamily="18" charset="0"/>
                        <a:sym typeface="Symbol"/>
                      </a:rPr>
                      <m:t>∀</m:t>
                    </m:r>
                    <m:r>
                      <a:rPr lang="en-US" altLang="zh-CN" sz="2400" i="1">
                        <a:latin typeface="Cambria Math" panose="02040503050406030204" pitchFamily="18" charset="0"/>
                        <a:ea typeface="Cambria Math" panose="02040503050406030204" pitchFamily="18" charset="0"/>
                        <a:sym typeface="Symbol"/>
                      </a:rPr>
                      <m:t>𝑤</m:t>
                    </m:r>
                    <m:r>
                      <a:rPr lang="en-US" altLang="zh-CN" sz="2400" i="1" smtClean="0">
                        <a:latin typeface="Cambria Math" panose="02040503050406030204" pitchFamily="18" charset="0"/>
                        <a:ea typeface="Cambria Math" panose="02040503050406030204" pitchFamily="18" charset="0"/>
                        <a:sym typeface="Symbol"/>
                      </a:rPr>
                      <m:t>∃</m:t>
                    </m:r>
                    <m:r>
                      <a:rPr lang="en-US" altLang="zh-CN" sz="2400" b="0" i="1" smtClean="0">
                        <a:latin typeface="Cambria Math" panose="02040503050406030204" pitchFamily="18" charset="0"/>
                        <a:ea typeface="Cambria Math" panose="02040503050406030204" pitchFamily="18" charset="0"/>
                        <a:sym typeface="Symbol"/>
                      </a:rPr>
                      <m:t>𝑎</m:t>
                    </m:r>
                    <m:r>
                      <a:rPr lang="en-US" altLang="zh-CN" sz="2400" i="1">
                        <a:latin typeface="Cambria Math" panose="02040503050406030204" pitchFamily="18" charset="0"/>
                        <a:ea typeface="Cambria Math" panose="02040503050406030204" pitchFamily="18" charset="0"/>
                        <a:sym typeface="Symbol"/>
                      </a:rPr>
                      <m:t>¬∃</m:t>
                    </m:r>
                    <m:r>
                      <a:rPr lang="en-US" altLang="zh-CN" sz="2400" i="1">
                        <a:latin typeface="Cambria Math" panose="02040503050406030204" pitchFamily="18" charset="0"/>
                        <a:ea typeface="Cambria Math" panose="02040503050406030204" pitchFamily="18" charset="0"/>
                        <a:sym typeface="Symbol"/>
                      </a:rPr>
                      <m:t>𝑓</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𝑃</m:t>
                    </m:r>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𝑤</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𝑓</m:t>
                        </m:r>
                      </m:e>
                    </m:d>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𝑄</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𝑓</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𝑎</m:t>
                    </m:r>
                    <m:r>
                      <a:rPr lang="en-US" altLang="zh-CN" sz="2400" i="1">
                        <a:latin typeface="Cambria Math" panose="02040503050406030204" pitchFamily="18" charset="0"/>
                        <a:ea typeface="Cambria Math" panose="02040503050406030204" pitchFamily="18" charset="0"/>
                      </a:rPr>
                      <m:t>))</m:t>
                    </m:r>
                  </m:oMath>
                </a14:m>
                <a:r>
                  <a:rPr lang="en-US" altLang="zh-CN" sz="2400" dirty="0">
                    <a:sym typeface="Symbol"/>
                  </a:rPr>
                  <a:t>		</a:t>
                </a:r>
                <a:r>
                  <a:rPr lang="zh-CN" altLang="en-US" sz="2400" dirty="0">
                    <a:sym typeface="Symbol"/>
                  </a:rPr>
                  <a:t>德摩根律作用于</a:t>
                </a:r>
                <a14:m>
                  <m:oMath xmlns:m="http://schemas.openxmlformats.org/officeDocument/2006/math">
                    <m:r>
                      <a:rPr lang="zh-CN" altLang="en-US" sz="2400" i="1" smtClean="0">
                        <a:latin typeface="Cambria Math" panose="02040503050406030204" pitchFamily="18" charset="0"/>
                        <a:sym typeface="Symbol"/>
                      </a:rPr>
                      <m:t>∀</m:t>
                    </m:r>
                  </m:oMath>
                </a14:m>
                <a:endParaRPr lang="en-US" altLang="zh-CN" sz="2400" dirty="0">
                  <a:sym typeface="Symbol"/>
                </a:endParaRPr>
              </a:p>
              <a:p>
                <a:pPr marL="719138" indent="-365125">
                  <a:buClr>
                    <a:srgbClr val="01559D"/>
                  </a:buClr>
                  <a:buSzPct val="97000"/>
                  <a:buFont typeface="Wingdings" panose="05000000000000000000" pitchFamily="2" charset="2"/>
                  <a:buChar char="Ø"/>
                </a:pPr>
                <a14:m>
                  <m:oMath xmlns:m="http://schemas.openxmlformats.org/officeDocument/2006/math">
                    <m:r>
                      <a:rPr lang="en-US" altLang="zh-CN" sz="2400" i="1">
                        <a:latin typeface="Cambria Math" panose="02040503050406030204" pitchFamily="18" charset="0"/>
                        <a:ea typeface="Cambria Math" panose="02040503050406030204" pitchFamily="18" charset="0"/>
                        <a:sym typeface="Symbol"/>
                      </a:rPr>
                      <m:t>∀</m:t>
                    </m:r>
                    <m:r>
                      <a:rPr lang="en-US" altLang="zh-CN" sz="2400" i="1">
                        <a:latin typeface="Cambria Math" panose="02040503050406030204" pitchFamily="18" charset="0"/>
                        <a:ea typeface="Cambria Math" panose="02040503050406030204" pitchFamily="18" charset="0"/>
                        <a:sym typeface="Symbol"/>
                      </a:rPr>
                      <m:t>𝑤</m:t>
                    </m:r>
                    <m:r>
                      <a:rPr lang="en-US" altLang="zh-CN" sz="2400" i="1">
                        <a:latin typeface="Cambria Math" panose="02040503050406030204" pitchFamily="18" charset="0"/>
                        <a:ea typeface="Cambria Math" panose="02040503050406030204" pitchFamily="18" charset="0"/>
                        <a:sym typeface="Symbol"/>
                      </a:rPr>
                      <m:t>∃</m:t>
                    </m:r>
                    <m:r>
                      <a:rPr lang="en-US" altLang="zh-CN" sz="2400" i="1">
                        <a:latin typeface="Cambria Math" panose="02040503050406030204" pitchFamily="18" charset="0"/>
                        <a:ea typeface="Cambria Math" panose="02040503050406030204" pitchFamily="18" charset="0"/>
                        <a:sym typeface="Symbol"/>
                      </a:rPr>
                      <m:t>𝑎</m:t>
                    </m:r>
                    <m:r>
                      <a:rPr lang="en-US" altLang="zh-CN" sz="2400" i="1" smtClean="0">
                        <a:latin typeface="Cambria Math" panose="02040503050406030204" pitchFamily="18" charset="0"/>
                        <a:ea typeface="Cambria Math" panose="02040503050406030204" pitchFamily="18" charset="0"/>
                        <a:sym typeface="Symbol"/>
                      </a:rPr>
                      <m:t>∀</m:t>
                    </m:r>
                    <m:r>
                      <a:rPr lang="en-US" altLang="zh-CN" sz="2400" b="0" i="1" smtClean="0">
                        <a:latin typeface="Cambria Math" panose="02040503050406030204" pitchFamily="18" charset="0"/>
                        <a:ea typeface="Cambria Math" panose="02040503050406030204" pitchFamily="18" charset="0"/>
                        <a:sym typeface="Symbol"/>
                      </a:rPr>
                      <m:t>𝑓</m:t>
                    </m:r>
                    <m:r>
                      <a:rPr lang="en-US" altLang="zh-CN" sz="2400" i="1">
                        <a:latin typeface="Cambria Math" panose="02040503050406030204" pitchFamily="18" charset="0"/>
                        <a:ea typeface="Cambria Math" panose="02040503050406030204" pitchFamily="18" charset="0"/>
                        <a:sym typeface="Symbol"/>
                      </a:rPr>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𝑃</m:t>
                    </m:r>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𝑤</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𝑓</m:t>
                        </m:r>
                      </m:e>
                    </m:d>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𝑄</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𝑓</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𝑎</m:t>
                    </m:r>
                    <m:r>
                      <a:rPr lang="en-US" altLang="zh-CN" sz="2400" i="1">
                        <a:latin typeface="Cambria Math" panose="02040503050406030204" pitchFamily="18" charset="0"/>
                        <a:ea typeface="Cambria Math" panose="02040503050406030204" pitchFamily="18" charset="0"/>
                      </a:rPr>
                      <m:t>))</m:t>
                    </m:r>
                  </m:oMath>
                </a14:m>
                <a:r>
                  <a:rPr lang="en-US" altLang="zh-CN" sz="2400" dirty="0">
                    <a:sym typeface="Symbol"/>
                  </a:rPr>
                  <a:t>	</a:t>
                </a:r>
                <a:r>
                  <a:rPr lang="zh-CN" altLang="en-US" sz="2400" dirty="0">
                    <a:sym typeface="Symbol"/>
                  </a:rPr>
                  <a:t>德摩根律作用于</a:t>
                </a:r>
                <a14:m>
                  <m:oMath xmlns:m="http://schemas.openxmlformats.org/officeDocument/2006/math">
                    <m:r>
                      <a:rPr lang="zh-CN" altLang="en-US" sz="2400" i="1">
                        <a:latin typeface="Cambria Math" panose="02040503050406030204" pitchFamily="18" charset="0"/>
                        <a:sym typeface="Symbol"/>
                      </a:rPr>
                      <m:t>∃</m:t>
                    </m:r>
                  </m:oMath>
                </a14:m>
                <a:endParaRPr lang="en-US" altLang="zh-CN" sz="2400" dirty="0">
                  <a:sym typeface="Symbol"/>
                </a:endParaRPr>
              </a:p>
              <a:p>
                <a:pPr marL="719138" indent="-365125">
                  <a:buClr>
                    <a:srgbClr val="01559D"/>
                  </a:buClr>
                  <a:buSzPct val="97000"/>
                  <a:buFont typeface="Wingdings" panose="05000000000000000000" pitchFamily="2" charset="2"/>
                  <a:buChar char="Ø"/>
                </a:pPr>
                <a14:m>
                  <m:oMath xmlns:m="http://schemas.openxmlformats.org/officeDocument/2006/math">
                    <m:r>
                      <a:rPr lang="en-US" altLang="zh-CN" sz="2400" i="1">
                        <a:latin typeface="Cambria Math" panose="02040503050406030204" pitchFamily="18" charset="0"/>
                        <a:ea typeface="Cambria Math" panose="02040503050406030204" pitchFamily="18" charset="0"/>
                        <a:sym typeface="Symbol"/>
                      </a:rPr>
                      <m:t>∀</m:t>
                    </m:r>
                    <m:r>
                      <a:rPr lang="en-US" altLang="zh-CN" sz="2400" i="1">
                        <a:latin typeface="Cambria Math" panose="02040503050406030204" pitchFamily="18" charset="0"/>
                        <a:ea typeface="Cambria Math" panose="02040503050406030204" pitchFamily="18" charset="0"/>
                        <a:sym typeface="Symbol"/>
                      </a:rPr>
                      <m:t>𝑤</m:t>
                    </m:r>
                    <m:r>
                      <a:rPr lang="en-US" altLang="zh-CN" sz="2400" i="1">
                        <a:latin typeface="Cambria Math" panose="02040503050406030204" pitchFamily="18" charset="0"/>
                        <a:ea typeface="Cambria Math" panose="02040503050406030204" pitchFamily="18" charset="0"/>
                        <a:sym typeface="Symbol"/>
                      </a:rPr>
                      <m:t>∃</m:t>
                    </m:r>
                    <m:r>
                      <a:rPr lang="en-US" altLang="zh-CN" sz="2400" i="1">
                        <a:latin typeface="Cambria Math" panose="02040503050406030204" pitchFamily="18" charset="0"/>
                        <a:ea typeface="Cambria Math" panose="02040503050406030204" pitchFamily="18" charset="0"/>
                        <a:sym typeface="Symbol"/>
                      </a:rPr>
                      <m:t>𝑎</m:t>
                    </m:r>
                    <m:r>
                      <a:rPr lang="en-US" altLang="zh-CN" sz="2400" i="1">
                        <a:latin typeface="Cambria Math" panose="02040503050406030204" pitchFamily="18" charset="0"/>
                        <a:ea typeface="Cambria Math" panose="02040503050406030204" pitchFamily="18" charset="0"/>
                        <a:sym typeface="Symbol"/>
                      </a:rPr>
                      <m:t>∀</m:t>
                    </m:r>
                    <m:r>
                      <a:rPr lang="en-US" altLang="zh-CN" sz="2400" i="1">
                        <a:latin typeface="Cambria Math" panose="02040503050406030204" pitchFamily="18" charset="0"/>
                        <a:ea typeface="Cambria Math" panose="02040503050406030204" pitchFamily="18" charset="0"/>
                        <a:sym typeface="Symbol"/>
                      </a:rPr>
                      <m:t>𝑓</m:t>
                    </m:r>
                  </m:oMath>
                </a14:m>
                <a:r>
                  <a:rPr lang="en-US" altLang="zh-CN" sz="2400" dirty="0">
                    <a:sym typeface="Symbol"/>
                  </a:rPr>
                  <a:t>(</a:t>
                </a:r>
                <a14:m>
                  <m:oMath xmlns:m="http://schemas.openxmlformats.org/officeDocument/2006/math">
                    <m:r>
                      <a:rPr lang="en-US" altLang="zh-CN" sz="2400" i="1">
                        <a:latin typeface="Cambria Math" panose="02040503050406030204" pitchFamily="18" charset="0"/>
                        <a:ea typeface="Cambria Math" panose="02040503050406030204" pitchFamily="18" charset="0"/>
                        <a:sym typeface="Symbol"/>
                      </a:rPr>
                      <m:t>¬</m:t>
                    </m:r>
                    <m:r>
                      <a:rPr lang="en-US" altLang="zh-CN" sz="2400" i="1">
                        <a:latin typeface="Cambria Math" panose="02040503050406030204" pitchFamily="18" charset="0"/>
                        <a:ea typeface="Cambria Math" panose="02040503050406030204" pitchFamily="18" charset="0"/>
                      </a:rPr>
                      <m:t>𝑃</m:t>
                    </m:r>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𝑤</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𝑓</m:t>
                        </m:r>
                      </m:e>
                    </m:d>
                    <m:r>
                      <a:rPr lang="en-US" altLang="zh-CN" sz="2400" i="1" smtClean="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sym typeface="Symbol"/>
                      </a:rPr>
                      <m:t>¬</m:t>
                    </m:r>
                  </m:oMath>
                </a14:m>
                <a:r>
                  <a:rPr lang="en-US" altLang="zh-CN" sz="2400" dirty="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𝑄</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𝑓</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𝑎</m:t>
                    </m:r>
                    <m:r>
                      <a:rPr lang="en-US" altLang="zh-CN" sz="2400" i="1">
                        <a:latin typeface="Cambria Math" panose="02040503050406030204" pitchFamily="18" charset="0"/>
                        <a:ea typeface="Cambria Math" panose="02040503050406030204" pitchFamily="18" charset="0"/>
                      </a:rPr>
                      <m:t>))</m:t>
                    </m:r>
                  </m:oMath>
                </a14:m>
                <a:r>
                  <a:rPr lang="en-US" altLang="zh-CN" sz="2400" dirty="0">
                    <a:sym typeface="Symbol"/>
                  </a:rPr>
                  <a:t>	</a:t>
                </a:r>
                <a:r>
                  <a:rPr lang="zh-CN" altLang="en-US" sz="2400" dirty="0">
                    <a:sym typeface="Symbol"/>
                  </a:rPr>
                  <a:t>德摩根律作用于</a:t>
                </a:r>
                <a14:m>
                  <m:oMath xmlns:m="http://schemas.openxmlformats.org/officeDocument/2006/math">
                    <m:r>
                      <a:rPr lang="zh-CN" altLang="en-US" sz="2400" i="1" smtClean="0">
                        <a:latin typeface="Cambria Math" panose="02040503050406030204" pitchFamily="18" charset="0"/>
                        <a:sym typeface="Symbol"/>
                      </a:rPr>
                      <m:t>∧</m:t>
                    </m:r>
                  </m:oMath>
                </a14:m>
                <a:endParaRPr lang="en-US" altLang="zh-CN" sz="2400" dirty="0">
                  <a:sym typeface="Symbol"/>
                </a:endParaRPr>
              </a:p>
              <a:p>
                <a:pPr marL="719138" indent="-365125">
                  <a:buClr>
                    <a:srgbClr val="01559D"/>
                  </a:buClr>
                  <a:buSzPct val="97000"/>
                  <a:buFont typeface="Wingdings" panose="05000000000000000000" pitchFamily="2" charset="2"/>
                  <a:buChar char="Ø"/>
                </a:pPr>
                <a:r>
                  <a:rPr lang="zh-CN" altLang="en-US" sz="2400" dirty="0">
                    <a:sym typeface="Symbol"/>
                  </a:rPr>
                  <a:t>因此最后这个语句表示</a:t>
                </a:r>
                <a14:m>
                  <m:oMath xmlns:m="http://schemas.openxmlformats.org/officeDocument/2006/math">
                    <m:r>
                      <a:rPr lang="zh-CN" altLang="en-US" sz="2400" i="1">
                        <a:latin typeface="Cambria Math" panose="02040503050406030204" pitchFamily="18" charset="0"/>
                      </a:rPr>
                      <m:t>“</m:t>
                    </m:r>
                  </m:oMath>
                </a14:m>
                <a:r>
                  <a:rPr lang="zh-CN" altLang="en-US" sz="2400" dirty="0">
                    <a:sym typeface="Symbol"/>
                  </a:rPr>
                  <a:t>对于每个女士</a:t>
                </a:r>
                <a:r>
                  <a:rPr lang="en-US" altLang="zh-CN" sz="2400" dirty="0">
                    <a:sym typeface="Symbol"/>
                  </a:rPr>
                  <a:t>, </a:t>
                </a:r>
                <a:r>
                  <a:rPr lang="zh-CN" altLang="en-US" sz="2400" dirty="0">
                    <a:sym typeface="Symbol"/>
                  </a:rPr>
                  <a:t>存在一条航线</a:t>
                </a:r>
                <a:r>
                  <a:rPr lang="en-US" altLang="zh-CN" sz="2400" dirty="0">
                    <a:sym typeface="Symbol"/>
                  </a:rPr>
                  <a:t>, </a:t>
                </a:r>
                <a:r>
                  <a:rPr lang="zh-CN" altLang="en-US" sz="2400" dirty="0">
                    <a:sym typeface="Symbol"/>
                  </a:rPr>
                  <a:t>使得对所有的航班</a:t>
                </a:r>
                <a:r>
                  <a:rPr lang="en-US" altLang="zh-CN" sz="2400" dirty="0">
                    <a:sym typeface="Symbol"/>
                  </a:rPr>
                  <a:t>, </a:t>
                </a:r>
                <a:r>
                  <a:rPr lang="zh-CN" altLang="en-US" sz="2400" dirty="0">
                    <a:sym typeface="Symbol"/>
                  </a:rPr>
                  <a:t>这位女士要么没有搭乘过</a:t>
                </a:r>
                <a:r>
                  <a:rPr lang="en-US" altLang="zh-CN" sz="2400" dirty="0">
                    <a:sym typeface="Symbol"/>
                  </a:rPr>
                  <a:t>, </a:t>
                </a:r>
                <a:r>
                  <a:rPr lang="zh-CN" altLang="en-US" sz="2400" dirty="0">
                    <a:sym typeface="Symbol"/>
                  </a:rPr>
                  <a:t>要么该航班不在这条航线上</a:t>
                </a:r>
                <a14:m>
                  <m:oMath xmlns:m="http://schemas.openxmlformats.org/officeDocument/2006/math">
                    <m:r>
                      <a:rPr lang="zh-CN" altLang="en-US" sz="2400" i="1">
                        <a:latin typeface="Cambria Math" panose="02040503050406030204" pitchFamily="18" charset="0"/>
                      </a:rPr>
                      <m:t>”</m:t>
                    </m:r>
                  </m:oMath>
                </a14:m>
                <a:endParaRPr lang="en-US" altLang="zh-CN" sz="2400" dirty="0"/>
              </a:p>
              <a:p>
                <a:pPr marL="719138" indent="-365125">
                  <a:buClr>
                    <a:srgbClr val="01559D"/>
                  </a:buClr>
                  <a:buSzPct val="97000"/>
                  <a:buFont typeface="Wingdings" panose="05000000000000000000" pitchFamily="2" charset="2"/>
                  <a:buChar char="Ø"/>
                </a:pPr>
                <a:endParaRPr lang="en-US" sz="2400" dirty="0">
                  <a:sym typeface="Symbol"/>
                </a:endParaRPr>
              </a:p>
              <a:p>
                <a:endParaRPr lang="en-US" dirty="0">
                  <a:sym typeface="Symbo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1071" r="-555"/>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E645CE9B-1FF1-49DE-822E-94A829E7FF6E}"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115</a:t>
            </a:fld>
            <a:endParaRPr lang="zh-CN" altLang="en-US" dirty="0"/>
          </a:p>
        </p:txBody>
      </p:sp>
      <mc:AlternateContent xmlns:mc="http://schemas.openxmlformats.org/markup-compatibility/2006" xmlns:a14="http://schemas.microsoft.com/office/drawing/2010/main">
        <mc:Choice Requires="a14">
          <p:sp>
            <p:nvSpPr>
              <p:cNvPr id="7" name="矩形 6"/>
              <p:cNvSpPr/>
              <p:nvPr/>
            </p:nvSpPr>
            <p:spPr>
              <a:xfrm>
                <a:off x="7772400" y="5474555"/>
                <a:ext cx="4267200" cy="830997"/>
              </a:xfrm>
              <a:prstGeom prst="rect">
                <a:avLst/>
              </a:prstGeom>
            </p:spPr>
            <p:txBody>
              <a:bodyPr wrap="square">
                <a:spAutoFit/>
              </a:bodyPr>
              <a:lstStyle/>
              <a:p>
                <a:pPr lvl="1"/>
                <a:r>
                  <a:rPr lang="zh-CN" altLang="en-US" sz="1600" dirty="0">
                    <a:solidFill>
                      <a:schemeClr val="accent6">
                        <a:lumMod val="50000"/>
                      </a:schemeClr>
                    </a:solidFill>
                    <a:latin typeface="微软雅黑" panose="020B0503020204020204" pitchFamily="34" charset="-122"/>
                    <a:ea typeface="微软雅黑" panose="020B0503020204020204" pitchFamily="34" charset="-122"/>
                  </a:rPr>
                  <a:t>备注</a:t>
                </a:r>
                <a14:m>
                  <m:oMath xmlns:m="http://schemas.openxmlformats.org/officeDocument/2006/math">
                    <m:r>
                      <a:rPr lang="zh-CN" altLang="en-US" sz="1600" i="1" dirty="0">
                        <a:solidFill>
                          <a:schemeClr val="accent6">
                            <a:lumMod val="50000"/>
                          </a:schemeClr>
                        </a:solidFill>
                        <a:latin typeface="Cambria Math" panose="02040503050406030204" pitchFamily="18" charset="0"/>
                      </a:rPr>
                      <m:t>：</m:t>
                    </m:r>
                  </m:oMath>
                </a14:m>
                <a:endParaRPr lang="en-US" altLang="zh-CN" sz="1600" i="1" dirty="0">
                  <a:solidFill>
                    <a:schemeClr val="accent6">
                      <a:lumMod val="50000"/>
                    </a:schemeClr>
                  </a:solidFill>
                  <a:latin typeface="微软雅黑" panose="020B0503020204020204" pitchFamily="34" charset="-122"/>
                  <a:ea typeface="微软雅黑" panose="020B0503020204020204" pitchFamily="34" charset="-122"/>
                </a:endParaRPr>
              </a:p>
              <a:p>
                <a:pPr lvl="1"/>
                <a14:m>
                  <m:oMath xmlns:m="http://schemas.openxmlformats.org/officeDocument/2006/math">
                    <m:r>
                      <a:rPr lang="en-US" altLang="zh-CN" sz="1600" i="1" dirty="0" smtClean="0">
                        <a:solidFill>
                          <a:schemeClr val="accent6">
                            <a:lumMod val="50000"/>
                          </a:schemeClr>
                        </a:solidFill>
                        <a:latin typeface="Cambria Math" panose="02040503050406030204" pitchFamily="18" charset="0"/>
                      </a:rPr>
                      <m:t>𝑃</m:t>
                    </m:r>
                    <m:r>
                      <a:rPr lang="en-US" altLang="zh-CN" sz="1600" i="1" dirty="0" smtClean="0">
                        <a:solidFill>
                          <a:schemeClr val="accent6">
                            <a:lumMod val="50000"/>
                          </a:schemeClr>
                        </a:solidFill>
                        <a:latin typeface="Cambria Math" panose="02040503050406030204" pitchFamily="18" charset="0"/>
                      </a:rPr>
                      <m:t>(</m:t>
                    </m:r>
                    <m:r>
                      <a:rPr lang="en-US" altLang="zh-CN" sz="1600" i="1" dirty="0" err="1">
                        <a:solidFill>
                          <a:schemeClr val="accent6">
                            <a:lumMod val="50000"/>
                          </a:schemeClr>
                        </a:solidFill>
                        <a:latin typeface="Cambria Math" panose="02040503050406030204" pitchFamily="18" charset="0"/>
                      </a:rPr>
                      <m:t>𝑤</m:t>
                    </m:r>
                    <m:r>
                      <a:rPr lang="en-US" altLang="zh-CN" sz="1600" i="1" dirty="0" err="1">
                        <a:solidFill>
                          <a:schemeClr val="accent6">
                            <a:lumMod val="50000"/>
                          </a:schemeClr>
                        </a:solidFill>
                        <a:latin typeface="Cambria Math" panose="02040503050406030204" pitchFamily="18" charset="0"/>
                      </a:rPr>
                      <m:t>,</m:t>
                    </m:r>
                    <m:r>
                      <a:rPr lang="en-US" altLang="zh-CN" sz="1600" i="1" dirty="0" err="1">
                        <a:solidFill>
                          <a:schemeClr val="accent6">
                            <a:lumMod val="50000"/>
                          </a:schemeClr>
                        </a:solidFill>
                        <a:latin typeface="Cambria Math" panose="02040503050406030204" pitchFamily="18" charset="0"/>
                      </a:rPr>
                      <m:t>𝑓</m:t>
                    </m:r>
                    <m:r>
                      <a:rPr lang="en-US" altLang="zh-CN" sz="1600" i="1" dirty="0">
                        <a:solidFill>
                          <a:schemeClr val="accent6">
                            <a:lumMod val="50000"/>
                          </a:schemeClr>
                        </a:solidFill>
                        <a:latin typeface="Cambria Math" panose="02040503050406030204" pitchFamily="18" charset="0"/>
                      </a:rPr>
                      <m:t>)</m:t>
                    </m:r>
                  </m:oMath>
                </a14:m>
                <a:r>
                  <a:rPr lang="zh-CN" altLang="en-US" sz="1600" dirty="0">
                    <a:solidFill>
                      <a:schemeClr val="accent6">
                        <a:lumMod val="50000"/>
                      </a:schemeClr>
                    </a:solidFill>
                    <a:latin typeface="微软雅黑" panose="020B0503020204020204" pitchFamily="34" charset="-122"/>
                    <a:ea typeface="微软雅黑" panose="020B0503020204020204" pitchFamily="34" charset="-122"/>
                  </a:rPr>
                  <a:t>表示</a:t>
                </a:r>
                <a14:m>
                  <m:oMath xmlns:m="http://schemas.openxmlformats.org/officeDocument/2006/math">
                    <m:r>
                      <a:rPr lang="zh-CN" altLang="en-US" sz="1600" i="1">
                        <a:solidFill>
                          <a:schemeClr val="accent6">
                            <a:lumMod val="50000"/>
                          </a:schemeClr>
                        </a:solidFill>
                        <a:latin typeface="Cambria Math" panose="02040503050406030204" pitchFamily="18" charset="0"/>
                      </a:rPr>
                      <m:t>“</m:t>
                    </m:r>
                    <m:r>
                      <a:rPr lang="en-US" altLang="zh-CN" sz="1600" i="1" dirty="0">
                        <a:solidFill>
                          <a:schemeClr val="accent6">
                            <a:lumMod val="50000"/>
                          </a:schemeClr>
                        </a:solidFill>
                        <a:latin typeface="Cambria Math" panose="02040503050406030204" pitchFamily="18" charset="0"/>
                      </a:rPr>
                      <m:t>𝑤</m:t>
                    </m:r>
                  </m:oMath>
                </a14:m>
                <a:r>
                  <a:rPr lang="zh-CN" altLang="en-US" sz="1600" dirty="0">
                    <a:solidFill>
                      <a:schemeClr val="accent6">
                        <a:lumMod val="50000"/>
                      </a:schemeClr>
                    </a:solidFill>
                    <a:latin typeface="微软雅黑" panose="020B0503020204020204" pitchFamily="34" charset="-122"/>
                    <a:ea typeface="微软雅黑" panose="020B0503020204020204" pitchFamily="34" charset="-122"/>
                  </a:rPr>
                  <a:t>乘坐过航班</a:t>
                </a:r>
                <a14:m>
                  <m:oMath xmlns:m="http://schemas.openxmlformats.org/officeDocument/2006/math">
                    <m:r>
                      <a:rPr lang="en-US" altLang="zh-CN" sz="1600" i="1" dirty="0">
                        <a:solidFill>
                          <a:schemeClr val="accent6">
                            <a:lumMod val="50000"/>
                          </a:schemeClr>
                        </a:solidFill>
                        <a:latin typeface="Cambria Math" panose="02040503050406030204" pitchFamily="18" charset="0"/>
                      </a:rPr>
                      <m:t>𝑓</m:t>
                    </m:r>
                    <m:r>
                      <a:rPr lang="zh-CN" altLang="en-US" sz="1600" i="1">
                        <a:solidFill>
                          <a:schemeClr val="accent6">
                            <a:lumMod val="50000"/>
                          </a:schemeClr>
                        </a:solidFill>
                        <a:latin typeface="Cambria Math" panose="02040503050406030204" pitchFamily="18" charset="0"/>
                      </a:rPr>
                      <m:t>”</m:t>
                    </m:r>
                  </m:oMath>
                </a14:m>
                <a:endParaRPr lang="en-US" altLang="zh-CN" sz="1600" i="1" dirty="0">
                  <a:solidFill>
                    <a:schemeClr val="accent6">
                      <a:lumMod val="50000"/>
                    </a:schemeClr>
                  </a:solidFill>
                  <a:latin typeface="微软雅黑" panose="020B0503020204020204" pitchFamily="34" charset="-122"/>
                  <a:ea typeface="微软雅黑" panose="020B0503020204020204" pitchFamily="34" charset="-122"/>
                </a:endParaRPr>
              </a:p>
              <a:p>
                <a:pPr lvl="1"/>
                <a14:m>
                  <m:oMath xmlns:m="http://schemas.openxmlformats.org/officeDocument/2006/math">
                    <m:r>
                      <a:rPr lang="en-US" altLang="zh-CN" sz="1600" i="1" dirty="0">
                        <a:solidFill>
                          <a:schemeClr val="accent6">
                            <a:lumMod val="50000"/>
                          </a:schemeClr>
                        </a:solidFill>
                        <a:latin typeface="Cambria Math" panose="02040503050406030204" pitchFamily="18" charset="0"/>
                      </a:rPr>
                      <m:t>𝑄</m:t>
                    </m:r>
                    <m:r>
                      <a:rPr lang="en-US" altLang="zh-CN" sz="1600" i="1" dirty="0">
                        <a:solidFill>
                          <a:schemeClr val="accent6">
                            <a:lumMod val="50000"/>
                          </a:schemeClr>
                        </a:solidFill>
                        <a:latin typeface="Cambria Math" panose="02040503050406030204" pitchFamily="18" charset="0"/>
                      </a:rPr>
                      <m:t>(</m:t>
                    </m:r>
                    <m:r>
                      <a:rPr lang="en-US" altLang="zh-CN" sz="1600" i="1" dirty="0" err="1">
                        <a:solidFill>
                          <a:schemeClr val="accent6">
                            <a:lumMod val="50000"/>
                          </a:schemeClr>
                        </a:solidFill>
                        <a:latin typeface="Cambria Math" panose="02040503050406030204" pitchFamily="18" charset="0"/>
                      </a:rPr>
                      <m:t>𝑓</m:t>
                    </m:r>
                    <m:r>
                      <a:rPr lang="en-US" altLang="zh-CN" sz="1600" i="1" dirty="0" err="1">
                        <a:solidFill>
                          <a:schemeClr val="accent6">
                            <a:lumMod val="50000"/>
                          </a:schemeClr>
                        </a:solidFill>
                        <a:latin typeface="Cambria Math" panose="02040503050406030204" pitchFamily="18" charset="0"/>
                      </a:rPr>
                      <m:t>,</m:t>
                    </m:r>
                    <m:r>
                      <a:rPr lang="en-US" altLang="zh-CN" sz="1600" i="1" dirty="0" err="1">
                        <a:solidFill>
                          <a:schemeClr val="accent6">
                            <a:lumMod val="50000"/>
                          </a:schemeClr>
                        </a:solidFill>
                        <a:latin typeface="Cambria Math" panose="02040503050406030204" pitchFamily="18" charset="0"/>
                      </a:rPr>
                      <m:t>𝑎</m:t>
                    </m:r>
                    <m:r>
                      <a:rPr lang="en-US" altLang="zh-CN" sz="1600" i="1" dirty="0">
                        <a:solidFill>
                          <a:schemeClr val="accent6">
                            <a:lumMod val="50000"/>
                          </a:schemeClr>
                        </a:solidFill>
                        <a:latin typeface="Cambria Math" panose="02040503050406030204" pitchFamily="18" charset="0"/>
                      </a:rPr>
                      <m:t>)</m:t>
                    </m:r>
                  </m:oMath>
                </a14:m>
                <a:r>
                  <a:rPr lang="zh-CN" altLang="en-US" sz="1600" dirty="0">
                    <a:solidFill>
                      <a:schemeClr val="accent6">
                        <a:lumMod val="50000"/>
                      </a:schemeClr>
                    </a:solidFill>
                    <a:latin typeface="微软雅黑" panose="020B0503020204020204" pitchFamily="34" charset="-122"/>
                    <a:ea typeface="微软雅黑" panose="020B0503020204020204" pitchFamily="34" charset="-122"/>
                  </a:rPr>
                  <a:t>表示</a:t>
                </a:r>
                <a14:m>
                  <m:oMath xmlns:m="http://schemas.openxmlformats.org/officeDocument/2006/math">
                    <m:r>
                      <a:rPr lang="zh-CN" altLang="en-US" sz="1600" i="1">
                        <a:solidFill>
                          <a:schemeClr val="accent6">
                            <a:lumMod val="50000"/>
                          </a:schemeClr>
                        </a:solidFill>
                        <a:latin typeface="Cambria Math" panose="02040503050406030204" pitchFamily="18" charset="0"/>
                      </a:rPr>
                      <m:t>“ </m:t>
                    </m:r>
                    <m:r>
                      <a:rPr lang="en-US" altLang="zh-CN" sz="1600" i="1" dirty="0">
                        <a:solidFill>
                          <a:schemeClr val="accent6">
                            <a:lumMod val="50000"/>
                          </a:schemeClr>
                        </a:solidFill>
                        <a:latin typeface="Cambria Math" panose="02040503050406030204" pitchFamily="18" charset="0"/>
                      </a:rPr>
                      <m:t>𝑓</m:t>
                    </m:r>
                  </m:oMath>
                </a14:m>
                <a:r>
                  <a:rPr lang="zh-CN" altLang="en-US" sz="1600" dirty="0">
                    <a:solidFill>
                      <a:schemeClr val="accent6">
                        <a:lumMod val="50000"/>
                      </a:schemeClr>
                    </a:solidFill>
                    <a:latin typeface="微软雅黑" panose="020B0503020204020204" pitchFamily="34" charset="-122"/>
                    <a:ea typeface="微软雅黑" panose="020B0503020204020204" pitchFamily="34" charset="-122"/>
                  </a:rPr>
                  <a:t>是航线</a:t>
                </a:r>
                <a14:m>
                  <m:oMath xmlns:m="http://schemas.openxmlformats.org/officeDocument/2006/math">
                    <m:r>
                      <a:rPr lang="en-US" altLang="zh-CN" sz="1600" i="1" dirty="0">
                        <a:solidFill>
                          <a:schemeClr val="accent6">
                            <a:lumMod val="50000"/>
                          </a:schemeClr>
                        </a:solidFill>
                        <a:latin typeface="Cambria Math" panose="02040503050406030204" pitchFamily="18" charset="0"/>
                      </a:rPr>
                      <m:t>𝑎</m:t>
                    </m:r>
                    <m:r>
                      <a:rPr lang="zh-CN" altLang="en-US" sz="1600" i="1" dirty="0">
                        <a:solidFill>
                          <a:schemeClr val="accent6">
                            <a:lumMod val="50000"/>
                          </a:schemeClr>
                        </a:solidFill>
                        <a:latin typeface="Cambria Math" panose="02040503050406030204" pitchFamily="18" charset="0"/>
                      </a:rPr>
                      <m:t>上的一个航班</m:t>
                    </m:r>
                    <m:r>
                      <a:rPr lang="zh-CN" altLang="en-US" sz="1600" i="1">
                        <a:solidFill>
                          <a:schemeClr val="accent6">
                            <a:lumMod val="50000"/>
                          </a:schemeClr>
                        </a:solidFill>
                        <a:latin typeface="Cambria Math" panose="02040503050406030204" pitchFamily="18" charset="0"/>
                      </a:rPr>
                      <m:t>”</m:t>
                    </m:r>
                  </m:oMath>
                </a14:m>
                <a:endParaRPr lang="en-US" altLang="zh-CN" sz="1600" dirty="0">
                  <a:solidFill>
                    <a:schemeClr val="accent6">
                      <a:lumMod val="50000"/>
                    </a:schemeClr>
                  </a:solidFill>
                  <a:latin typeface="微软雅黑" panose="020B0503020204020204" pitchFamily="34" charset="-122"/>
                  <a:ea typeface="微软雅黑" panose="020B0503020204020204" pitchFamily="34" charset="-122"/>
                </a:endParaRPr>
              </a:p>
            </p:txBody>
          </p:sp>
        </mc:Choice>
        <mc:Fallback xmlns="">
          <p:sp>
            <p:nvSpPr>
              <p:cNvPr id="7" name="矩形 6"/>
              <p:cNvSpPr>
                <a:spLocks noRot="1" noChangeAspect="1" noMove="1" noResize="1" noEditPoints="1" noAdjustHandles="1" noChangeArrowheads="1" noChangeShapeType="1" noTextEdit="1"/>
              </p:cNvSpPr>
              <p:nvPr/>
            </p:nvSpPr>
            <p:spPr>
              <a:xfrm>
                <a:off x="7772400" y="5474555"/>
                <a:ext cx="4267200" cy="830997"/>
              </a:xfrm>
              <a:prstGeom prst="rect">
                <a:avLst/>
              </a:prstGeom>
              <a:blipFill>
                <a:blip r:embed="rId3"/>
                <a:stretch>
                  <a:fillRect t="-2206" b="-88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8801406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关于量词的一些问题</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a:t>思考一下我们能改变量词的顺序吗？</a:t>
                </a:r>
                <a:endParaRPr lang="en-US" altLang="zh-CN" dirty="0"/>
              </a:p>
              <a:p>
                <a:endParaRPr lang="en-US" altLang="zh-CN" dirty="0"/>
              </a:p>
              <a:p>
                <a:r>
                  <a:rPr lang="zh-CN" altLang="en-US" dirty="0"/>
                  <a:t>例</a:t>
                </a:r>
                <a:r>
                  <a:rPr lang="en-US" altLang="zh-CN" dirty="0"/>
                  <a:t>:</a:t>
                </a:r>
                <a:r>
                  <a:rPr lang="zh-CN" altLang="en-US" dirty="0"/>
                  <a:t>这是否是等价的</a:t>
                </a:r>
                <a:r>
                  <a:rPr lang="en-US" dirty="0"/>
                  <a:t>?</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𝑦</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r>
                      <a:rPr lang="en-US" altLang="zh-CN" i="1">
                        <a:latin typeface="Cambria Math" panose="02040503050406030204" pitchFamily="18" charset="0"/>
                        <a:ea typeface="Cambria Math" panose="02040503050406030204" pitchFamily="18" charset="0"/>
                      </a:rPr>
                      <m:t>)</m:t>
                    </m:r>
                  </m:oMath>
                </a14:m>
                <a:endParaRPr lang="en-US" dirty="0"/>
              </a:p>
              <a:p>
                <a:r>
                  <a:rPr lang="zh-CN" altLang="en-US" dirty="0"/>
                  <a:t>解</a:t>
                </a:r>
                <a:r>
                  <a:rPr lang="en-US" dirty="0"/>
                  <a:t>: </a:t>
                </a:r>
                <a:r>
                  <a:rPr lang="zh-CN" altLang="en-US" dirty="0"/>
                  <a:t>是的</a:t>
                </a:r>
                <a:r>
                  <a:rPr lang="en-US" dirty="0"/>
                  <a:t>. </a:t>
                </a:r>
                <a:r>
                  <a:rPr lang="zh-CN" altLang="en-US" dirty="0"/>
                  <a:t>左右具有相同的真值</a:t>
                </a:r>
                <a:r>
                  <a:rPr lang="en-US" altLang="zh-CN" dirty="0"/>
                  <a:t>, </a:t>
                </a:r>
                <a14:m>
                  <m:oMath xmlns:m="http://schemas.openxmlformats.org/officeDocument/2006/math">
                    <m:r>
                      <a:rPr lang="en-US" altLang="zh-CN" i="1" dirty="0" smtClean="0">
                        <a:latin typeface="Cambria Math" panose="02040503050406030204" pitchFamily="18" charset="0"/>
                      </a:rPr>
                      <m:t>𝑥</m:t>
                    </m:r>
                  </m:oMath>
                </a14:m>
                <a:r>
                  <a:rPr lang="zh-CN" altLang="en-US" dirty="0"/>
                  <a:t>和</a:t>
                </a:r>
                <a14:m>
                  <m:oMath xmlns:m="http://schemas.openxmlformats.org/officeDocument/2006/math">
                    <m:r>
                      <a:rPr lang="en-US" altLang="zh-CN" i="1" dirty="0" smtClean="0">
                        <a:latin typeface="Cambria Math" panose="02040503050406030204" pitchFamily="18" charset="0"/>
                      </a:rPr>
                      <m:t>𝑦</m:t>
                    </m:r>
                  </m:oMath>
                </a14:m>
                <a:r>
                  <a:rPr lang="zh-CN" altLang="en-US" dirty="0"/>
                  <a:t>的顺序无关紧要</a:t>
                </a:r>
                <a:r>
                  <a:rPr lang="en-US" dirty="0"/>
                  <a:t>.</a:t>
                </a:r>
              </a:p>
              <a:p>
                <a:endParaRPr lang="en-US" altLang="zh-CN" dirty="0"/>
              </a:p>
              <a:p>
                <a:r>
                  <a:rPr lang="zh-CN" altLang="en-US" dirty="0"/>
                  <a:t>例</a:t>
                </a:r>
                <a:r>
                  <a:rPr lang="en-US" altLang="zh-CN" dirty="0"/>
                  <a:t>:</a:t>
                </a:r>
                <a:r>
                  <a:rPr lang="zh-CN" altLang="en-US" dirty="0"/>
                  <a:t>这是否是等价的</a:t>
                </a:r>
                <a:r>
                  <a:rPr lang="en-US" dirty="0"/>
                  <a:t>?</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oMath>
                </a14:m>
                <a:endParaRPr lang="en-US" dirty="0"/>
              </a:p>
              <a:p>
                <a:pPr algn="just"/>
                <a:r>
                  <a:rPr lang="zh-CN" altLang="en-US" dirty="0"/>
                  <a:t>解</a:t>
                </a:r>
                <a:r>
                  <a:rPr lang="en-US" dirty="0"/>
                  <a:t>: </a:t>
                </a:r>
                <a:r>
                  <a:rPr lang="zh-CN" altLang="en-US" dirty="0"/>
                  <a:t>不是</a:t>
                </a:r>
                <a:r>
                  <a:rPr lang="en-US" dirty="0"/>
                  <a:t>. </a:t>
                </a:r>
                <a:r>
                  <a:rPr lang="zh-CN" altLang="en-US" dirty="0"/>
                  <a:t>对于</a:t>
                </a:r>
                <a14:m>
                  <m:oMath xmlns:m="http://schemas.openxmlformats.org/officeDocument/2006/math">
                    <m:r>
                      <a:rPr lang="en-US" altLang="zh-CN" i="1" dirty="0" smtClean="0">
                        <a:latin typeface="Cambria Math" panose="02040503050406030204" pitchFamily="18" charset="0"/>
                      </a:rPr>
                      <m:t>𝑃</m:t>
                    </m:r>
                  </m:oMath>
                </a14:m>
                <a:r>
                  <a:rPr lang="zh-CN" altLang="en-US" dirty="0"/>
                  <a:t>的一些命题函数</a:t>
                </a:r>
                <a:r>
                  <a:rPr lang="en-US" altLang="zh-CN" dirty="0"/>
                  <a:t>, </a:t>
                </a:r>
                <a:r>
                  <a:rPr lang="zh-CN" altLang="en-US" dirty="0"/>
                  <a:t>左侧和右侧可以具有不同的真值</a:t>
                </a:r>
                <a:r>
                  <a:rPr lang="en-US" altLang="zh-CN" dirty="0"/>
                  <a:t>. </a:t>
                </a:r>
                <a:r>
                  <a:rPr lang="zh-CN" altLang="en-US" dirty="0"/>
                  <a:t>对于</a:t>
                </a:r>
                <a14:m>
                  <m:oMath xmlns:m="http://schemas.openxmlformats.org/officeDocument/2006/math">
                    <m:r>
                      <a:rPr lang="en-US" altLang="zh-CN" i="1" dirty="0" smtClean="0">
                        <a:latin typeface="Cambria Math" panose="02040503050406030204" pitchFamily="18" charset="0"/>
                      </a:rPr>
                      <m:t>𝑃</m:t>
                    </m:r>
                    <m:r>
                      <a:rPr lang="en-US" altLang="zh-CN" i="1" dirty="0" smtClean="0">
                        <a:latin typeface="Cambria Math" panose="02040503050406030204" pitchFamily="18" charset="0"/>
                      </a:rPr>
                      <m:t>(</m:t>
                    </m:r>
                    <m:r>
                      <a:rPr lang="en-US" altLang="zh-CN" i="1" dirty="0" err="1" smtClean="0">
                        <a:latin typeface="Cambria Math" panose="02040503050406030204" pitchFamily="18" charset="0"/>
                      </a:rPr>
                      <m:t>𝑥</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𝑦</m:t>
                    </m:r>
                    <m:r>
                      <a:rPr lang="en-US" altLang="zh-CN" i="1" dirty="0" smtClean="0">
                        <a:latin typeface="Cambria Math" panose="02040503050406030204" pitchFamily="18" charset="0"/>
                      </a:rPr>
                      <m:t>)</m:t>
                    </m:r>
                  </m:oMath>
                </a14:m>
                <a:r>
                  <a:rPr lang="en-US" altLang="zh-CN" dirty="0"/>
                  <a:t>, </a:t>
                </a:r>
                <a:r>
                  <a:rPr lang="zh-CN" altLang="en-US" dirty="0"/>
                  <a:t>尝试</a:t>
                </a:r>
                <a14:m>
                  <m:oMath xmlns:m="http://schemas.openxmlformats.org/officeDocument/2006/math">
                    <m:r>
                      <a:rPr lang="zh-CN" altLang="en-US" i="1">
                        <a:latin typeface="Cambria Math" panose="02040503050406030204" pitchFamily="18" charset="0"/>
                      </a:rPr>
                      <m:t>“</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 + </m:t>
                    </m:r>
                    <m:r>
                      <a:rPr lang="en-US" altLang="zh-CN" i="1" dirty="0" smtClean="0">
                        <a:latin typeface="Cambria Math" panose="02040503050406030204" pitchFamily="18" charset="0"/>
                      </a:rPr>
                      <m:t>𝑦</m:t>
                    </m:r>
                    <m:r>
                      <a:rPr lang="en-US" altLang="zh-CN" i="1" dirty="0" smtClean="0">
                        <a:latin typeface="Cambria Math" panose="02040503050406030204" pitchFamily="18" charset="0"/>
                      </a:rPr>
                      <m:t> = 0”</m:t>
                    </m:r>
                  </m:oMath>
                </a14:m>
                <a:r>
                  <a:rPr lang="en-US" altLang="zh-CN" dirty="0"/>
                  <a:t>, </a:t>
                </a:r>
                <a:r>
                  <a:rPr lang="zh-CN" altLang="en-US" dirty="0"/>
                  <a:t>其中</a:t>
                </a:r>
                <a14:m>
                  <m:oMath xmlns:m="http://schemas.openxmlformats.org/officeDocument/2006/math">
                    <m:r>
                      <a:rPr lang="en-US" altLang="zh-CN" i="1" dirty="0" smtClean="0">
                        <a:latin typeface="Cambria Math" panose="02040503050406030204" pitchFamily="18" charset="0"/>
                      </a:rPr>
                      <m:t>𝑈</m:t>
                    </m:r>
                  </m:oMath>
                </a14:m>
                <a:r>
                  <a:rPr lang="zh-CN" altLang="en-US" dirty="0"/>
                  <a:t>是实数</a:t>
                </a:r>
                <a:r>
                  <a:rPr lang="en-US" altLang="zh-CN" dirty="0"/>
                  <a:t>.</a:t>
                </a:r>
                <a:r>
                  <a:rPr lang="zh-CN" altLang="en-US" dirty="0"/>
                  <a:t> 选择</a:t>
                </a:r>
                <a14:m>
                  <m:oMath xmlns:m="http://schemas.openxmlformats.org/officeDocument/2006/math">
                    <m:r>
                      <a:rPr lang="en-US" altLang="zh-CN" i="1" dirty="0" smtClean="0">
                        <a:latin typeface="Cambria Math" panose="02040503050406030204" pitchFamily="18" charset="0"/>
                      </a:rPr>
                      <m:t>𝑥</m:t>
                    </m:r>
                  </m:oMath>
                </a14:m>
                <a:r>
                  <a:rPr lang="zh-CN" altLang="en-US" dirty="0"/>
                  <a:t>和</a:t>
                </a:r>
                <a14:m>
                  <m:oMath xmlns:m="http://schemas.openxmlformats.org/officeDocument/2006/math">
                    <m:r>
                      <a:rPr lang="en-US" altLang="zh-CN" i="1" dirty="0" smtClean="0">
                        <a:latin typeface="Cambria Math" panose="02040503050406030204" pitchFamily="18" charset="0"/>
                      </a:rPr>
                      <m:t>𝑦</m:t>
                    </m:r>
                  </m:oMath>
                </a14:m>
                <a:r>
                  <a:rPr lang="zh-CN" altLang="en-US" dirty="0"/>
                  <a:t>值的顺序很重要</a:t>
                </a:r>
                <a:r>
                  <a:rPr lang="en-US" altLang="zh-CN" dirty="0"/>
                  <a:t>. </a:t>
                </a:r>
                <a:r>
                  <a:rPr lang="zh-CN" altLang="en-US" dirty="0"/>
                  <a:t>前者表示对每个实数</a:t>
                </a:r>
                <a14:m>
                  <m:oMath xmlns:m="http://schemas.openxmlformats.org/officeDocument/2006/math">
                    <m:r>
                      <a:rPr lang="en-US" altLang="zh-CN" i="1" dirty="0" smtClean="0">
                        <a:latin typeface="Cambria Math" panose="02040503050406030204" pitchFamily="18" charset="0"/>
                      </a:rPr>
                      <m:t>𝑥</m:t>
                    </m:r>
                  </m:oMath>
                </a14:m>
                <a:r>
                  <a:rPr lang="zh-CN" altLang="en-US" dirty="0"/>
                  <a:t>都存在一个实数</a:t>
                </a:r>
                <a14:m>
                  <m:oMath xmlns:m="http://schemas.openxmlformats.org/officeDocument/2006/math">
                    <m:r>
                      <a:rPr lang="en-US" altLang="zh-CN" i="1" dirty="0" smtClean="0">
                        <a:latin typeface="Cambria Math" panose="02040503050406030204" pitchFamily="18" charset="0"/>
                      </a:rPr>
                      <m:t>𝑦</m:t>
                    </m:r>
                  </m:oMath>
                </a14:m>
                <a:r>
                  <a:rPr lang="zh-CN" altLang="en-US" dirty="0"/>
                  <a:t>使得</a:t>
                </a:r>
                <a14:m>
                  <m:oMath xmlns:m="http://schemas.openxmlformats.org/officeDocument/2006/math">
                    <m:r>
                      <a:rPr lang="en-US" altLang="zh-CN" i="1" dirty="0" smtClean="0">
                        <a:latin typeface="Cambria Math" panose="02040503050406030204" pitchFamily="18" charset="0"/>
                      </a:rPr>
                      <m:t>𝑥</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𝑦</m:t>
                    </m:r>
                    <m:r>
                      <a:rPr lang="en-US" altLang="zh-CN" i="1" dirty="0" smtClean="0">
                        <a:latin typeface="Cambria Math" panose="02040503050406030204" pitchFamily="18" charset="0"/>
                      </a:rPr>
                      <m:t>=0</m:t>
                    </m:r>
                  </m:oMath>
                </a14:m>
                <a:r>
                  <a:rPr lang="en-US" altLang="zh-CN" dirty="0"/>
                  <a:t>, </a:t>
                </a:r>
                <a:r>
                  <a:rPr lang="zh-CN" altLang="en-US" dirty="0"/>
                  <a:t>真值为真</a:t>
                </a:r>
                <a:r>
                  <a:rPr lang="en-US" altLang="zh-CN" dirty="0"/>
                  <a:t>. </a:t>
                </a:r>
                <a:r>
                  <a:rPr lang="zh-CN" altLang="en-US" dirty="0"/>
                  <a:t>后者表示存在一个实数</a:t>
                </a:r>
                <a14:m>
                  <m:oMath xmlns:m="http://schemas.openxmlformats.org/officeDocument/2006/math">
                    <m:r>
                      <a:rPr lang="en-US" altLang="zh-CN" i="1" dirty="0" smtClean="0">
                        <a:latin typeface="Cambria Math" panose="02040503050406030204" pitchFamily="18" charset="0"/>
                      </a:rPr>
                      <m:t>𝑦</m:t>
                    </m:r>
                  </m:oMath>
                </a14:m>
                <a:r>
                  <a:rPr lang="zh-CN" altLang="en-US" dirty="0"/>
                  <a:t>使得对每个实数</a:t>
                </a:r>
                <a14:m>
                  <m:oMath xmlns:m="http://schemas.openxmlformats.org/officeDocument/2006/math">
                    <m:r>
                      <a:rPr lang="en-US" altLang="zh-CN" i="1" dirty="0" smtClean="0">
                        <a:latin typeface="Cambria Math" panose="02040503050406030204" pitchFamily="18" charset="0"/>
                      </a:rPr>
                      <m:t>𝑥</m:t>
                    </m:r>
                  </m:oMath>
                </a14:m>
                <a:r>
                  <a:rPr lang="zh-CN" altLang="en-US" dirty="0"/>
                  <a:t>都存在</a:t>
                </a:r>
                <a14:m>
                  <m:oMath xmlns:m="http://schemas.openxmlformats.org/officeDocument/2006/math">
                    <m:r>
                      <a:rPr lang="en-US" altLang="zh-CN" i="1" dirty="0" smtClean="0">
                        <a:latin typeface="Cambria Math" panose="02040503050406030204" pitchFamily="18" charset="0"/>
                      </a:rPr>
                      <m:t>𝑥</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𝑦</m:t>
                    </m:r>
                    <m:r>
                      <a:rPr lang="en-US" altLang="zh-CN" i="1" dirty="0" smtClean="0">
                        <a:latin typeface="Cambria Math" panose="02040503050406030204" pitchFamily="18" charset="0"/>
                      </a:rPr>
                      <m:t>=0</m:t>
                    </m:r>
                  </m:oMath>
                </a14:m>
                <a:r>
                  <a:rPr lang="en-US" altLang="zh-CN" dirty="0"/>
                  <a:t>, </a:t>
                </a:r>
                <a:r>
                  <a:rPr lang="zh-CN" altLang="en-US" dirty="0"/>
                  <a:t>真值为假</a:t>
                </a:r>
                <a:r>
                  <a:rPr lang="en-US" altLang="zh-CN" dirty="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r="-1110" b="-250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F02F62BE-BD28-4948-978C-2793C24295D8}"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116</a:t>
            </a:fld>
            <a:endParaRPr lang="zh-CN" altLang="en-US" dirty="0"/>
          </a:p>
        </p:txBody>
      </p:sp>
    </p:spTree>
    <p:extLst>
      <p:ext uri="{BB962C8B-B14F-4D97-AF65-F5344CB8AC3E}">
        <p14:creationId xmlns:p14="http://schemas.microsoft.com/office/powerpoint/2010/main" val="189188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down)">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wipe(down)">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down)">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关于量词的一些问题</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zh-CN" altLang="en-US" dirty="0"/>
                  <a:t>可以在逻辑连词上分发量词吗？</a:t>
                </a:r>
                <a:endParaRPr lang="en-US" altLang="zh-CN" dirty="0"/>
              </a:p>
              <a:p>
                <a:endParaRPr lang="en-US" altLang="zh-CN" dirty="0"/>
              </a:p>
              <a:p>
                <a:r>
                  <a:rPr lang="zh-CN" altLang="en-US" dirty="0"/>
                  <a:t>例</a:t>
                </a:r>
                <a:r>
                  <a:rPr lang="en-US" altLang="zh-CN" dirty="0"/>
                  <a:t>:</a:t>
                </a:r>
                <a:r>
                  <a:rPr lang="zh-CN" altLang="en-US" dirty="0"/>
                  <a:t>这是一个有效的等价吗？</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𝑄</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𝑥𝑄</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oMath>
                </a14:m>
                <a:endParaRPr lang="en-US" altLang="zh-CN" dirty="0"/>
              </a:p>
              <a:p>
                <a:pPr algn="just"/>
                <a:r>
                  <a:rPr lang="zh-CN" altLang="en-US" dirty="0"/>
                  <a:t>解</a:t>
                </a:r>
                <a:r>
                  <a:rPr lang="en-US" altLang="zh-CN" dirty="0"/>
                  <a:t>:</a:t>
                </a:r>
                <a:r>
                  <a:rPr lang="zh-CN" altLang="en-US" dirty="0"/>
                  <a:t>是的</a:t>
                </a:r>
                <a:r>
                  <a:rPr lang="en-US" altLang="zh-CN" dirty="0"/>
                  <a:t>! </a:t>
                </a:r>
                <a:r>
                  <a:rPr lang="zh-CN" altLang="en-US" dirty="0"/>
                  <a:t>无论</a:t>
                </a:r>
                <a14:m>
                  <m:oMath xmlns:m="http://schemas.openxmlformats.org/officeDocument/2006/math">
                    <m:r>
                      <a:rPr lang="en-US" altLang="zh-CN" i="1" dirty="0" smtClean="0">
                        <a:latin typeface="Cambria Math" panose="02040503050406030204" pitchFamily="18" charset="0"/>
                      </a:rPr>
                      <m:t>𝑃</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m:t>
                    </m:r>
                  </m:oMath>
                </a14:m>
                <a:r>
                  <a:rPr lang="zh-CN" altLang="en-US" dirty="0"/>
                  <a:t>和</a:t>
                </a:r>
                <a14:m>
                  <m:oMath xmlns:m="http://schemas.openxmlformats.org/officeDocument/2006/math">
                    <m:r>
                      <a:rPr lang="en-US" altLang="zh-CN" i="1" dirty="0" smtClean="0">
                        <a:latin typeface="Cambria Math" panose="02040503050406030204" pitchFamily="18" charset="0"/>
                      </a:rPr>
                      <m:t>𝑄</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m:t>
                    </m:r>
                  </m:oMath>
                </a14:m>
                <a:r>
                  <a:rPr lang="zh-CN" altLang="en-US" dirty="0"/>
                  <a:t>表示什么命题函数</a:t>
                </a:r>
                <a:r>
                  <a:rPr lang="en-US" altLang="zh-CN" dirty="0"/>
                  <a:t>, </a:t>
                </a:r>
                <a:r>
                  <a:rPr lang="zh-CN" altLang="en-US" dirty="0"/>
                  <a:t>左侧和右侧将始终具有相同的真值</a:t>
                </a:r>
                <a:r>
                  <a:rPr lang="en-US" dirty="0"/>
                  <a:t>.</a:t>
                </a:r>
              </a:p>
              <a:p>
                <a:endParaRPr lang="en-US" altLang="zh-CN" dirty="0"/>
              </a:p>
              <a:p>
                <a:r>
                  <a:rPr lang="zh-CN" altLang="en-US" dirty="0"/>
                  <a:t>例</a:t>
                </a:r>
                <a:r>
                  <a:rPr lang="en-US" altLang="zh-CN" dirty="0"/>
                  <a:t>:</a:t>
                </a:r>
                <a:r>
                  <a:rPr lang="zh-CN" altLang="en-US" dirty="0"/>
                  <a:t>这是一个有效的等价吗？</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𝑥</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𝑥𝑃</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𝑥</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𝑥𝑄</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oMath>
                </a14:m>
                <a:endParaRPr lang="en-US" altLang="zh-CN" dirty="0"/>
              </a:p>
              <a:p>
                <a:pPr algn="just"/>
                <a:r>
                  <a:rPr lang="zh-CN" altLang="en-US" dirty="0"/>
                  <a:t>解</a:t>
                </a:r>
                <a:r>
                  <a:rPr lang="en-US" dirty="0"/>
                  <a:t>:</a:t>
                </a:r>
                <a:r>
                  <a:rPr lang="zh-CN" altLang="en-US" dirty="0"/>
                  <a:t>不是</a:t>
                </a:r>
                <a:r>
                  <a:rPr lang="en-US" altLang="zh-CN" dirty="0"/>
                  <a:t>! </a:t>
                </a:r>
                <a:r>
                  <a:rPr lang="zh-CN" altLang="en-US" dirty="0"/>
                  <a:t>左侧和右侧可以具有不同的真值</a:t>
                </a:r>
                <a:r>
                  <a:rPr lang="en-US" altLang="zh-CN" dirty="0"/>
                  <a:t>.</a:t>
                </a:r>
                <a:r>
                  <a:rPr lang="zh-CN" altLang="en-US" dirty="0"/>
                  <a:t> 对于</a:t>
                </a:r>
                <a14:m>
                  <m:oMath xmlns:m="http://schemas.openxmlformats.org/officeDocument/2006/math">
                    <m:r>
                      <a:rPr lang="en-US" altLang="zh-CN" i="1" dirty="0" smtClean="0">
                        <a:latin typeface="Cambria Math" panose="02040503050406030204" pitchFamily="18" charset="0"/>
                      </a:rPr>
                      <m:t>𝑃</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𝑥</m:t>
                    </m:r>
                  </m:oMath>
                </a14:m>
                <a:r>
                  <a:rPr lang="en-US" altLang="zh-CN" dirty="0"/>
                  <a:t>)</a:t>
                </a:r>
                <a:r>
                  <a:rPr lang="zh-CN" altLang="en-US" dirty="0"/>
                  <a:t>选择</a:t>
                </a:r>
                <a14:m>
                  <m:oMath xmlns:m="http://schemas.openxmlformats.org/officeDocument/2006/math">
                    <m:r>
                      <a:rPr lang="zh-CN" altLang="en-US" i="1">
                        <a:latin typeface="Cambria Math" panose="02040503050406030204" pitchFamily="18" charset="0"/>
                      </a:rPr>
                      <m:t>“</m:t>
                    </m:r>
                    <m:r>
                      <a:rPr lang="en-US" altLang="zh-CN" i="1" dirty="0" smtClean="0">
                        <a:latin typeface="Cambria Math" panose="02040503050406030204" pitchFamily="18" charset="0"/>
                      </a:rPr>
                      <m:t>𝑥</m:t>
                    </m:r>
                  </m:oMath>
                </a14:m>
                <a:r>
                  <a:rPr lang="zh-CN" altLang="en-US" dirty="0"/>
                  <a:t>是鱼</a:t>
                </a:r>
                <a14:m>
                  <m:oMath xmlns:m="http://schemas.openxmlformats.org/officeDocument/2006/math">
                    <m:r>
                      <a:rPr lang="zh-CN" altLang="en-US" i="1">
                        <a:latin typeface="Cambria Math" panose="02040503050406030204" pitchFamily="18" charset="0"/>
                      </a:rPr>
                      <m:t>”</m:t>
                    </m:r>
                  </m:oMath>
                </a14:m>
                <a:r>
                  <a:rPr lang="en-US" altLang="zh-CN" dirty="0"/>
                  <a:t>, </a:t>
                </a:r>
                <a:r>
                  <a:rPr lang="zh-CN" altLang="en-US" dirty="0"/>
                  <a:t>对于</a:t>
                </a:r>
                <a14:m>
                  <m:oMath xmlns:m="http://schemas.openxmlformats.org/officeDocument/2006/math">
                    <m:r>
                      <a:rPr lang="en-US" altLang="zh-CN" i="1" dirty="0" smtClean="0">
                        <a:latin typeface="Cambria Math" panose="02040503050406030204" pitchFamily="18" charset="0"/>
                      </a:rPr>
                      <m:t>𝑄</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m:t>
                    </m:r>
                  </m:oMath>
                </a14:m>
                <a:r>
                  <a:rPr lang="zh-CN" altLang="en-US" dirty="0"/>
                  <a:t>选择</a:t>
                </a:r>
                <a14:m>
                  <m:oMath xmlns:m="http://schemas.openxmlformats.org/officeDocument/2006/math">
                    <m:r>
                      <a:rPr lang="zh-CN" altLang="en-US" i="1">
                        <a:latin typeface="Cambria Math" panose="02040503050406030204" pitchFamily="18" charset="0"/>
                      </a:rPr>
                      <m:t>“</m:t>
                    </m:r>
                    <m:r>
                      <a:rPr lang="en-US" altLang="zh-CN" i="1" dirty="0" smtClean="0">
                        <a:latin typeface="Cambria Math" panose="02040503050406030204" pitchFamily="18" charset="0"/>
                      </a:rPr>
                      <m:t>𝑥</m:t>
                    </m:r>
                  </m:oMath>
                </a14:m>
                <a:r>
                  <a:rPr lang="zh-CN" altLang="en-US" dirty="0"/>
                  <a:t>具有鳞片</a:t>
                </a:r>
                <a14:m>
                  <m:oMath xmlns:m="http://schemas.openxmlformats.org/officeDocument/2006/math">
                    <m:r>
                      <a:rPr lang="zh-CN" altLang="en-US" i="1">
                        <a:latin typeface="Cambria Math" panose="02040503050406030204" pitchFamily="18" charset="0"/>
                      </a:rPr>
                      <m:t>”</m:t>
                    </m:r>
                  </m:oMath>
                </a14:m>
                <a:r>
                  <a:rPr lang="en-US" altLang="zh-CN" dirty="0"/>
                  <a:t>, </a:t>
                </a:r>
                <a:r>
                  <a:rPr lang="zh-CN" altLang="en-US" dirty="0"/>
                  <a:t>论域是所有动物</a:t>
                </a:r>
                <a:r>
                  <a:rPr lang="en-US" altLang="zh-CN" dirty="0"/>
                  <a:t>.</a:t>
                </a:r>
                <a:r>
                  <a:rPr lang="zh-CN" altLang="en-US" dirty="0"/>
                  <a:t> 然后</a:t>
                </a:r>
                <a:r>
                  <a:rPr lang="zh-CN" altLang="en-US" b="1" dirty="0">
                    <a:solidFill>
                      <a:srgbClr val="C00000"/>
                    </a:solidFill>
                  </a:rPr>
                  <a:t>左边是假的</a:t>
                </a:r>
                <a:r>
                  <a:rPr lang="en-US" altLang="zh-CN" dirty="0"/>
                  <a:t>, </a:t>
                </a:r>
                <a:r>
                  <a:rPr lang="zh-CN" altLang="en-US" dirty="0"/>
                  <a:t>因为有些鱼没有鳞片</a:t>
                </a:r>
                <a:r>
                  <a:rPr lang="en-US" altLang="zh-CN" dirty="0"/>
                  <a:t>(</a:t>
                </a:r>
                <a:r>
                  <a:rPr lang="zh-CN" altLang="en-US" dirty="0"/>
                  <a:t>比如鳗鱼</a:t>
                </a:r>
                <a:r>
                  <a:rPr lang="en-US" altLang="zh-CN" dirty="0"/>
                  <a:t>). </a:t>
                </a:r>
                <a:r>
                  <a:rPr lang="zh-CN" altLang="en-US" dirty="0"/>
                  <a:t>但是</a:t>
                </a:r>
                <a:r>
                  <a:rPr lang="zh-CN" altLang="en-US" b="1" dirty="0">
                    <a:solidFill>
                      <a:srgbClr val="C00000"/>
                    </a:solidFill>
                  </a:rPr>
                  <a:t>右边是真的</a:t>
                </a:r>
                <a:r>
                  <a:rPr lang="en-US" altLang="zh-CN" dirty="0"/>
                  <a:t>, </a:t>
                </a:r>
                <a:r>
                  <a:rPr lang="zh-CN" altLang="en-US" dirty="0"/>
                  <a:t>因为不是所有的动物都是鱼</a:t>
                </a:r>
                <a:r>
                  <a:rPr lang="en-US" altLang="zh-CN" dirty="0"/>
                  <a:t>.</a:t>
                </a:r>
              </a:p>
              <a:p>
                <a:pPr lvl="1">
                  <a:buNone/>
                </a:pPr>
                <a:endParaRPr lang="en-US" dirty="0"/>
              </a:p>
              <a:p>
                <a:pPr lvl="1">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99" t="-2976" r="-11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3FDFCAC6-F4B0-4CDE-8ACB-697A4A41D82E}"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117</a:t>
            </a:fld>
            <a:endParaRPr lang="zh-CN" altLang="en-US" dirty="0"/>
          </a:p>
        </p:txBody>
      </p:sp>
    </p:spTree>
    <p:extLst>
      <p:ext uri="{BB962C8B-B14F-4D97-AF65-F5344CB8AC3E}">
        <p14:creationId xmlns:p14="http://schemas.microsoft.com/office/powerpoint/2010/main" val="94213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down)">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wipe(down)">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down)">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1.5</a:t>
            </a:r>
            <a:r>
              <a:rPr lang="zh-CN" altLang="en-US" dirty="0"/>
              <a:t>嵌套量词的课后作业</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en-US" altLang="zh-CN" dirty="0"/>
                  <a:t>1. </a:t>
                </a:r>
                <a:r>
                  <a:rPr lang="zh-CN" altLang="en-US" dirty="0"/>
                  <a:t>假定所有的变量的论域都是整数集合</a:t>
                </a:r>
                <a:r>
                  <a:rPr lang="en-US" altLang="zh-CN" dirty="0"/>
                  <a:t>, </a:t>
                </a:r>
                <a:r>
                  <a:rPr lang="zh-CN" altLang="en-US" dirty="0"/>
                  <a:t>确定下面语句的真值</a:t>
                </a:r>
                <a:r>
                  <a:rPr lang="en-US" altLang="zh-CN" dirty="0"/>
                  <a:t>.</a:t>
                </a:r>
              </a:p>
              <a:p>
                <a:pPr marL="719138" indent="-365125">
                  <a:buClr>
                    <a:srgbClr val="01559D"/>
                  </a:buClr>
                  <a:buSzPct val="97000"/>
                  <a:buFont typeface="Wingdings" panose="05000000000000000000" pitchFamily="2" charset="2"/>
                  <a:buChar char="Ø"/>
                </a:pPr>
                <a:r>
                  <a:rPr lang="en-US" altLang="zh-CN" sz="2400" dirty="0"/>
                  <a:t>a)</a:t>
                </a:r>
                <a14:m>
                  <m:oMath xmlns:m="http://schemas.openxmlformats.org/officeDocument/2006/math">
                    <m:r>
                      <a:rPr lang="en-US" altLang="zh-CN" sz="2400">
                        <a:latin typeface="Cambria Math" panose="02040503050406030204" pitchFamily="18" charset="0"/>
                      </a:rPr>
                      <m:t>∀</m:t>
                    </m:r>
                    <m:r>
                      <a:rPr lang="en-US" altLang="zh-CN" sz="2400">
                        <a:latin typeface="Cambria Math" panose="02040503050406030204" pitchFamily="18" charset="0"/>
                      </a:rPr>
                      <m:t>𝑛</m:t>
                    </m:r>
                    <m:r>
                      <a:rPr lang="en-US" altLang="zh-CN" sz="2400">
                        <a:latin typeface="Cambria Math" panose="02040503050406030204" pitchFamily="18" charset="0"/>
                      </a:rPr>
                      <m:t>∃</m:t>
                    </m:r>
                    <m:r>
                      <a:rPr lang="en-US" altLang="zh-CN" sz="2400">
                        <a:latin typeface="Cambria Math" panose="02040503050406030204" pitchFamily="18" charset="0"/>
                      </a:rPr>
                      <m:t>𝑚</m:t>
                    </m:r>
                  </m:oMath>
                </a14:m>
                <a:r>
                  <a:rPr lang="en-US" altLang="zh-CN" sz="2400" dirty="0"/>
                  <a:t>(</a:t>
                </a:r>
                <a14:m>
                  <m:oMath xmlns:m="http://schemas.openxmlformats.org/officeDocument/2006/math">
                    <m:sSup>
                      <m:sSupPr>
                        <m:ctrlPr>
                          <a:rPr lang="en-US" altLang="zh-CN" sz="2400" i="1" dirty="0">
                            <a:latin typeface="Cambria Math" panose="02040503050406030204" pitchFamily="18" charset="0"/>
                          </a:rPr>
                        </m:ctrlPr>
                      </m:sSupPr>
                      <m:e>
                        <m:r>
                          <a:rPr lang="en-US" altLang="zh-CN" sz="2400" dirty="0">
                            <a:latin typeface="Cambria Math" panose="02040503050406030204" pitchFamily="18" charset="0"/>
                          </a:rPr>
                          <m:t>𝑛</m:t>
                        </m:r>
                      </m:e>
                      <m:sup>
                        <m:r>
                          <a:rPr lang="en-US" altLang="zh-CN" sz="2400" dirty="0">
                            <a:latin typeface="Cambria Math" panose="02040503050406030204" pitchFamily="18" charset="0"/>
                          </a:rPr>
                          <m:t>2</m:t>
                        </m:r>
                      </m:sup>
                    </m:sSup>
                    <m:r>
                      <a:rPr lang="en-US" altLang="zh-CN" sz="2400" dirty="0">
                        <a:latin typeface="Cambria Math" panose="02040503050406030204" pitchFamily="18" charset="0"/>
                      </a:rPr>
                      <m:t>&lt;</m:t>
                    </m:r>
                    <m:r>
                      <a:rPr lang="en-US" altLang="zh-CN" sz="2400" dirty="0">
                        <a:latin typeface="Cambria Math" panose="02040503050406030204" pitchFamily="18" charset="0"/>
                      </a:rPr>
                      <m:t>𝑚</m:t>
                    </m:r>
                  </m:oMath>
                </a14:m>
                <a:r>
                  <a:rPr lang="en-US" altLang="zh-CN" sz="2400" dirty="0"/>
                  <a:t>)</a:t>
                </a:r>
              </a:p>
              <a:p>
                <a:pPr marL="719138" indent="-365125">
                  <a:buClr>
                    <a:srgbClr val="01559D"/>
                  </a:buClr>
                  <a:buSzPct val="97000"/>
                  <a:buFont typeface="Wingdings" panose="05000000000000000000" pitchFamily="2" charset="2"/>
                  <a:buChar char="Ø"/>
                </a:pPr>
                <a:r>
                  <a:rPr lang="en-US" altLang="zh-CN" sz="2400" dirty="0"/>
                  <a:t>b)</a:t>
                </a:r>
                <a14:m>
                  <m:oMath xmlns:m="http://schemas.openxmlformats.org/officeDocument/2006/math">
                    <m:r>
                      <a:rPr lang="en-US" altLang="zh-CN" sz="2400">
                        <a:latin typeface="Cambria Math" panose="02040503050406030204" pitchFamily="18" charset="0"/>
                      </a:rPr>
                      <m:t>∃</m:t>
                    </m:r>
                    <m:r>
                      <a:rPr lang="en-US" altLang="zh-CN" sz="2400">
                        <a:latin typeface="Cambria Math" panose="02040503050406030204" pitchFamily="18" charset="0"/>
                      </a:rPr>
                      <m:t>𝑛</m:t>
                    </m:r>
                    <m:r>
                      <a:rPr lang="en-US" altLang="zh-CN" sz="2400">
                        <a:latin typeface="Cambria Math" panose="02040503050406030204" pitchFamily="18" charset="0"/>
                      </a:rPr>
                      <m:t>∀</m:t>
                    </m:r>
                    <m:r>
                      <a:rPr lang="en-US" altLang="zh-CN" sz="2400">
                        <a:latin typeface="Cambria Math" panose="02040503050406030204" pitchFamily="18" charset="0"/>
                      </a:rPr>
                      <m:t>𝑚</m:t>
                    </m:r>
                  </m:oMath>
                </a14:m>
                <a:r>
                  <a:rPr lang="en-US" altLang="zh-CN" sz="2400" dirty="0"/>
                  <a:t>(</a:t>
                </a:r>
                <a14:m>
                  <m:oMath xmlns:m="http://schemas.openxmlformats.org/officeDocument/2006/math">
                    <m:sSup>
                      <m:sSupPr>
                        <m:ctrlPr>
                          <a:rPr lang="en-US" altLang="zh-CN" sz="2400" i="1" dirty="0">
                            <a:latin typeface="Cambria Math" panose="02040503050406030204" pitchFamily="18" charset="0"/>
                          </a:rPr>
                        </m:ctrlPr>
                      </m:sSupPr>
                      <m:e>
                        <m:r>
                          <a:rPr lang="en-US" altLang="zh-CN" sz="2400" dirty="0">
                            <a:latin typeface="Cambria Math" panose="02040503050406030204" pitchFamily="18" charset="0"/>
                          </a:rPr>
                          <m:t>𝑛</m:t>
                        </m:r>
                      </m:e>
                      <m:sup>
                        <m:r>
                          <a:rPr lang="en-US" altLang="zh-CN" sz="2400" dirty="0">
                            <a:latin typeface="Cambria Math" panose="02040503050406030204" pitchFamily="18" charset="0"/>
                          </a:rPr>
                          <m:t>2</m:t>
                        </m:r>
                      </m:sup>
                    </m:sSup>
                    <m:r>
                      <a:rPr lang="en-US" altLang="zh-CN" sz="2400" dirty="0">
                        <a:latin typeface="Cambria Math" panose="02040503050406030204" pitchFamily="18" charset="0"/>
                      </a:rPr>
                      <m:t>&lt;</m:t>
                    </m:r>
                    <m:r>
                      <a:rPr lang="en-US" altLang="zh-CN" sz="2400" dirty="0">
                        <a:latin typeface="Cambria Math" panose="02040503050406030204" pitchFamily="18" charset="0"/>
                      </a:rPr>
                      <m:t>𝑚</m:t>
                    </m:r>
                  </m:oMath>
                </a14:m>
                <a:r>
                  <a:rPr lang="en-US" altLang="zh-CN" sz="2400" dirty="0"/>
                  <a:t>)</a:t>
                </a:r>
              </a:p>
              <a:p>
                <a:pPr marL="719138" indent="-365125">
                  <a:buClr>
                    <a:srgbClr val="01559D"/>
                  </a:buClr>
                  <a:buSzPct val="97000"/>
                  <a:buFont typeface="Wingdings" panose="05000000000000000000" pitchFamily="2" charset="2"/>
                  <a:buChar char="Ø"/>
                </a:pPr>
                <a:r>
                  <a:rPr lang="en-US" altLang="zh-CN" sz="2400" dirty="0"/>
                  <a:t>c)</a:t>
                </a:r>
                <a14:m>
                  <m:oMath xmlns:m="http://schemas.openxmlformats.org/officeDocument/2006/math">
                    <m:r>
                      <a:rPr lang="en-US" altLang="zh-CN" sz="2400">
                        <a:latin typeface="Cambria Math" panose="02040503050406030204" pitchFamily="18" charset="0"/>
                      </a:rPr>
                      <m:t>∀</m:t>
                    </m:r>
                    <m:r>
                      <a:rPr lang="en-US" altLang="zh-CN" sz="2400">
                        <a:latin typeface="Cambria Math" panose="02040503050406030204" pitchFamily="18" charset="0"/>
                      </a:rPr>
                      <m:t>𝑛</m:t>
                    </m:r>
                    <m:r>
                      <a:rPr lang="en-US" altLang="zh-CN" sz="2400">
                        <a:latin typeface="Cambria Math" panose="02040503050406030204" pitchFamily="18" charset="0"/>
                      </a:rPr>
                      <m:t>∃</m:t>
                    </m:r>
                    <m:r>
                      <a:rPr lang="en-US" altLang="zh-CN" sz="2400">
                        <a:latin typeface="Cambria Math" panose="02040503050406030204" pitchFamily="18" charset="0"/>
                      </a:rPr>
                      <m:t>𝑚</m:t>
                    </m:r>
                  </m:oMath>
                </a14:m>
                <a:r>
                  <a:rPr lang="en-US" altLang="zh-CN" sz="2400" dirty="0"/>
                  <a:t>(</a:t>
                </a:r>
                <a:r>
                  <a:rPr lang="en-US" altLang="zh-CN" sz="2400" dirty="0" err="1"/>
                  <a:t>n+m</a:t>
                </a:r>
                <a:r>
                  <a:rPr lang="en-US" altLang="zh-CN" sz="2400" dirty="0"/>
                  <a:t>=0)</a:t>
                </a:r>
              </a:p>
              <a:p>
                <a:pPr marL="719138" indent="-365125">
                  <a:buClr>
                    <a:srgbClr val="01559D"/>
                  </a:buClr>
                  <a:buSzPct val="97000"/>
                  <a:buFont typeface="Wingdings" panose="05000000000000000000" pitchFamily="2" charset="2"/>
                  <a:buChar char="Ø"/>
                </a:pPr>
                <a:r>
                  <a:rPr lang="en-US" altLang="zh-CN" sz="2400" dirty="0"/>
                  <a:t>d)</a:t>
                </a:r>
                <a14:m>
                  <m:oMath xmlns:m="http://schemas.openxmlformats.org/officeDocument/2006/math">
                    <m:r>
                      <a:rPr lang="en-US" altLang="zh-CN" sz="2400">
                        <a:latin typeface="Cambria Math" panose="02040503050406030204" pitchFamily="18" charset="0"/>
                      </a:rPr>
                      <m:t>∃</m:t>
                    </m:r>
                    <m:r>
                      <a:rPr lang="en-US" altLang="zh-CN" sz="2400">
                        <a:latin typeface="Cambria Math" panose="02040503050406030204" pitchFamily="18" charset="0"/>
                      </a:rPr>
                      <m:t>𝑛</m:t>
                    </m:r>
                    <m:r>
                      <a:rPr lang="en-US" altLang="zh-CN" sz="2400">
                        <a:latin typeface="Cambria Math" panose="02040503050406030204" pitchFamily="18" charset="0"/>
                      </a:rPr>
                      <m:t>∀</m:t>
                    </m:r>
                    <m:r>
                      <a:rPr lang="en-US" altLang="zh-CN" sz="2400">
                        <a:latin typeface="Cambria Math" panose="02040503050406030204" pitchFamily="18" charset="0"/>
                      </a:rPr>
                      <m:t>𝑚</m:t>
                    </m:r>
                  </m:oMath>
                </a14:m>
                <a:r>
                  <a:rPr lang="en-US" altLang="zh-CN" sz="2400" dirty="0"/>
                  <a:t>(nm=m)</a:t>
                </a:r>
              </a:p>
              <a:p>
                <a:pPr marL="719138" indent="-365125">
                  <a:buClr>
                    <a:srgbClr val="01559D"/>
                  </a:buClr>
                  <a:buSzPct val="97000"/>
                  <a:buFont typeface="Wingdings" panose="05000000000000000000" pitchFamily="2" charset="2"/>
                  <a:buChar char="Ø"/>
                </a:pPr>
                <a:r>
                  <a:rPr lang="en-US" altLang="zh-CN" sz="2400" dirty="0"/>
                  <a:t>e)</a:t>
                </a:r>
                <a14:m>
                  <m:oMath xmlns:m="http://schemas.openxmlformats.org/officeDocument/2006/math">
                    <m:r>
                      <a:rPr lang="en-US" altLang="zh-CN" sz="2400">
                        <a:latin typeface="Cambria Math" panose="02040503050406030204" pitchFamily="18" charset="0"/>
                      </a:rPr>
                      <m:t>∃</m:t>
                    </m:r>
                    <m:r>
                      <a:rPr lang="en-US" altLang="zh-CN" sz="2400">
                        <a:latin typeface="Cambria Math" panose="02040503050406030204" pitchFamily="18" charset="0"/>
                      </a:rPr>
                      <m:t>𝑛</m:t>
                    </m:r>
                    <m:r>
                      <a:rPr lang="en-US" altLang="zh-CN" sz="2400">
                        <a:latin typeface="Cambria Math" panose="02040503050406030204" pitchFamily="18" charset="0"/>
                      </a:rPr>
                      <m:t>∃</m:t>
                    </m:r>
                    <m:r>
                      <a:rPr lang="en-US" altLang="zh-CN" sz="2400">
                        <a:latin typeface="Cambria Math" panose="02040503050406030204" pitchFamily="18" charset="0"/>
                      </a:rPr>
                      <m:t>𝑚</m:t>
                    </m:r>
                  </m:oMath>
                </a14:m>
                <a:r>
                  <a:rPr lang="en-US" altLang="zh-CN" sz="2400" dirty="0"/>
                  <a:t>(</a:t>
                </a:r>
                <a14:m>
                  <m:oMath xmlns:m="http://schemas.openxmlformats.org/officeDocument/2006/math">
                    <m:sSup>
                      <m:sSupPr>
                        <m:ctrlPr>
                          <a:rPr lang="en-US" altLang="zh-CN" sz="2400" i="1" dirty="0">
                            <a:latin typeface="Cambria Math" panose="02040503050406030204" pitchFamily="18" charset="0"/>
                          </a:rPr>
                        </m:ctrlPr>
                      </m:sSupPr>
                      <m:e>
                        <m:r>
                          <a:rPr lang="en-US" altLang="zh-CN" sz="2400" dirty="0">
                            <a:latin typeface="Cambria Math" panose="02040503050406030204" pitchFamily="18" charset="0"/>
                          </a:rPr>
                          <m:t>𝑛</m:t>
                        </m:r>
                      </m:e>
                      <m:sup>
                        <m:r>
                          <a:rPr lang="en-US" altLang="zh-CN" sz="2400" dirty="0">
                            <a:latin typeface="Cambria Math" panose="02040503050406030204" pitchFamily="18" charset="0"/>
                          </a:rPr>
                          <m:t>2</m:t>
                        </m:r>
                      </m:sup>
                    </m:sSup>
                    <m:r>
                      <a:rPr lang="en-US" altLang="zh-CN" sz="2400" dirty="0">
                        <a:latin typeface="Cambria Math" panose="02040503050406030204" pitchFamily="18" charset="0"/>
                      </a:rPr>
                      <m:t>+</m:t>
                    </m:r>
                    <m:sSup>
                      <m:sSupPr>
                        <m:ctrlPr>
                          <a:rPr lang="en-US" altLang="zh-CN" sz="2400" i="1" dirty="0">
                            <a:latin typeface="Cambria Math" panose="02040503050406030204" pitchFamily="18" charset="0"/>
                          </a:rPr>
                        </m:ctrlPr>
                      </m:sSupPr>
                      <m:e>
                        <m:r>
                          <a:rPr lang="en-US" altLang="zh-CN" sz="2400" dirty="0">
                            <a:latin typeface="Cambria Math" panose="02040503050406030204" pitchFamily="18" charset="0"/>
                          </a:rPr>
                          <m:t>𝑚</m:t>
                        </m:r>
                      </m:e>
                      <m:sup>
                        <m:r>
                          <a:rPr lang="en-US" altLang="zh-CN" sz="2400" dirty="0">
                            <a:latin typeface="Cambria Math" panose="02040503050406030204" pitchFamily="18" charset="0"/>
                          </a:rPr>
                          <m:t>2</m:t>
                        </m:r>
                      </m:sup>
                    </m:sSup>
                    <m:r>
                      <a:rPr lang="en-US" altLang="zh-CN" sz="2400" dirty="0">
                        <a:latin typeface="Cambria Math" panose="02040503050406030204" pitchFamily="18" charset="0"/>
                      </a:rPr>
                      <m:t>=5</m:t>
                    </m:r>
                  </m:oMath>
                </a14:m>
                <a:r>
                  <a:rPr lang="en-US" altLang="zh-CN" sz="2400" dirty="0"/>
                  <a:t>)</a:t>
                </a:r>
              </a:p>
              <a:p>
                <a:pPr marL="719138" indent="-365125">
                  <a:buClr>
                    <a:srgbClr val="01559D"/>
                  </a:buClr>
                  <a:buSzPct val="97000"/>
                  <a:buFont typeface="Wingdings" panose="05000000000000000000" pitchFamily="2" charset="2"/>
                  <a:buChar char="Ø"/>
                </a:pPr>
                <a:r>
                  <a:rPr lang="en-US" altLang="zh-CN" sz="2400" dirty="0"/>
                  <a:t>f)</a:t>
                </a:r>
                <a14:m>
                  <m:oMath xmlns:m="http://schemas.openxmlformats.org/officeDocument/2006/math">
                    <m:r>
                      <a:rPr lang="en-US" altLang="zh-CN" sz="2400">
                        <a:latin typeface="Cambria Math" panose="02040503050406030204" pitchFamily="18" charset="0"/>
                      </a:rPr>
                      <m:t>∃</m:t>
                    </m:r>
                    <m:r>
                      <a:rPr lang="en-US" altLang="zh-CN" sz="2400">
                        <a:latin typeface="Cambria Math" panose="02040503050406030204" pitchFamily="18" charset="0"/>
                      </a:rPr>
                      <m:t>𝑛</m:t>
                    </m:r>
                    <m:r>
                      <a:rPr lang="en-US" altLang="zh-CN" sz="2400">
                        <a:latin typeface="Cambria Math" panose="02040503050406030204" pitchFamily="18" charset="0"/>
                      </a:rPr>
                      <m:t>∃</m:t>
                    </m:r>
                    <m:r>
                      <a:rPr lang="en-US" altLang="zh-CN" sz="2400">
                        <a:latin typeface="Cambria Math" panose="02040503050406030204" pitchFamily="18" charset="0"/>
                      </a:rPr>
                      <m:t>𝑚</m:t>
                    </m:r>
                  </m:oMath>
                </a14:m>
                <a:r>
                  <a:rPr lang="en-US" altLang="zh-CN" sz="2400" dirty="0"/>
                  <a:t>(</a:t>
                </a:r>
                <a14:m>
                  <m:oMath xmlns:m="http://schemas.openxmlformats.org/officeDocument/2006/math">
                    <m:sSup>
                      <m:sSupPr>
                        <m:ctrlPr>
                          <a:rPr lang="en-US" altLang="zh-CN" sz="2400" i="1" dirty="0">
                            <a:latin typeface="Cambria Math" panose="02040503050406030204" pitchFamily="18" charset="0"/>
                          </a:rPr>
                        </m:ctrlPr>
                      </m:sSupPr>
                      <m:e>
                        <m:r>
                          <a:rPr lang="en-US" altLang="zh-CN" sz="2400" dirty="0">
                            <a:latin typeface="Cambria Math" panose="02040503050406030204" pitchFamily="18" charset="0"/>
                          </a:rPr>
                          <m:t>𝑛</m:t>
                        </m:r>
                      </m:e>
                      <m:sup>
                        <m:r>
                          <a:rPr lang="en-US" altLang="zh-CN" sz="2400" dirty="0">
                            <a:latin typeface="Cambria Math" panose="02040503050406030204" pitchFamily="18" charset="0"/>
                          </a:rPr>
                          <m:t>2</m:t>
                        </m:r>
                      </m:sup>
                    </m:sSup>
                    <m:r>
                      <a:rPr lang="en-US" altLang="zh-CN" sz="2400" dirty="0">
                        <a:latin typeface="Cambria Math" panose="02040503050406030204" pitchFamily="18" charset="0"/>
                      </a:rPr>
                      <m:t>+</m:t>
                    </m:r>
                    <m:sSup>
                      <m:sSupPr>
                        <m:ctrlPr>
                          <a:rPr lang="en-US" altLang="zh-CN" sz="2400" i="1" dirty="0">
                            <a:latin typeface="Cambria Math" panose="02040503050406030204" pitchFamily="18" charset="0"/>
                          </a:rPr>
                        </m:ctrlPr>
                      </m:sSupPr>
                      <m:e>
                        <m:r>
                          <a:rPr lang="en-US" altLang="zh-CN" sz="2400" dirty="0">
                            <a:latin typeface="Cambria Math" panose="02040503050406030204" pitchFamily="18" charset="0"/>
                          </a:rPr>
                          <m:t>𝑚</m:t>
                        </m:r>
                      </m:e>
                      <m:sup>
                        <m:r>
                          <a:rPr lang="en-US" altLang="zh-CN" sz="2400" dirty="0">
                            <a:latin typeface="Cambria Math" panose="02040503050406030204" pitchFamily="18" charset="0"/>
                          </a:rPr>
                          <m:t>2</m:t>
                        </m:r>
                      </m:sup>
                    </m:sSup>
                    <m:r>
                      <a:rPr lang="en-US" altLang="zh-CN" sz="2400" dirty="0">
                        <a:latin typeface="Cambria Math" panose="02040503050406030204" pitchFamily="18" charset="0"/>
                      </a:rPr>
                      <m:t>=6</m:t>
                    </m:r>
                  </m:oMath>
                </a14:m>
                <a:r>
                  <a:rPr lang="en-US" altLang="zh-CN" sz="2400" dirty="0"/>
                  <a:t>)</a:t>
                </a:r>
              </a:p>
              <a:p>
                <a:pPr marL="719138" indent="-365125">
                  <a:buClr>
                    <a:srgbClr val="01559D"/>
                  </a:buClr>
                  <a:buSzPct val="97000"/>
                  <a:buFont typeface="Wingdings" panose="05000000000000000000" pitchFamily="2" charset="2"/>
                  <a:buChar char="Ø"/>
                </a:pPr>
                <a:r>
                  <a:rPr lang="en-US" altLang="zh-CN" sz="2400" dirty="0"/>
                  <a:t>g)</a:t>
                </a:r>
                <a14:m>
                  <m:oMath xmlns:m="http://schemas.openxmlformats.org/officeDocument/2006/math">
                    <m:r>
                      <a:rPr lang="en-US" altLang="zh-CN" sz="2400">
                        <a:latin typeface="Cambria Math" panose="02040503050406030204" pitchFamily="18" charset="0"/>
                      </a:rPr>
                      <m:t>∃</m:t>
                    </m:r>
                    <m:r>
                      <a:rPr lang="en-US" altLang="zh-CN" sz="2400">
                        <a:latin typeface="Cambria Math" panose="02040503050406030204" pitchFamily="18" charset="0"/>
                      </a:rPr>
                      <m:t>𝑛</m:t>
                    </m:r>
                    <m:r>
                      <a:rPr lang="en-US" altLang="zh-CN" sz="2400">
                        <a:latin typeface="Cambria Math" panose="02040503050406030204" pitchFamily="18" charset="0"/>
                      </a:rPr>
                      <m:t>∃</m:t>
                    </m:r>
                    <m:r>
                      <a:rPr lang="en-US" altLang="zh-CN" sz="2400">
                        <a:latin typeface="Cambria Math" panose="02040503050406030204" pitchFamily="18" charset="0"/>
                      </a:rPr>
                      <m:t>𝑚</m:t>
                    </m:r>
                  </m:oMath>
                </a14:m>
                <a:r>
                  <a:rPr lang="en-US" altLang="zh-CN" sz="2400" dirty="0"/>
                  <a:t>(</a:t>
                </a:r>
                <a:r>
                  <a:rPr lang="en-US" altLang="zh-CN" sz="2400" dirty="0" err="1"/>
                  <a:t>n+m</a:t>
                </a:r>
                <a:r>
                  <a:rPr lang="en-US" altLang="zh-CN" sz="2400" dirty="0"/>
                  <a:t>=4</a:t>
                </a:r>
                <a14:m>
                  <m:oMath xmlns:m="http://schemas.openxmlformats.org/officeDocument/2006/math">
                    <m:r>
                      <a:rPr lang="en-US" altLang="zh-CN" sz="2400">
                        <a:latin typeface="Cambria Math" panose="02040503050406030204" pitchFamily="18" charset="0"/>
                      </a:rPr>
                      <m:t>∧</m:t>
                    </m:r>
                  </m:oMath>
                </a14:m>
                <a:r>
                  <a:rPr lang="en-US" altLang="zh-CN" sz="2400" dirty="0"/>
                  <a:t>n-m=1)</a:t>
                </a:r>
              </a:p>
              <a:p>
                <a:pPr marL="719138" indent="-365125">
                  <a:buClr>
                    <a:srgbClr val="01559D"/>
                  </a:buClr>
                  <a:buSzPct val="97000"/>
                  <a:buFont typeface="Wingdings" panose="05000000000000000000" pitchFamily="2" charset="2"/>
                  <a:buChar char="Ø"/>
                </a:pPr>
                <a:r>
                  <a:rPr lang="en-US" altLang="zh-CN" sz="2400" dirty="0"/>
                  <a:t>h) </a:t>
                </a:r>
                <a14:m>
                  <m:oMath xmlns:m="http://schemas.openxmlformats.org/officeDocument/2006/math">
                    <m:r>
                      <a:rPr lang="en-US" altLang="zh-CN" sz="2400">
                        <a:latin typeface="Cambria Math" panose="02040503050406030204" pitchFamily="18" charset="0"/>
                      </a:rPr>
                      <m:t>∃</m:t>
                    </m:r>
                    <m:r>
                      <a:rPr lang="en-US" altLang="zh-CN" sz="2400">
                        <a:latin typeface="Cambria Math" panose="02040503050406030204" pitchFamily="18" charset="0"/>
                      </a:rPr>
                      <m:t>𝑛</m:t>
                    </m:r>
                    <m:r>
                      <a:rPr lang="en-US" altLang="zh-CN" sz="2400">
                        <a:latin typeface="Cambria Math" panose="02040503050406030204" pitchFamily="18" charset="0"/>
                      </a:rPr>
                      <m:t>∃</m:t>
                    </m:r>
                    <m:r>
                      <a:rPr lang="en-US" altLang="zh-CN" sz="2400">
                        <a:latin typeface="Cambria Math" panose="02040503050406030204" pitchFamily="18" charset="0"/>
                      </a:rPr>
                      <m:t>𝑚</m:t>
                    </m:r>
                  </m:oMath>
                </a14:m>
                <a:r>
                  <a:rPr lang="en-US" altLang="zh-CN" sz="2400" dirty="0"/>
                  <a:t>(</a:t>
                </a:r>
                <a:r>
                  <a:rPr lang="en-US" altLang="zh-CN" sz="2400" dirty="0" err="1"/>
                  <a:t>n+m</a:t>
                </a:r>
                <a:r>
                  <a:rPr lang="en-US" altLang="zh-CN" sz="2400" dirty="0"/>
                  <a:t>=4</a:t>
                </a:r>
                <a14:m>
                  <m:oMath xmlns:m="http://schemas.openxmlformats.org/officeDocument/2006/math">
                    <m:r>
                      <a:rPr lang="en-US" altLang="zh-CN" sz="2400">
                        <a:latin typeface="Cambria Math" panose="02040503050406030204" pitchFamily="18" charset="0"/>
                      </a:rPr>
                      <m:t>∧</m:t>
                    </m:r>
                  </m:oMath>
                </a14:m>
                <a:r>
                  <a:rPr lang="en-US" altLang="zh-CN" sz="2400" dirty="0"/>
                  <a:t>n-m=2)</a:t>
                </a:r>
              </a:p>
              <a:p>
                <a:pPr marL="719138" indent="-365125">
                  <a:buClr>
                    <a:srgbClr val="01559D"/>
                  </a:buClr>
                  <a:buSzPct val="97000"/>
                  <a:buFont typeface="Wingdings" panose="05000000000000000000" pitchFamily="2" charset="2"/>
                  <a:buChar char="Ø"/>
                </a:pPr>
                <a:r>
                  <a:rPr lang="en-US" altLang="zh-CN" sz="2400" dirty="0" err="1"/>
                  <a:t>i</a:t>
                </a:r>
                <a:r>
                  <a:rPr lang="en-US" altLang="zh-CN" sz="2400" dirty="0"/>
                  <a:t>) </a:t>
                </a:r>
                <a14:m>
                  <m:oMath xmlns:m="http://schemas.openxmlformats.org/officeDocument/2006/math">
                    <m:r>
                      <a:rPr lang="en-US" altLang="zh-CN" sz="2400">
                        <a:latin typeface="Cambria Math" panose="02040503050406030204" pitchFamily="18" charset="0"/>
                      </a:rPr>
                      <m:t>∀</m:t>
                    </m:r>
                    <m:r>
                      <a:rPr lang="en-US" altLang="zh-CN" sz="2400">
                        <a:latin typeface="Cambria Math" panose="02040503050406030204" pitchFamily="18" charset="0"/>
                      </a:rPr>
                      <m:t>𝑛</m:t>
                    </m:r>
                    <m:r>
                      <a:rPr lang="en-US" altLang="zh-CN" sz="2400">
                        <a:latin typeface="Cambria Math" panose="02040503050406030204" pitchFamily="18" charset="0"/>
                      </a:rPr>
                      <m:t>∀</m:t>
                    </m:r>
                    <m:r>
                      <a:rPr lang="en-US" altLang="zh-CN" sz="2400">
                        <a:latin typeface="Cambria Math" panose="02040503050406030204" pitchFamily="18" charset="0"/>
                      </a:rPr>
                      <m:t>𝑚</m:t>
                    </m:r>
                  </m:oMath>
                </a14:m>
                <a:r>
                  <a:rPr lang="en-US" altLang="zh-CN" sz="2400" dirty="0"/>
                  <a:t> </a:t>
                </a:r>
                <a14:m>
                  <m:oMath xmlns:m="http://schemas.openxmlformats.org/officeDocument/2006/math">
                    <m:r>
                      <a:rPr lang="en-US" altLang="zh-CN" sz="2400">
                        <a:latin typeface="Cambria Math" panose="02040503050406030204" pitchFamily="18" charset="0"/>
                      </a:rPr>
                      <m:t>∃</m:t>
                    </m:r>
                    <m:r>
                      <a:rPr lang="en-US" altLang="zh-CN" sz="2400" dirty="0">
                        <a:latin typeface="Cambria Math" panose="02040503050406030204" pitchFamily="18" charset="0"/>
                      </a:rPr>
                      <m:t>𝑝</m:t>
                    </m:r>
                  </m:oMath>
                </a14:m>
                <a:r>
                  <a:rPr lang="en-US" altLang="zh-CN" sz="2400" dirty="0"/>
                  <a:t>(p=(</a:t>
                </a:r>
                <a:r>
                  <a:rPr lang="en-US" altLang="zh-CN" sz="2400" dirty="0" err="1"/>
                  <a:t>m+n</a:t>
                </a:r>
                <a:r>
                  <a:rPr lang="en-US" altLang="zh-CN" sz="2400" dirty="0"/>
                  <a:t>)/2)</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99" t="-2143"/>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F52DF0F8-12B8-42A8-ABCA-AEEC1B0DA551}"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118</a:t>
            </a:fld>
            <a:endParaRPr lang="zh-CN" altLang="en-US" dirty="0"/>
          </a:p>
        </p:txBody>
      </p:sp>
    </p:spTree>
    <p:extLst>
      <p:ext uri="{BB962C8B-B14F-4D97-AF65-F5344CB8AC3E}">
        <p14:creationId xmlns:p14="http://schemas.microsoft.com/office/powerpoint/2010/main" val="108615947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20712"/>
            <a:ext cx="876695" cy="2780907"/>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052139" y="1920712"/>
            <a:ext cx="7139861" cy="2783263"/>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917544" y="1920712"/>
            <a:ext cx="4093746" cy="2783263"/>
          </a:xfrm>
          <a:prstGeom prst="rect">
            <a:avLst/>
          </a:prstGeom>
        </p:spPr>
      </p:pic>
      <p:sp>
        <p:nvSpPr>
          <p:cNvPr id="4" name="标题 3"/>
          <p:cNvSpPr>
            <a:spLocks noGrp="1"/>
          </p:cNvSpPr>
          <p:nvPr>
            <p:ph type="title"/>
          </p:nvPr>
        </p:nvSpPr>
        <p:spPr>
          <a:xfrm>
            <a:off x="5689599" y="1923068"/>
            <a:ext cx="6502401" cy="2780907"/>
          </a:xfrm>
        </p:spPr>
        <p:txBody>
          <a:bodyPr>
            <a:normAutofit/>
          </a:bodyPr>
          <a:lstStyle/>
          <a:p>
            <a:r>
              <a:rPr lang="zh-CN" altLang="en-US" dirty="0"/>
              <a:t>第</a:t>
            </a:r>
            <a:r>
              <a:rPr lang="en-US" altLang="zh-CN" dirty="0"/>
              <a:t>1.6</a:t>
            </a:r>
            <a:r>
              <a:rPr lang="zh-CN" altLang="en-US" dirty="0"/>
              <a:t>节 推理规则</a:t>
            </a:r>
            <a:br>
              <a:rPr lang="en-US" altLang="zh-CN" dirty="0"/>
            </a:br>
            <a:r>
              <a:rPr lang="en-US" altLang="zh-CN" sz="1800" dirty="0">
                <a:latin typeface="Times New Roman" panose="02020603050405020304" pitchFamily="18" charset="0"/>
                <a:cs typeface="Times New Roman" panose="02020603050405020304" pitchFamily="18" charset="0"/>
              </a:rPr>
              <a:t>Section 1.6: Rules of Inference</a:t>
            </a:r>
            <a:endParaRPr lang="zh-CN" altLang="en-US" sz="1800" dirty="0"/>
          </a:p>
        </p:txBody>
      </p:sp>
    </p:spTree>
    <p:extLst>
      <p:ext uri="{BB962C8B-B14F-4D97-AF65-F5344CB8AC3E}">
        <p14:creationId xmlns:p14="http://schemas.microsoft.com/office/powerpoint/2010/main" val="2496497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49944" y="1143000"/>
            <a:ext cx="11277599"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a:t>命题举例（是命题）</a:t>
            </a:r>
            <a:endParaRPr lang="en-US" dirty="0"/>
          </a:p>
        </p:txBody>
      </p:sp>
      <p:sp>
        <p:nvSpPr>
          <p:cNvPr id="3" name="Content Placeholder 2"/>
          <p:cNvSpPr>
            <a:spLocks noGrp="1"/>
          </p:cNvSpPr>
          <p:nvPr>
            <p:ph idx="1"/>
          </p:nvPr>
        </p:nvSpPr>
        <p:spPr/>
        <p:txBody>
          <a:bodyPr>
            <a:normAutofit/>
          </a:bodyPr>
          <a:lstStyle/>
          <a:p>
            <a:pPr>
              <a:lnSpc>
                <a:spcPct val="150000"/>
              </a:lnSpc>
            </a:pPr>
            <a:r>
              <a:rPr lang="zh-CN" altLang="en-US" dirty="0"/>
              <a:t> 北京是中华人民共和国的首都                   </a:t>
            </a:r>
            <a:r>
              <a:rPr lang="zh-CN" altLang="en-US" b="1" dirty="0">
                <a:solidFill>
                  <a:srgbClr val="C00000"/>
                </a:solidFill>
              </a:rPr>
              <a:t>真命题（</a:t>
            </a:r>
            <a:r>
              <a:rPr lang="en-US" altLang="zh-CN" b="1" dirty="0">
                <a:solidFill>
                  <a:srgbClr val="C00000"/>
                </a:solidFill>
              </a:rPr>
              <a:t>T</a:t>
            </a:r>
            <a:r>
              <a:rPr lang="zh-CN" altLang="en-US" b="1" dirty="0">
                <a:solidFill>
                  <a:srgbClr val="C00000"/>
                </a:solidFill>
              </a:rPr>
              <a:t>）</a:t>
            </a:r>
            <a:endParaRPr lang="en-US" altLang="zh-CN" b="1" dirty="0">
              <a:solidFill>
                <a:srgbClr val="C00000"/>
              </a:solidFill>
            </a:endParaRPr>
          </a:p>
          <a:p>
            <a:pPr>
              <a:lnSpc>
                <a:spcPct val="150000"/>
              </a:lnSpc>
            </a:pPr>
            <a:r>
              <a:rPr lang="en-US" altLang="zh-CN" dirty="0"/>
              <a:t> </a:t>
            </a:r>
            <a:r>
              <a:rPr lang="zh-CN" altLang="en-US" dirty="0"/>
              <a:t>多伦多是加拿大的首都</a:t>
            </a:r>
            <a:r>
              <a:rPr lang="en-US" dirty="0"/>
              <a:t>.                            </a:t>
            </a:r>
            <a:r>
              <a:rPr lang="zh-CN" altLang="en-US" b="1" dirty="0">
                <a:solidFill>
                  <a:srgbClr val="C00000"/>
                </a:solidFill>
              </a:rPr>
              <a:t>假命题（</a:t>
            </a:r>
            <a:r>
              <a:rPr lang="en-US" altLang="zh-CN" b="1" dirty="0">
                <a:solidFill>
                  <a:srgbClr val="C00000"/>
                </a:solidFill>
              </a:rPr>
              <a:t>F</a:t>
            </a:r>
            <a:r>
              <a:rPr lang="zh-CN" altLang="en-US" b="1" dirty="0">
                <a:solidFill>
                  <a:srgbClr val="C00000"/>
                </a:solidFill>
              </a:rPr>
              <a:t>）</a:t>
            </a:r>
            <a:endParaRPr lang="en-US" b="1" dirty="0">
              <a:solidFill>
                <a:srgbClr val="C00000"/>
              </a:solidFill>
            </a:endParaRPr>
          </a:p>
          <a:p>
            <a:pPr>
              <a:lnSpc>
                <a:spcPct val="150000"/>
              </a:lnSpc>
            </a:pPr>
            <a:r>
              <a:rPr lang="en-US" dirty="0"/>
              <a:t> 1</a:t>
            </a:r>
            <a:r>
              <a:rPr lang="en-US" altLang="zh-CN" dirty="0"/>
              <a:t>+0=1                                                    </a:t>
            </a:r>
            <a:r>
              <a:rPr lang="zh-CN" altLang="en-US" b="1" dirty="0">
                <a:solidFill>
                  <a:srgbClr val="C00000"/>
                </a:solidFill>
              </a:rPr>
              <a:t>真命题（</a:t>
            </a:r>
            <a:r>
              <a:rPr lang="en-US" altLang="zh-CN" b="1" dirty="0">
                <a:solidFill>
                  <a:srgbClr val="C00000"/>
                </a:solidFill>
              </a:rPr>
              <a:t>T</a:t>
            </a:r>
            <a:r>
              <a:rPr lang="zh-CN" altLang="en-US" b="1" dirty="0">
                <a:solidFill>
                  <a:srgbClr val="C00000"/>
                </a:solidFill>
              </a:rPr>
              <a:t>）</a:t>
            </a:r>
            <a:r>
              <a:rPr lang="en-US" altLang="zh-CN" dirty="0"/>
              <a:t>                                                 </a:t>
            </a:r>
          </a:p>
          <a:p>
            <a:pPr>
              <a:lnSpc>
                <a:spcPct val="150000"/>
              </a:lnSpc>
            </a:pPr>
            <a:r>
              <a:rPr lang="en-US" dirty="0"/>
              <a:t> 1</a:t>
            </a:r>
            <a:r>
              <a:rPr lang="en-US" altLang="zh-CN" dirty="0"/>
              <a:t>+5=7                                                    </a:t>
            </a:r>
            <a:r>
              <a:rPr lang="zh-CN" altLang="en-US" b="1" dirty="0">
                <a:solidFill>
                  <a:srgbClr val="C00000"/>
                </a:solidFill>
              </a:rPr>
              <a:t>假命题（</a:t>
            </a:r>
            <a:r>
              <a:rPr lang="en-US" altLang="zh-CN" b="1" dirty="0">
                <a:solidFill>
                  <a:srgbClr val="C00000"/>
                </a:solidFill>
              </a:rPr>
              <a:t>F</a:t>
            </a:r>
            <a:r>
              <a:rPr lang="zh-CN" altLang="en-US" b="1" dirty="0">
                <a:solidFill>
                  <a:srgbClr val="C00000"/>
                </a:solidFill>
              </a:rPr>
              <a:t>）</a:t>
            </a:r>
            <a:endParaRPr lang="en-US" altLang="zh-CN" b="1" dirty="0">
              <a:solidFill>
                <a:srgbClr val="C00000"/>
              </a:solidFill>
            </a:endParaRPr>
          </a:p>
          <a:p>
            <a:pPr>
              <a:lnSpc>
                <a:spcPct val="150000"/>
              </a:lnSpc>
            </a:pPr>
            <a:r>
              <a:rPr lang="en-US" altLang="zh-CN" dirty="0">
                <a:solidFill>
                  <a:srgbClr val="C00000"/>
                </a:solidFill>
              </a:rPr>
              <a:t> </a:t>
            </a:r>
            <a:r>
              <a:rPr lang="en-US" altLang="zh-CN" dirty="0"/>
              <a:t>3</a:t>
            </a:r>
            <a:r>
              <a:rPr lang="zh-CN" altLang="en-US" dirty="0"/>
              <a:t>能被</a:t>
            </a:r>
            <a:r>
              <a:rPr lang="en-US" altLang="zh-CN" dirty="0"/>
              <a:t>2</a:t>
            </a:r>
            <a:r>
              <a:rPr lang="zh-CN" altLang="en-US" dirty="0"/>
              <a:t>整除                                              </a:t>
            </a:r>
            <a:r>
              <a:rPr lang="zh-CN" altLang="en-US" b="1" dirty="0">
                <a:solidFill>
                  <a:srgbClr val="C00000"/>
                </a:solidFill>
              </a:rPr>
              <a:t>假命题（</a:t>
            </a:r>
            <a:r>
              <a:rPr lang="en-US" altLang="zh-CN" b="1" dirty="0">
                <a:solidFill>
                  <a:srgbClr val="C00000"/>
                </a:solidFill>
              </a:rPr>
              <a:t>F</a:t>
            </a:r>
            <a:r>
              <a:rPr lang="zh-CN" altLang="en-US" b="1" dirty="0">
                <a:solidFill>
                  <a:srgbClr val="C00000"/>
                </a:solidFill>
              </a:rPr>
              <a:t>）</a:t>
            </a:r>
            <a:endParaRPr lang="en-US" altLang="zh-CN" dirty="0">
              <a:solidFill>
                <a:srgbClr val="C00000"/>
              </a:solidFill>
            </a:endParaRPr>
          </a:p>
          <a:p>
            <a:pPr>
              <a:lnSpc>
                <a:spcPct val="150000"/>
              </a:lnSpc>
            </a:pPr>
            <a:r>
              <a:rPr lang="en-US" altLang="zh-CN" dirty="0"/>
              <a:t> 1010</a:t>
            </a:r>
            <a:r>
              <a:rPr lang="zh-CN" altLang="en-US" dirty="0"/>
              <a:t>年元旦北京是晴天                            </a:t>
            </a:r>
            <a:r>
              <a:rPr lang="zh-CN" altLang="en-US" b="1" dirty="0">
                <a:solidFill>
                  <a:srgbClr val="C00000"/>
                </a:solidFill>
              </a:rPr>
              <a:t>真值确定，但未知</a:t>
            </a:r>
            <a:endParaRPr lang="en-US" altLang="zh-CN" b="1" dirty="0">
              <a:solidFill>
                <a:srgbClr val="C00000"/>
              </a:solidFill>
            </a:endParaRPr>
          </a:p>
          <a:p>
            <a:pPr marL="0" indent="0">
              <a:lnSpc>
                <a:spcPct val="150000"/>
              </a:lnSpc>
              <a:buNone/>
            </a:pPr>
            <a:endParaRPr lang="en-US" dirty="0"/>
          </a:p>
        </p:txBody>
      </p:sp>
      <p:sp>
        <p:nvSpPr>
          <p:cNvPr id="4" name="日期占位符 3"/>
          <p:cNvSpPr>
            <a:spLocks noGrp="1"/>
          </p:cNvSpPr>
          <p:nvPr>
            <p:ph type="dt" sz="half" idx="10"/>
          </p:nvPr>
        </p:nvSpPr>
        <p:spPr/>
        <p:txBody>
          <a:bodyPr/>
          <a:lstStyle/>
          <a:p>
            <a:fld id="{7F6AE8AA-6E9C-449C-8792-413B048D3398}"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12</a:t>
            </a:fld>
            <a:endParaRPr lang="zh-CN" altLang="en-US" dirty="0"/>
          </a:p>
        </p:txBody>
      </p:sp>
    </p:spTree>
    <p:extLst>
      <p:ext uri="{BB962C8B-B14F-4D97-AF65-F5344CB8AC3E}">
        <p14:creationId xmlns:p14="http://schemas.microsoft.com/office/powerpoint/2010/main" val="36061683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我们将学到的知识</a:t>
            </a:r>
            <a:endParaRPr lang="en-US" dirty="0"/>
          </a:p>
        </p:txBody>
      </p:sp>
      <p:sp>
        <p:nvSpPr>
          <p:cNvPr id="3" name="Content Placeholder 2"/>
          <p:cNvSpPr>
            <a:spLocks noGrp="1"/>
          </p:cNvSpPr>
          <p:nvPr>
            <p:ph idx="1"/>
          </p:nvPr>
        </p:nvSpPr>
        <p:spPr/>
        <p:txBody>
          <a:bodyPr/>
          <a:lstStyle/>
          <a:p>
            <a:r>
              <a:rPr lang="zh-CN" altLang="en-US" dirty="0"/>
              <a:t>命题逻辑的有效论证</a:t>
            </a:r>
            <a:endParaRPr lang="en-US" altLang="zh-CN" dirty="0"/>
          </a:p>
          <a:p>
            <a:r>
              <a:rPr lang="zh-CN" altLang="en-US" dirty="0"/>
              <a:t>命题逻辑的推理规则</a:t>
            </a:r>
            <a:endParaRPr lang="en-US" altLang="zh-CN" dirty="0"/>
          </a:p>
          <a:p>
            <a:r>
              <a:rPr lang="zh-CN" altLang="en-US" dirty="0"/>
              <a:t>使用推理规则建立论证</a:t>
            </a:r>
            <a:endParaRPr lang="en-US" altLang="zh-CN" dirty="0"/>
          </a:p>
          <a:p>
            <a:r>
              <a:rPr lang="zh-CN" altLang="en-US" dirty="0"/>
              <a:t>量化命题的推理规则</a:t>
            </a:r>
            <a:endParaRPr lang="en-US" dirty="0"/>
          </a:p>
          <a:p>
            <a:pPr lvl="1"/>
            <a:endParaRPr lang="en-US" dirty="0"/>
          </a:p>
          <a:p>
            <a:endParaRPr lang="en-US" dirty="0"/>
          </a:p>
        </p:txBody>
      </p:sp>
      <p:sp>
        <p:nvSpPr>
          <p:cNvPr id="4" name="日期占位符 3"/>
          <p:cNvSpPr>
            <a:spLocks noGrp="1"/>
          </p:cNvSpPr>
          <p:nvPr>
            <p:ph type="dt" sz="half" idx="10"/>
          </p:nvPr>
        </p:nvSpPr>
        <p:spPr/>
        <p:txBody>
          <a:bodyPr/>
          <a:lstStyle/>
          <a:p>
            <a:fld id="{9DF41803-9966-46F2-92BE-7013A02D8948}"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120</a:t>
            </a:fld>
            <a:endParaRPr lang="zh-CN" altLang="en-US" dirty="0"/>
          </a:p>
        </p:txBody>
      </p:sp>
    </p:spTree>
    <p:extLst>
      <p:ext uri="{BB962C8B-B14F-4D97-AF65-F5344CB8AC3E}">
        <p14:creationId xmlns:p14="http://schemas.microsoft.com/office/powerpoint/2010/main" val="33546062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再回顾苏格拉底的例子</a:t>
            </a:r>
            <a:endParaRPr lang="en-US" dirty="0"/>
          </a:p>
        </p:txBody>
      </p:sp>
      <p:sp>
        <p:nvSpPr>
          <p:cNvPr id="3" name="Content Placeholder 2"/>
          <p:cNvSpPr>
            <a:spLocks noGrp="1"/>
          </p:cNvSpPr>
          <p:nvPr>
            <p:ph idx="1"/>
          </p:nvPr>
        </p:nvSpPr>
        <p:spPr/>
        <p:txBody>
          <a:bodyPr/>
          <a:lstStyle/>
          <a:p>
            <a:r>
              <a:rPr lang="zh-CN" altLang="en-US" dirty="0"/>
              <a:t>我们有两个前提</a:t>
            </a:r>
            <a:r>
              <a:rPr lang="en-US" dirty="0"/>
              <a:t>:</a:t>
            </a:r>
          </a:p>
          <a:p>
            <a:pPr lvl="1"/>
            <a:r>
              <a:rPr lang="zh-CN" altLang="en-US" dirty="0"/>
              <a:t>“所有人都是凡人”</a:t>
            </a:r>
          </a:p>
          <a:p>
            <a:pPr lvl="1"/>
            <a:r>
              <a:rPr lang="zh-CN" altLang="en-US" dirty="0"/>
              <a:t>“苏格拉底是人”</a:t>
            </a:r>
            <a:endParaRPr lang="en-US" dirty="0"/>
          </a:p>
          <a:p>
            <a:r>
              <a:rPr lang="zh-CN" altLang="en-US" dirty="0"/>
              <a:t>我们得到结论</a:t>
            </a:r>
            <a:r>
              <a:rPr lang="en-US" dirty="0"/>
              <a:t>: </a:t>
            </a:r>
          </a:p>
          <a:p>
            <a:pPr lvl="1"/>
            <a:r>
              <a:rPr lang="zh-CN" altLang="en-US" dirty="0"/>
              <a:t>“苏格拉底是凡人”</a:t>
            </a:r>
            <a:endParaRPr lang="en-US" dirty="0"/>
          </a:p>
          <a:p>
            <a:r>
              <a:rPr lang="zh-CN" altLang="en-US" dirty="0"/>
              <a:t>我们如何通过前提来得到结论呢？</a:t>
            </a:r>
            <a:endParaRPr lang="en-US" dirty="0"/>
          </a:p>
        </p:txBody>
      </p:sp>
      <p:pic>
        <p:nvPicPr>
          <p:cNvPr id="8" name="图片 7"/>
          <p:cNvPicPr>
            <a:picLocks noChangeAspect="1"/>
          </p:cNvPicPr>
          <p:nvPr/>
        </p:nvPicPr>
        <p:blipFill>
          <a:blip r:embed="rId2"/>
          <a:stretch>
            <a:fillRect/>
          </a:stretch>
        </p:blipFill>
        <p:spPr>
          <a:xfrm>
            <a:off x="5973631" y="2819400"/>
            <a:ext cx="1189169" cy="1524000"/>
          </a:xfrm>
          <a:prstGeom prst="rect">
            <a:avLst/>
          </a:prstGeom>
        </p:spPr>
      </p:pic>
      <p:sp>
        <p:nvSpPr>
          <p:cNvPr id="9" name="日期占位符 8"/>
          <p:cNvSpPr>
            <a:spLocks noGrp="1"/>
          </p:cNvSpPr>
          <p:nvPr>
            <p:ph type="dt" sz="half" idx="10"/>
          </p:nvPr>
        </p:nvSpPr>
        <p:spPr/>
        <p:txBody>
          <a:bodyPr/>
          <a:lstStyle/>
          <a:p>
            <a:fld id="{2CDF18A0-F9FE-4822-A63A-DADCFD5B3A59}" type="datetime1">
              <a:rPr lang="zh-CN" altLang="en-US" smtClean="0"/>
              <a:t>2023/11/18</a:t>
            </a:fld>
            <a:endParaRPr lang="zh-CN" altLang="en-US" dirty="0"/>
          </a:p>
        </p:txBody>
      </p:sp>
      <p:sp>
        <p:nvSpPr>
          <p:cNvPr id="10" name="页脚占位符 9"/>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11" name="灯片编号占位符 10"/>
          <p:cNvSpPr>
            <a:spLocks noGrp="1"/>
          </p:cNvSpPr>
          <p:nvPr>
            <p:ph type="sldNum" sz="quarter" idx="12"/>
          </p:nvPr>
        </p:nvSpPr>
        <p:spPr/>
        <p:txBody>
          <a:bodyPr/>
          <a:lstStyle/>
          <a:p>
            <a:fld id="{67913A8A-9EFB-4B5F-9CCB-3D21173FAA85}" type="slidenum">
              <a:rPr lang="zh-CN" altLang="en-US" smtClean="0"/>
              <a:pPr/>
              <a:t>121</a:t>
            </a:fld>
            <a:endParaRPr lang="zh-CN" altLang="en-US" dirty="0"/>
          </a:p>
        </p:txBody>
      </p:sp>
    </p:spTree>
    <p:extLst>
      <p:ext uri="{BB962C8B-B14F-4D97-AF65-F5344CB8AC3E}">
        <p14:creationId xmlns:p14="http://schemas.microsoft.com/office/powerpoint/2010/main" val="285380805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论证</a:t>
            </a:r>
            <a:endParaRPr lang="en-US" dirty="0"/>
          </a:p>
        </p:txBody>
      </p:sp>
      <p:sp>
        <p:nvSpPr>
          <p:cNvPr id="10" name="Content Placeholder 9"/>
          <p:cNvSpPr>
            <a:spLocks noGrp="1"/>
          </p:cNvSpPr>
          <p:nvPr>
            <p:ph idx="1"/>
          </p:nvPr>
        </p:nvSpPr>
        <p:spPr/>
        <p:txBody>
          <a:bodyPr/>
          <a:lstStyle/>
          <a:p>
            <a:r>
              <a:rPr lang="zh-CN" altLang="en-US" dirty="0"/>
              <a:t>我们可以将谓词逻辑中的前提</a:t>
            </a:r>
            <a:r>
              <a:rPr lang="en-US" altLang="zh-CN" dirty="0"/>
              <a:t>(</a:t>
            </a:r>
            <a:r>
              <a:rPr lang="zh-CN" altLang="en-US" dirty="0"/>
              <a:t>在行之上</a:t>
            </a:r>
            <a:r>
              <a:rPr lang="en-US" altLang="zh-CN" dirty="0"/>
              <a:t>)</a:t>
            </a:r>
            <a:r>
              <a:rPr lang="zh-CN" altLang="en-US" dirty="0"/>
              <a:t>和结论</a:t>
            </a:r>
            <a:r>
              <a:rPr lang="en-US" altLang="zh-CN" dirty="0"/>
              <a:t>(</a:t>
            </a:r>
            <a:r>
              <a:rPr lang="zh-CN" altLang="en-US" dirty="0"/>
              <a:t>在行之下</a:t>
            </a:r>
            <a:r>
              <a:rPr lang="en-US" altLang="zh-CN" dirty="0"/>
              <a:t>)</a:t>
            </a:r>
            <a:r>
              <a:rPr lang="zh-CN" altLang="en-US" dirty="0"/>
              <a:t>表示为一个参数</a:t>
            </a:r>
            <a:r>
              <a:rPr lang="en-US" dirty="0"/>
              <a:t>:</a:t>
            </a:r>
          </a:p>
          <a:p>
            <a:endParaRPr lang="en-US" dirty="0"/>
          </a:p>
          <a:p>
            <a:endParaRPr lang="en-US" dirty="0"/>
          </a:p>
          <a:p>
            <a:endParaRPr lang="en-US" dirty="0"/>
          </a:p>
          <a:p>
            <a:endParaRPr lang="en-US" dirty="0"/>
          </a:p>
          <a:p>
            <a:r>
              <a:rPr lang="zh-CN" altLang="en-US" dirty="0"/>
              <a:t>我们很快就会看到这是一个有效的论证</a:t>
            </a:r>
            <a:r>
              <a:rPr lang="en-US" altLang="zh-CN" dirty="0"/>
              <a:t>.</a:t>
            </a:r>
            <a:endParaRPr lang="en-US" dirty="0"/>
          </a:p>
        </p:txBody>
      </p:sp>
      <p:pic>
        <p:nvPicPr>
          <p:cNvPr id="8" name="Picture 7" descr="addin_tmp.png"/>
          <p:cNvPicPr>
            <a:picLocks noChangeAspect="1"/>
          </p:cNvPicPr>
          <p:nvPr>
            <p:custDataLst>
              <p:tags r:id="rId1"/>
            </p:custDataLst>
          </p:nvPr>
        </p:nvPicPr>
        <p:blipFill>
          <a:blip r:embed="rId5" cstate="print"/>
          <a:stretch>
            <a:fillRect/>
          </a:stretch>
        </p:blipFill>
        <p:spPr>
          <a:xfrm>
            <a:off x="3711542" y="1890300"/>
            <a:ext cx="4377690" cy="382905"/>
          </a:xfrm>
          <a:prstGeom prst="rect">
            <a:avLst/>
          </a:prstGeom>
        </p:spPr>
      </p:pic>
      <p:pic>
        <p:nvPicPr>
          <p:cNvPr id="13" name="Picture 12" descr="addin_tmp.png"/>
          <p:cNvPicPr>
            <a:picLocks noChangeAspect="1"/>
          </p:cNvPicPr>
          <p:nvPr>
            <p:custDataLst>
              <p:tags r:id="rId2"/>
            </p:custDataLst>
          </p:nvPr>
        </p:nvPicPr>
        <p:blipFill>
          <a:blip r:embed="rId6" cstate="print"/>
          <a:stretch>
            <a:fillRect/>
          </a:stretch>
        </p:blipFill>
        <p:spPr>
          <a:xfrm>
            <a:off x="3711542" y="2450729"/>
            <a:ext cx="2560320" cy="382905"/>
          </a:xfrm>
          <a:prstGeom prst="rect">
            <a:avLst/>
          </a:prstGeom>
        </p:spPr>
      </p:pic>
      <p:pic>
        <p:nvPicPr>
          <p:cNvPr id="12" name="Picture 11" descr="addin_tmp.png"/>
          <p:cNvPicPr>
            <a:picLocks noChangeAspect="1"/>
          </p:cNvPicPr>
          <p:nvPr>
            <p:custDataLst>
              <p:tags r:id="rId3"/>
            </p:custDataLst>
          </p:nvPr>
        </p:nvPicPr>
        <p:blipFill>
          <a:blip r:embed="rId7" cstate="print"/>
          <a:stretch>
            <a:fillRect/>
          </a:stretch>
        </p:blipFill>
        <p:spPr>
          <a:xfrm>
            <a:off x="2895600" y="3074681"/>
            <a:ext cx="3743325" cy="382905"/>
          </a:xfrm>
          <a:prstGeom prst="rect">
            <a:avLst/>
          </a:prstGeom>
        </p:spPr>
      </p:pic>
      <p:cxnSp>
        <p:nvCxnSpPr>
          <p:cNvPr id="9" name="Straight Connector 8"/>
          <p:cNvCxnSpPr/>
          <p:nvPr/>
        </p:nvCxnSpPr>
        <p:spPr>
          <a:xfrm>
            <a:off x="3285698" y="2971800"/>
            <a:ext cx="4572000" cy="0"/>
          </a:xfrm>
          <a:prstGeom prst="line">
            <a:avLst/>
          </a:prstGeom>
        </p:spPr>
        <p:style>
          <a:lnRef idx="2">
            <a:schemeClr val="dk1"/>
          </a:lnRef>
          <a:fillRef idx="0">
            <a:schemeClr val="dk1"/>
          </a:fillRef>
          <a:effectRef idx="1">
            <a:schemeClr val="dk1"/>
          </a:effectRef>
          <a:fontRef idx="minor">
            <a:schemeClr val="tx1"/>
          </a:fontRef>
        </p:style>
      </p:cxnSp>
      <p:sp>
        <p:nvSpPr>
          <p:cNvPr id="3" name="日期占位符 2"/>
          <p:cNvSpPr>
            <a:spLocks noGrp="1"/>
          </p:cNvSpPr>
          <p:nvPr>
            <p:ph type="dt" sz="half" idx="10"/>
          </p:nvPr>
        </p:nvSpPr>
        <p:spPr/>
        <p:txBody>
          <a:bodyPr/>
          <a:lstStyle/>
          <a:p>
            <a:fld id="{7BC69119-4DC6-4359-9B8B-5BDC2D25C0E1}" type="datetime1">
              <a:rPr lang="zh-CN" altLang="en-US" smtClean="0"/>
              <a:t>2023/11/18</a:t>
            </a:fld>
            <a:endParaRPr lang="zh-CN" altLang="en-US" dirty="0"/>
          </a:p>
        </p:txBody>
      </p:sp>
      <p:sp>
        <p:nvSpPr>
          <p:cNvPr id="4" name="页脚占位符 3"/>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5" name="灯片编号占位符 4"/>
          <p:cNvSpPr>
            <a:spLocks noGrp="1"/>
          </p:cNvSpPr>
          <p:nvPr>
            <p:ph type="sldNum" sz="quarter" idx="12"/>
          </p:nvPr>
        </p:nvSpPr>
        <p:spPr/>
        <p:txBody>
          <a:bodyPr/>
          <a:lstStyle/>
          <a:p>
            <a:fld id="{67913A8A-9EFB-4B5F-9CCB-3D21173FAA85}" type="slidenum">
              <a:rPr lang="zh-CN" altLang="en-US" smtClean="0"/>
              <a:pPr/>
              <a:t>122</a:t>
            </a:fld>
            <a:endParaRPr lang="zh-CN" altLang="en-US" dirty="0"/>
          </a:p>
        </p:txBody>
      </p:sp>
    </p:spTree>
    <p:extLst>
      <p:ext uri="{BB962C8B-B14F-4D97-AF65-F5344CB8AC3E}">
        <p14:creationId xmlns:p14="http://schemas.microsoft.com/office/powerpoint/2010/main" val="28077788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有效论证</a:t>
            </a:r>
            <a:endParaRPr lang="en-US" dirty="0"/>
          </a:p>
        </p:txBody>
      </p:sp>
      <p:sp>
        <p:nvSpPr>
          <p:cNvPr id="3" name="Content Placeholder 2"/>
          <p:cNvSpPr>
            <a:spLocks noGrp="1"/>
          </p:cNvSpPr>
          <p:nvPr>
            <p:ph idx="1"/>
          </p:nvPr>
        </p:nvSpPr>
        <p:spPr/>
        <p:txBody>
          <a:bodyPr/>
          <a:lstStyle/>
          <a:p>
            <a:r>
              <a:rPr lang="zh-CN" altLang="en-US" dirty="0"/>
              <a:t>我们将展示如何在两个阶段构建有效的参数</a:t>
            </a:r>
            <a:r>
              <a:rPr lang="en-US" altLang="zh-CN" dirty="0"/>
              <a:t>; </a:t>
            </a:r>
            <a:r>
              <a:rPr lang="zh-CN" altLang="en-US" dirty="0"/>
              <a:t>首先是命题逻辑</a:t>
            </a:r>
            <a:r>
              <a:rPr lang="en-US" altLang="zh-CN" dirty="0"/>
              <a:t>, </a:t>
            </a:r>
            <a:r>
              <a:rPr lang="zh-CN" altLang="en-US" dirty="0"/>
              <a:t>然后是谓词逻辑</a:t>
            </a:r>
            <a:r>
              <a:rPr lang="en-US" altLang="zh-CN" dirty="0"/>
              <a:t>.</a:t>
            </a:r>
            <a:r>
              <a:rPr lang="zh-CN" altLang="en-US" dirty="0"/>
              <a:t> 推理规则是构造有效论证的基本构件</a:t>
            </a:r>
            <a:r>
              <a:rPr lang="en-US" altLang="zh-CN" dirty="0"/>
              <a:t>.</a:t>
            </a:r>
            <a:endParaRPr lang="en-US" dirty="0"/>
          </a:p>
          <a:p>
            <a:pPr lvl="1"/>
            <a:r>
              <a:rPr lang="zh-CN" altLang="en-US" dirty="0"/>
              <a:t>命题逻辑</a:t>
            </a:r>
            <a:endParaRPr lang="en-US" altLang="zh-CN" dirty="0"/>
          </a:p>
          <a:p>
            <a:pPr lvl="2"/>
            <a:r>
              <a:rPr lang="zh-CN" altLang="en-US" dirty="0"/>
              <a:t>推理规则</a:t>
            </a:r>
            <a:endParaRPr lang="en-US" dirty="0"/>
          </a:p>
          <a:p>
            <a:pPr lvl="1"/>
            <a:r>
              <a:rPr lang="zh-CN" altLang="en-US" dirty="0"/>
              <a:t>谓词逻辑</a:t>
            </a:r>
            <a:endParaRPr lang="en-US" dirty="0"/>
          </a:p>
          <a:p>
            <a:pPr lvl="2"/>
            <a:r>
              <a:rPr lang="zh-CN" altLang="en-US" dirty="0"/>
              <a:t>命题逻辑的推理规则以及处理变量和量词的附加推理规则</a:t>
            </a:r>
            <a:endParaRPr lang="en-US" dirty="0"/>
          </a:p>
        </p:txBody>
      </p:sp>
      <p:sp>
        <p:nvSpPr>
          <p:cNvPr id="4" name="日期占位符 3"/>
          <p:cNvSpPr>
            <a:spLocks noGrp="1"/>
          </p:cNvSpPr>
          <p:nvPr>
            <p:ph type="dt" sz="half" idx="10"/>
          </p:nvPr>
        </p:nvSpPr>
        <p:spPr/>
        <p:txBody>
          <a:bodyPr/>
          <a:lstStyle/>
          <a:p>
            <a:fld id="{502FD1D1-6C08-4C22-A6A9-054FD29E480A}"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123</a:t>
            </a:fld>
            <a:endParaRPr lang="zh-CN" altLang="en-US" dirty="0"/>
          </a:p>
        </p:txBody>
      </p:sp>
    </p:spTree>
    <p:extLst>
      <p:ext uri="{BB962C8B-B14F-4D97-AF65-F5344CB8AC3E}">
        <p14:creationId xmlns:p14="http://schemas.microsoft.com/office/powerpoint/2010/main" val="2010185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命题逻辑中的论证</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gn="just">
                  <a:lnSpc>
                    <a:spcPct val="120000"/>
                  </a:lnSpc>
                </a:pPr>
                <a:r>
                  <a:rPr lang="zh-CN" altLang="en-US" dirty="0"/>
                  <a:t>命题逻辑中的论证是一系列命题</a:t>
                </a:r>
                <a:r>
                  <a:rPr lang="en-US" altLang="zh-CN" dirty="0"/>
                  <a:t>. </a:t>
                </a:r>
                <a:r>
                  <a:rPr lang="zh-CN" altLang="en-US" dirty="0"/>
                  <a:t>除最终命题之外的所有命题都称为</a:t>
                </a:r>
                <a:r>
                  <a:rPr lang="zh-CN" altLang="en-US" b="1" dirty="0">
                    <a:solidFill>
                      <a:srgbClr val="C00000"/>
                    </a:solidFill>
                  </a:rPr>
                  <a:t>前提</a:t>
                </a:r>
                <a:r>
                  <a:rPr lang="en-US" altLang="zh-CN" dirty="0"/>
                  <a:t>,</a:t>
                </a:r>
                <a:r>
                  <a:rPr lang="zh-CN" altLang="en-US" dirty="0"/>
                  <a:t> 最后的陈述是</a:t>
                </a:r>
                <a:r>
                  <a:rPr lang="zh-CN" altLang="en-US" b="1" dirty="0">
                    <a:solidFill>
                      <a:srgbClr val="C00000"/>
                    </a:solidFill>
                  </a:rPr>
                  <a:t>结论</a:t>
                </a:r>
                <a:r>
                  <a:rPr lang="en-US" altLang="zh-CN" dirty="0"/>
                  <a:t>.</a:t>
                </a:r>
                <a:endParaRPr lang="zh-CN" altLang="en-US" dirty="0"/>
              </a:p>
              <a:p>
                <a:pPr algn="just">
                  <a:lnSpc>
                    <a:spcPct val="120000"/>
                  </a:lnSpc>
                </a:pPr>
                <a:r>
                  <a:rPr lang="zh-CN" altLang="en-US" dirty="0"/>
                  <a:t>一个</a:t>
                </a:r>
                <a:r>
                  <a:rPr lang="zh-CN" altLang="en-US" b="1" dirty="0">
                    <a:solidFill>
                      <a:srgbClr val="C00000"/>
                    </a:solidFill>
                  </a:rPr>
                  <a:t>论证是有效</a:t>
                </a:r>
                <a:r>
                  <a:rPr lang="zh-CN" altLang="en-US" dirty="0"/>
                  <a:t>的</a:t>
                </a:r>
                <a:r>
                  <a:rPr lang="en-US" altLang="zh-CN" dirty="0"/>
                  <a:t>, </a:t>
                </a:r>
                <a:r>
                  <a:rPr lang="zh-CN" altLang="en-US" dirty="0"/>
                  <a:t>如果所有的</a:t>
                </a:r>
                <a:r>
                  <a:rPr lang="zh-CN" altLang="en-US" b="1" dirty="0">
                    <a:solidFill>
                      <a:srgbClr val="C00000"/>
                    </a:solidFill>
                  </a:rPr>
                  <a:t>前提为真</a:t>
                </a:r>
                <a:r>
                  <a:rPr lang="en-US" altLang="zh-CN" dirty="0"/>
                  <a:t>, </a:t>
                </a:r>
                <a:r>
                  <a:rPr lang="zh-CN" altLang="en-US" dirty="0"/>
                  <a:t>则</a:t>
                </a:r>
                <a:r>
                  <a:rPr lang="zh-CN" altLang="en-US" b="1" dirty="0">
                    <a:solidFill>
                      <a:srgbClr val="C00000"/>
                    </a:solidFill>
                  </a:rPr>
                  <a:t>结论为真</a:t>
                </a:r>
                <a:r>
                  <a:rPr lang="en-US" altLang="zh-CN" dirty="0"/>
                  <a:t>.</a:t>
                </a:r>
              </a:p>
              <a:p>
                <a:pPr algn="just">
                  <a:lnSpc>
                    <a:spcPct val="120000"/>
                  </a:lnSpc>
                </a:pPr>
                <a:r>
                  <a:rPr lang="zh-CN" altLang="en-US" b="1" dirty="0">
                    <a:solidFill>
                      <a:srgbClr val="C00000"/>
                    </a:solidFill>
                  </a:rPr>
                  <a:t>论证形式</a:t>
                </a:r>
                <a:r>
                  <a:rPr lang="zh-CN" altLang="en-US" dirty="0"/>
                  <a:t>是</a:t>
                </a:r>
                <a:r>
                  <a:rPr lang="zh-CN" altLang="en-US" b="1" dirty="0">
                    <a:solidFill>
                      <a:srgbClr val="C00000"/>
                    </a:solidFill>
                  </a:rPr>
                  <a:t>一连串涉及命题变量的复合命题</a:t>
                </a:r>
                <a:r>
                  <a:rPr lang="en-US" altLang="zh-CN" dirty="0"/>
                  <a:t>. </a:t>
                </a:r>
                <a:r>
                  <a:rPr lang="zh-CN" altLang="en-US" dirty="0"/>
                  <a:t>无论什么命题被代入其命题变量</a:t>
                </a:r>
                <a:r>
                  <a:rPr lang="en-US" altLang="zh-CN" dirty="0"/>
                  <a:t>, </a:t>
                </a:r>
                <a:r>
                  <a:rPr lang="zh-CN" altLang="en-US" dirty="0"/>
                  <a:t>如果</a:t>
                </a:r>
                <a:r>
                  <a:rPr lang="zh-CN" altLang="en-US" b="1" dirty="0">
                    <a:solidFill>
                      <a:srgbClr val="C00000"/>
                    </a:solidFill>
                  </a:rPr>
                  <a:t>前提为真</a:t>
                </a:r>
                <a:r>
                  <a:rPr lang="en-US" altLang="zh-CN" dirty="0"/>
                  <a:t>, </a:t>
                </a:r>
                <a:r>
                  <a:rPr lang="zh-CN" altLang="en-US" b="1" dirty="0">
                    <a:solidFill>
                      <a:srgbClr val="C00000"/>
                    </a:solidFill>
                  </a:rPr>
                  <a:t>结论为真</a:t>
                </a:r>
                <a:r>
                  <a:rPr lang="en-US" altLang="zh-CN" dirty="0"/>
                  <a:t>, </a:t>
                </a:r>
                <a:r>
                  <a:rPr lang="zh-CN" altLang="en-US" dirty="0"/>
                  <a:t>则该</a:t>
                </a:r>
                <a:r>
                  <a:rPr lang="zh-CN" altLang="en-US" b="1" dirty="0">
                    <a:solidFill>
                      <a:srgbClr val="C00000"/>
                    </a:solidFill>
                  </a:rPr>
                  <a:t>论证形式</a:t>
                </a:r>
                <a:r>
                  <a:rPr lang="zh-CN" altLang="en-US" dirty="0"/>
                  <a:t>是</a:t>
                </a:r>
                <a:r>
                  <a:rPr lang="zh-CN" altLang="en-US" b="1" dirty="0">
                    <a:solidFill>
                      <a:srgbClr val="C00000"/>
                    </a:solidFill>
                  </a:rPr>
                  <a:t>有效</a:t>
                </a:r>
                <a:r>
                  <a:rPr lang="zh-CN" altLang="en-US" dirty="0"/>
                  <a:t>的</a:t>
                </a:r>
                <a:r>
                  <a:rPr lang="en-US" altLang="zh-CN" dirty="0"/>
                  <a:t>.</a:t>
                </a:r>
                <a:endParaRPr lang="zh-CN" altLang="en-US" dirty="0"/>
              </a:p>
              <a:p>
                <a:pPr algn="just">
                  <a:lnSpc>
                    <a:spcPct val="120000"/>
                  </a:lnSpc>
                </a:pPr>
                <a:r>
                  <a:rPr lang="zh-CN" altLang="en-US" dirty="0"/>
                  <a:t>当</a:t>
                </a:r>
                <a:r>
                  <a:rPr lang="en-US" altLang="zh-CN" dirty="0"/>
                  <a:t>(</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2</m:t>
                        </m:r>
                      </m:sub>
                    </m:sSub>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𝑛</m:t>
                        </m:r>
                      </m:sub>
                    </m:sSub>
                  </m:oMath>
                </a14:m>
                <a:r>
                  <a:rPr lang="en-US" altLang="zh-CN" dirty="0"/>
                  <a:t>)</a:t>
                </a:r>
                <a14:m>
                  <m:oMath xmlns:m="http://schemas.openxmlformats.org/officeDocument/2006/math">
                    <m:r>
                      <a:rPr lang="en-US" altLang="zh-CN" i="1" dirty="0" smtClean="0">
                        <a:latin typeface="Cambria Math" panose="02040503050406030204" pitchFamily="18" charset="0"/>
                      </a:rPr>
                      <m:t>→</m:t>
                    </m:r>
                    <m:r>
                      <a:rPr lang="en-US" altLang="zh-CN" b="0" i="1" dirty="0" smtClean="0">
                        <a:latin typeface="Cambria Math" panose="02040503050406030204" pitchFamily="18" charset="0"/>
                      </a:rPr>
                      <m:t>𝑞</m:t>
                    </m:r>
                  </m:oMath>
                </a14:m>
                <a:r>
                  <a:rPr lang="zh-CN" altLang="en-US" dirty="0"/>
                  <a:t>是永真式</a:t>
                </a:r>
                <a:r>
                  <a:rPr lang="en-US" altLang="zh-CN" dirty="0"/>
                  <a:t>. </a:t>
                </a:r>
                <a:r>
                  <a:rPr lang="zh-CN" altLang="en-US" dirty="0"/>
                  <a:t>带有前提</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1</m:t>
                        </m:r>
                      </m:sub>
                    </m:sSub>
                  </m:oMath>
                </a14:m>
                <a:r>
                  <a:rPr lang="en-US" altLang="zh-CN" dirty="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2</m:t>
                        </m:r>
                      </m:sub>
                    </m:sSub>
                  </m:oMath>
                </a14:m>
                <a:r>
                  <a:rPr lang="en-US" altLang="zh-CN" dirty="0"/>
                  <a:t>,...,</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𝑛</m:t>
                        </m:r>
                      </m:sub>
                    </m:sSub>
                  </m:oMath>
                </a14:m>
                <a:r>
                  <a:rPr lang="en-US" altLang="zh-CN" dirty="0"/>
                  <a:t>, </a:t>
                </a:r>
                <a:r>
                  <a:rPr lang="zh-CN" altLang="en-US" dirty="0"/>
                  <a:t>结论为</a:t>
                </a:r>
                <a14:m>
                  <m:oMath xmlns:m="http://schemas.openxmlformats.org/officeDocument/2006/math">
                    <m:r>
                      <a:rPr lang="en-US" altLang="zh-CN" i="1" dirty="0">
                        <a:latin typeface="Cambria Math" panose="02040503050406030204" pitchFamily="18" charset="0"/>
                      </a:rPr>
                      <m:t>𝑞</m:t>
                    </m:r>
                  </m:oMath>
                </a14:m>
                <a:r>
                  <a:rPr lang="zh-CN" altLang="en-US" dirty="0"/>
                  <a:t>的论证形式就是有效的</a:t>
                </a:r>
                <a:r>
                  <a:rPr lang="en-US" altLang="zh-CN"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99" t="-476" r="-11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060D9ED4-699A-4787-815E-966F35420F9C}"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124</a:t>
            </a:fld>
            <a:endParaRPr lang="zh-CN" altLang="en-US" dirty="0"/>
          </a:p>
        </p:txBody>
      </p:sp>
    </p:spTree>
    <p:extLst>
      <p:ext uri="{BB962C8B-B14F-4D97-AF65-F5344CB8AC3E}">
        <p14:creationId xmlns:p14="http://schemas.microsoft.com/office/powerpoint/2010/main" val="6750197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57200" y="1066800"/>
            <a:ext cx="11277599" cy="4572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a:t>命题逻辑的推理规则</a:t>
            </a:r>
            <a:r>
              <a:rPr lang="en-US" altLang="zh-CN" dirty="0"/>
              <a:t>1:</a:t>
            </a:r>
            <a:r>
              <a:rPr lang="zh-CN" altLang="en-US" dirty="0"/>
              <a:t>假言推理</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a:t>永真式 </a:t>
                </a:r>
                <a14:m>
                  <m:oMath xmlns:m="http://schemas.openxmlformats.org/officeDocument/2006/math">
                    <m:r>
                      <a:rPr lang="en-US" altLang="zh-CN" i="1" dirty="0" smtClean="0">
                        <a:latin typeface="Cambria Math" panose="02040503050406030204" pitchFamily="18" charset="0"/>
                      </a:rPr>
                      <m:t>(</m:t>
                    </m:r>
                    <m:r>
                      <a:rPr lang="en-US" altLang="zh-CN" i="1" dirty="0">
                        <a:latin typeface="Cambria Math" panose="02040503050406030204" pitchFamily="18" charset="0"/>
                      </a:rPr>
                      <m:t>𝑝</m:t>
                    </m:r>
                    <m:r>
                      <a:rPr lang="en-US" altLang="zh-CN" i="1" dirty="0">
                        <a:latin typeface="Cambria Math" panose="02040503050406030204" pitchFamily="18" charset="0"/>
                      </a:rPr>
                      <m:t> ∧ (</m:t>
                    </m:r>
                    <m:r>
                      <a:rPr lang="en-US" altLang="zh-CN" i="1" dirty="0">
                        <a:latin typeface="Cambria Math" panose="02040503050406030204" pitchFamily="18" charset="0"/>
                        <a:ea typeface="Cambria Math"/>
                      </a:rPr>
                      <m:t>𝑝</m:t>
                    </m:r>
                    <m:r>
                      <a:rPr lang="en-US" altLang="zh-CN" i="1" dirty="0">
                        <a:latin typeface="Cambria Math" panose="02040503050406030204" pitchFamily="18" charset="0"/>
                        <a:ea typeface="Cambria Math"/>
                      </a:rPr>
                      <m:t> →</m:t>
                    </m:r>
                    <m:r>
                      <a:rPr lang="en-US" altLang="zh-CN" i="1" dirty="0">
                        <a:latin typeface="Cambria Math" panose="02040503050406030204" pitchFamily="18" charset="0"/>
                        <a:ea typeface="Cambria Math"/>
                      </a:rPr>
                      <m:t>𝑞</m:t>
                    </m:r>
                    <m:r>
                      <a:rPr lang="en-US" altLang="zh-CN" i="1" dirty="0">
                        <a:latin typeface="Cambria Math" panose="02040503050406030204" pitchFamily="18" charset="0"/>
                        <a:ea typeface="Cambria Math"/>
                      </a:rPr>
                      <m:t>)) → </m:t>
                    </m:r>
                    <m:r>
                      <a:rPr lang="en-US" altLang="zh-CN" i="1" dirty="0" smtClean="0">
                        <a:latin typeface="Cambria Math" panose="02040503050406030204" pitchFamily="18" charset="0"/>
                        <a:ea typeface="Cambria Math"/>
                      </a:rPr>
                      <m:t>𝑞</m:t>
                    </m:r>
                    <m:r>
                      <a:rPr lang="en-US" altLang="zh-CN" i="1" dirty="0" smtClean="0">
                        <a:latin typeface="Cambria Math" panose="02040503050406030204" pitchFamily="18" charset="0"/>
                        <a:ea typeface="Cambria Math"/>
                      </a:rPr>
                      <m:t>  </m:t>
                    </m:r>
                  </m:oMath>
                </a14:m>
                <a:r>
                  <a:rPr lang="zh-CN" altLang="en-US" dirty="0"/>
                  <a:t>称为</a:t>
                </a:r>
                <a:r>
                  <a:rPr lang="zh-CN" altLang="en-US" b="1" dirty="0">
                    <a:solidFill>
                      <a:srgbClr val="C00000"/>
                    </a:solidFill>
                  </a:rPr>
                  <a:t>假言推理</a:t>
                </a:r>
                <a:endParaRPr lang="en-US" altLang="zh-CN" b="1" dirty="0">
                  <a:solidFill>
                    <a:srgbClr val="C00000"/>
                  </a:solidFill>
                </a:endParaRPr>
              </a:p>
              <a:p>
                <a:endParaRPr lang="en-US" b="1" dirty="0">
                  <a:solidFill>
                    <a:srgbClr val="C00000"/>
                  </a:solidFill>
                </a:endParaRPr>
              </a:p>
              <a:p>
                <a:endParaRPr lang="en-US" b="1" dirty="0">
                  <a:solidFill>
                    <a:srgbClr val="C00000"/>
                  </a:solidFill>
                </a:endParaRPr>
              </a:p>
              <a:p>
                <a:endParaRPr lang="en-US" b="1" dirty="0">
                  <a:solidFill>
                    <a:srgbClr val="C00000"/>
                  </a:solidFill>
                </a:endParaRPr>
              </a:p>
              <a:p>
                <a:endParaRPr lang="en-US" altLang="zh-CN" dirty="0"/>
              </a:p>
              <a:p>
                <a:r>
                  <a:rPr lang="zh-CN" altLang="en-US" dirty="0"/>
                  <a:t>例</a:t>
                </a:r>
                <a:r>
                  <a:rPr lang="en-US" altLang="zh-CN" dirty="0"/>
                  <a:t>:</a:t>
                </a:r>
                <a14:m>
                  <m:oMath xmlns:m="http://schemas.openxmlformats.org/officeDocument/2006/math">
                    <m:r>
                      <a:rPr lang="en-US" altLang="zh-CN" i="1" dirty="0" smtClean="0">
                        <a:latin typeface="Cambria Math" panose="02040503050406030204" pitchFamily="18" charset="0"/>
                      </a:rPr>
                      <m:t>𝑝</m:t>
                    </m:r>
                  </m:oMath>
                </a14:m>
                <a:r>
                  <a:rPr lang="zh-CN" altLang="en-US" dirty="0"/>
                  <a:t>表示</a:t>
                </a:r>
                <a14:m>
                  <m:oMath xmlns:m="http://schemas.openxmlformats.org/officeDocument/2006/math">
                    <m:r>
                      <a:rPr lang="zh-CN" altLang="en-US" i="1">
                        <a:latin typeface="Cambria Math" panose="02040503050406030204" pitchFamily="18" charset="0"/>
                      </a:rPr>
                      <m:t>“</m:t>
                    </m:r>
                  </m:oMath>
                </a14:m>
                <a:r>
                  <a:rPr lang="zh-CN" altLang="en-US" dirty="0"/>
                  <a:t>正在下雪</a:t>
                </a:r>
                <a14:m>
                  <m:oMath xmlns:m="http://schemas.openxmlformats.org/officeDocument/2006/math">
                    <m:r>
                      <a:rPr lang="zh-CN" altLang="en-US" i="1">
                        <a:latin typeface="Cambria Math" panose="02040503050406030204" pitchFamily="18" charset="0"/>
                      </a:rPr>
                      <m:t>”</m:t>
                    </m:r>
                  </m:oMath>
                </a14:m>
                <a:r>
                  <a:rPr lang="en-US" altLang="zh-CN" i="1" dirty="0"/>
                  <a:t> </a:t>
                </a:r>
                <a14:m>
                  <m:oMath xmlns:m="http://schemas.openxmlformats.org/officeDocument/2006/math">
                    <m:r>
                      <a:rPr lang="en-US" altLang="zh-CN" i="1" dirty="0" smtClean="0">
                        <a:latin typeface="Cambria Math" panose="02040503050406030204" pitchFamily="18" charset="0"/>
                      </a:rPr>
                      <m:t>𝑞</m:t>
                    </m:r>
                  </m:oMath>
                </a14:m>
                <a:r>
                  <a:rPr lang="zh-CN" altLang="en-US" dirty="0"/>
                  <a:t>表示</a:t>
                </a:r>
                <a14:m>
                  <m:oMath xmlns:m="http://schemas.openxmlformats.org/officeDocument/2006/math">
                    <m:r>
                      <a:rPr lang="zh-CN" altLang="en-US" i="1">
                        <a:latin typeface="Cambria Math" panose="02040503050406030204" pitchFamily="18" charset="0"/>
                      </a:rPr>
                      <m:t>“</m:t>
                    </m:r>
                  </m:oMath>
                </a14:m>
                <a:r>
                  <a:rPr lang="zh-CN" altLang="en-US" dirty="0"/>
                  <a:t>我要学离散数学</a:t>
                </a:r>
                <a14:m>
                  <m:oMath xmlns:m="http://schemas.openxmlformats.org/officeDocument/2006/math">
                    <m:r>
                      <a:rPr lang="zh-CN" altLang="en-US" i="1">
                        <a:latin typeface="Cambria Math" panose="02040503050406030204" pitchFamily="18" charset="0"/>
                      </a:rPr>
                      <m:t>”</m:t>
                    </m:r>
                  </m:oMath>
                </a14:m>
                <a:r>
                  <a:rPr lang="zh-CN" altLang="en-US" dirty="0"/>
                  <a:t> 假设条件语句</a:t>
                </a:r>
                <a14:m>
                  <m:oMath xmlns:m="http://schemas.openxmlformats.org/officeDocument/2006/math">
                    <m:r>
                      <a:rPr lang="zh-CN" altLang="en-US" i="1">
                        <a:latin typeface="Cambria Math" panose="02040503050406030204" pitchFamily="18" charset="0"/>
                      </a:rPr>
                      <m:t>“</m:t>
                    </m:r>
                  </m:oMath>
                </a14:m>
                <a:r>
                  <a:rPr lang="zh-CN" altLang="en-US" dirty="0"/>
                  <a:t>如果正在下雪</a:t>
                </a:r>
                <a:r>
                  <a:rPr lang="en-US" altLang="zh-CN" dirty="0"/>
                  <a:t>, </a:t>
                </a:r>
                <a:r>
                  <a:rPr lang="zh-CN" altLang="en-US" dirty="0"/>
                  <a:t>我要学离散数学</a:t>
                </a:r>
                <a14:m>
                  <m:oMath xmlns:m="http://schemas.openxmlformats.org/officeDocument/2006/math">
                    <m:r>
                      <a:rPr lang="zh-CN" altLang="en-US" i="1">
                        <a:latin typeface="Cambria Math" panose="02040503050406030204" pitchFamily="18" charset="0"/>
                      </a:rPr>
                      <m:t>”</m:t>
                    </m:r>
                  </m:oMath>
                </a14:m>
                <a:r>
                  <a:rPr lang="zh-CN" altLang="en-US" dirty="0"/>
                  <a:t> 和</a:t>
                </a:r>
                <a14:m>
                  <m:oMath xmlns:m="http://schemas.openxmlformats.org/officeDocument/2006/math">
                    <m:r>
                      <a:rPr lang="zh-CN" altLang="en-US" i="1">
                        <a:latin typeface="Cambria Math" panose="02040503050406030204" pitchFamily="18" charset="0"/>
                      </a:rPr>
                      <m:t>“</m:t>
                    </m:r>
                  </m:oMath>
                </a14:m>
                <a:r>
                  <a:rPr lang="zh-CN" altLang="en-US" dirty="0"/>
                  <a:t>正在下雪</a:t>
                </a:r>
                <a14:m>
                  <m:oMath xmlns:m="http://schemas.openxmlformats.org/officeDocument/2006/math">
                    <m:r>
                      <a:rPr lang="zh-CN" altLang="en-US" i="1">
                        <a:latin typeface="Cambria Math" panose="02040503050406030204" pitchFamily="18" charset="0"/>
                      </a:rPr>
                      <m:t>”</m:t>
                    </m:r>
                  </m:oMath>
                </a14:m>
                <a:r>
                  <a:rPr lang="zh-CN" altLang="en-US" dirty="0"/>
                  <a:t>为真</a:t>
                </a:r>
                <a:r>
                  <a:rPr lang="en-US" altLang="zh-CN" dirty="0"/>
                  <a:t>, </a:t>
                </a:r>
                <a:r>
                  <a:rPr lang="zh-CN" altLang="en-US" dirty="0"/>
                  <a:t>那么</a:t>
                </a:r>
                <a14:m>
                  <m:oMath xmlns:m="http://schemas.openxmlformats.org/officeDocument/2006/math">
                    <m:r>
                      <a:rPr lang="zh-CN" altLang="en-US" i="1">
                        <a:latin typeface="Cambria Math" panose="02040503050406030204" pitchFamily="18" charset="0"/>
                      </a:rPr>
                      <m:t>“</m:t>
                    </m:r>
                  </m:oMath>
                </a14:m>
                <a:r>
                  <a:rPr lang="zh-CN" altLang="en-US" dirty="0"/>
                  <a:t>因此</a:t>
                </a:r>
                <a:r>
                  <a:rPr lang="en-US" altLang="zh-CN" dirty="0"/>
                  <a:t>, </a:t>
                </a:r>
                <a:r>
                  <a:rPr lang="zh-CN" altLang="en-US" dirty="0"/>
                  <a:t>我要学离散数学</a:t>
                </a:r>
                <a14:m>
                  <m:oMath xmlns:m="http://schemas.openxmlformats.org/officeDocument/2006/math">
                    <m:r>
                      <a:rPr lang="zh-CN" altLang="en-US" i="1">
                        <a:latin typeface="Cambria Math" panose="02040503050406030204" pitchFamily="18" charset="0"/>
                      </a:rPr>
                      <m:t>”</m:t>
                    </m:r>
                  </m:oMath>
                </a14:m>
                <a:r>
                  <a:rPr lang="zh-CN" altLang="en-US" dirty="0"/>
                  <a:t>为真</a:t>
                </a:r>
                <a:r>
                  <a:rPr lang="en-US" altLang="zh-CN" dirty="0"/>
                  <a:t>.</a:t>
                </a:r>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99" t="-2143" r="-388"/>
                </a:stretch>
              </a:blipFill>
            </p:spPr>
            <p:txBody>
              <a:bodyPr/>
              <a:lstStyle/>
              <a:p>
                <a:r>
                  <a:rPr lang="zh-CN" altLang="en-US">
                    <a:noFill/>
                  </a:rPr>
                  <a:t> </a:t>
                </a:r>
              </a:p>
            </p:txBody>
          </p:sp>
        </mc:Fallback>
      </mc:AlternateContent>
      <p:pic>
        <p:nvPicPr>
          <p:cNvPr id="17" name="Picture 16" descr="addin_tmp.png"/>
          <p:cNvPicPr>
            <a:picLocks noChangeAspect="1"/>
          </p:cNvPicPr>
          <p:nvPr>
            <p:custDataLst>
              <p:tags r:id="rId1"/>
            </p:custDataLst>
          </p:nvPr>
        </p:nvPicPr>
        <p:blipFill>
          <a:blip r:embed="rId4" cstate="print"/>
          <a:stretch>
            <a:fillRect/>
          </a:stretch>
        </p:blipFill>
        <p:spPr>
          <a:xfrm>
            <a:off x="4750117" y="1828800"/>
            <a:ext cx="1345883" cy="1194435"/>
          </a:xfrm>
          <a:prstGeom prst="rect">
            <a:avLst/>
          </a:prstGeom>
        </p:spPr>
      </p:pic>
      <p:sp>
        <p:nvSpPr>
          <p:cNvPr id="4" name="日期占位符 3"/>
          <p:cNvSpPr>
            <a:spLocks noGrp="1"/>
          </p:cNvSpPr>
          <p:nvPr>
            <p:ph type="dt" sz="half" idx="10"/>
          </p:nvPr>
        </p:nvSpPr>
        <p:spPr/>
        <p:txBody>
          <a:bodyPr/>
          <a:lstStyle/>
          <a:p>
            <a:fld id="{5D68BE4B-0027-4FE1-98FD-E180B5546A03}"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125</a:t>
            </a:fld>
            <a:endParaRPr lang="zh-CN" altLang="en-US" dirty="0"/>
          </a:p>
        </p:txBody>
      </p:sp>
    </p:spTree>
    <p:extLst>
      <p:ext uri="{BB962C8B-B14F-4D97-AF65-F5344CB8AC3E}">
        <p14:creationId xmlns:p14="http://schemas.microsoft.com/office/powerpoint/2010/main" val="121545020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49944" y="1035036"/>
            <a:ext cx="11277599" cy="4572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a:t>命题逻辑的推理规则</a:t>
            </a:r>
            <a:r>
              <a:rPr lang="en-US" altLang="zh-CN" dirty="0"/>
              <a:t>2:</a:t>
            </a:r>
            <a:r>
              <a:rPr lang="zh-CN" altLang="en-US" dirty="0"/>
              <a:t>取拒式</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dirty="0"/>
                  <a:t> </a:t>
                </a:r>
                <a14:m>
                  <m:oMath xmlns:m="http://schemas.openxmlformats.org/officeDocument/2006/math">
                    <m:r>
                      <a:rPr lang="en-US" altLang="zh-CN" i="1" dirty="0" smtClean="0">
                        <a:latin typeface="Cambria Math" panose="02040503050406030204" pitchFamily="18" charset="0"/>
                      </a:rPr>
                      <m:t>(</m:t>
                    </m:r>
                    <m:r>
                      <a:rPr lang="en-US" altLang="zh-CN" i="1" dirty="0">
                        <a:latin typeface="Cambria Math" panose="02040503050406030204" pitchFamily="18" charset="0"/>
                        <a:ea typeface="Cambria Math"/>
                      </a:rPr>
                      <m:t>¬</m:t>
                    </m:r>
                    <m:r>
                      <a:rPr lang="en-US" altLang="zh-CN" i="1" dirty="0">
                        <a:latin typeface="Cambria Math" panose="02040503050406030204" pitchFamily="18" charset="0"/>
                        <a:ea typeface="Cambria Math"/>
                      </a:rPr>
                      <m:t>𝑞</m:t>
                    </m:r>
                    <m:r>
                      <a:rPr lang="en-US" altLang="zh-CN" i="1" dirty="0">
                        <a:latin typeface="Cambria Math" panose="02040503050406030204" pitchFamily="18" charset="0"/>
                        <a:ea typeface="Cambria Math"/>
                      </a:rPr>
                      <m:t>∧(</m:t>
                    </m:r>
                    <m:r>
                      <a:rPr lang="en-US" altLang="zh-CN" i="1" dirty="0">
                        <a:latin typeface="Cambria Math" panose="02040503050406030204" pitchFamily="18" charset="0"/>
                        <a:ea typeface="Cambria Math"/>
                      </a:rPr>
                      <m:t>𝑝</m:t>
                    </m:r>
                    <m:r>
                      <a:rPr lang="en-US" altLang="zh-CN" i="1" dirty="0">
                        <a:latin typeface="Cambria Math" panose="02040503050406030204" pitchFamily="18" charset="0"/>
                        <a:ea typeface="Cambria Math"/>
                      </a:rPr>
                      <m:t> →</m:t>
                    </m:r>
                    <m:r>
                      <a:rPr lang="en-US" altLang="zh-CN" i="1" dirty="0">
                        <a:latin typeface="Cambria Math" panose="02040503050406030204" pitchFamily="18" charset="0"/>
                        <a:ea typeface="Cambria Math"/>
                      </a:rPr>
                      <m:t>𝑞</m:t>
                    </m:r>
                    <m:r>
                      <a:rPr lang="en-US" altLang="zh-CN" i="1" dirty="0">
                        <a:latin typeface="Cambria Math" panose="02040503050406030204" pitchFamily="18" charset="0"/>
                        <a:ea typeface="Cambria Math"/>
                      </a:rPr>
                      <m:t>))→¬</m:t>
                    </m:r>
                    <m:r>
                      <a:rPr lang="en-US" altLang="zh-CN" i="1" dirty="0">
                        <a:latin typeface="Cambria Math" panose="02040503050406030204" pitchFamily="18" charset="0"/>
                        <a:ea typeface="Cambria Math"/>
                      </a:rPr>
                      <m:t>𝑝</m:t>
                    </m:r>
                  </m:oMath>
                </a14:m>
                <a:r>
                  <a:rPr lang="zh-CN" altLang="en-US" dirty="0"/>
                  <a:t>称为</a:t>
                </a:r>
                <a:r>
                  <a:rPr lang="zh-CN" altLang="en-US" b="1" dirty="0">
                    <a:solidFill>
                      <a:srgbClr val="C00000"/>
                    </a:solidFill>
                  </a:rPr>
                  <a:t>取拒式</a:t>
                </a:r>
                <a:endParaRPr lang="en-US" altLang="zh-CN" b="1" dirty="0">
                  <a:solidFill>
                    <a:srgbClr val="C00000"/>
                  </a:solidFill>
                </a:endParaRPr>
              </a:p>
              <a:p>
                <a:endParaRPr lang="en-US" b="1" dirty="0">
                  <a:solidFill>
                    <a:srgbClr val="C00000"/>
                  </a:solidFill>
                </a:endParaRPr>
              </a:p>
              <a:p>
                <a:endParaRPr lang="en-US" b="1" dirty="0">
                  <a:solidFill>
                    <a:srgbClr val="C00000"/>
                  </a:solidFill>
                </a:endParaRPr>
              </a:p>
              <a:p>
                <a:endParaRPr lang="en-US" b="1" dirty="0">
                  <a:solidFill>
                    <a:srgbClr val="C00000"/>
                  </a:solidFill>
                </a:endParaRPr>
              </a:p>
              <a:p>
                <a:endParaRPr lang="en-US" b="1" dirty="0">
                  <a:solidFill>
                    <a:srgbClr val="C00000"/>
                  </a:solidFill>
                </a:endParaRPr>
              </a:p>
              <a:p>
                <a:pPr algn="just"/>
                <a:r>
                  <a:rPr lang="zh-CN" altLang="en-US" dirty="0"/>
                  <a:t>例</a:t>
                </a:r>
                <a:r>
                  <a:rPr lang="en-US" altLang="zh-CN" dirty="0"/>
                  <a:t>:</a:t>
                </a:r>
                <a14:m>
                  <m:oMath xmlns:m="http://schemas.openxmlformats.org/officeDocument/2006/math">
                    <m:r>
                      <a:rPr lang="en-US" altLang="zh-CN" i="1" dirty="0" smtClean="0">
                        <a:latin typeface="Cambria Math" panose="02040503050406030204" pitchFamily="18" charset="0"/>
                      </a:rPr>
                      <m:t>𝑝</m:t>
                    </m:r>
                  </m:oMath>
                </a14:m>
                <a:r>
                  <a:rPr lang="zh-CN" altLang="en-US" dirty="0"/>
                  <a:t>表示</a:t>
                </a:r>
                <a14:m>
                  <m:oMath xmlns:m="http://schemas.openxmlformats.org/officeDocument/2006/math">
                    <m:r>
                      <a:rPr lang="zh-CN" altLang="en-US" i="1">
                        <a:latin typeface="Cambria Math" panose="02040503050406030204" pitchFamily="18" charset="0"/>
                      </a:rPr>
                      <m:t>“</m:t>
                    </m:r>
                  </m:oMath>
                </a14:m>
                <a:r>
                  <a:rPr lang="zh-CN" altLang="en-US" dirty="0"/>
                  <a:t>正在下雪</a:t>
                </a:r>
                <a14:m>
                  <m:oMath xmlns:m="http://schemas.openxmlformats.org/officeDocument/2006/math">
                    <m:r>
                      <a:rPr lang="zh-CN" altLang="en-US" i="1">
                        <a:latin typeface="Cambria Math" panose="02040503050406030204" pitchFamily="18" charset="0"/>
                      </a:rPr>
                      <m:t>”</m:t>
                    </m:r>
                    <m:r>
                      <a:rPr lang="en-US" altLang="zh-CN" b="0" i="1" smtClean="0">
                        <a:latin typeface="Cambria Math" panose="02040503050406030204" pitchFamily="18" charset="0"/>
                      </a:rPr>
                      <m:t> </m:t>
                    </m:r>
                    <m:r>
                      <a:rPr lang="en-US" altLang="zh-CN" i="1" dirty="0" smtClean="0">
                        <a:latin typeface="Cambria Math" panose="02040503050406030204" pitchFamily="18" charset="0"/>
                      </a:rPr>
                      <m:t>𝑞</m:t>
                    </m:r>
                  </m:oMath>
                </a14:m>
                <a:r>
                  <a:rPr lang="zh-CN" altLang="en-US" dirty="0"/>
                  <a:t>表示</a:t>
                </a:r>
                <a14:m>
                  <m:oMath xmlns:m="http://schemas.openxmlformats.org/officeDocument/2006/math">
                    <m:r>
                      <a:rPr lang="zh-CN" altLang="en-US" i="1">
                        <a:latin typeface="Cambria Math" panose="02040503050406030204" pitchFamily="18" charset="0"/>
                      </a:rPr>
                      <m:t>“</m:t>
                    </m:r>
                  </m:oMath>
                </a14:m>
                <a:r>
                  <a:rPr lang="zh-CN" altLang="en-US" dirty="0"/>
                  <a:t>我要学离散数学</a:t>
                </a:r>
                <a14:m>
                  <m:oMath xmlns:m="http://schemas.openxmlformats.org/officeDocument/2006/math">
                    <m:r>
                      <a:rPr lang="zh-CN" altLang="en-US" i="1">
                        <a:latin typeface="Cambria Math" panose="02040503050406030204" pitchFamily="18" charset="0"/>
                      </a:rPr>
                      <m:t>”</m:t>
                    </m:r>
                  </m:oMath>
                </a14:m>
                <a:r>
                  <a:rPr lang="zh-CN" altLang="en-US" dirty="0"/>
                  <a:t> 假设条件语句</a:t>
                </a:r>
                <a14:m>
                  <m:oMath xmlns:m="http://schemas.openxmlformats.org/officeDocument/2006/math">
                    <m:r>
                      <a:rPr lang="zh-CN" altLang="en-US" i="1">
                        <a:latin typeface="Cambria Math" panose="02040503050406030204" pitchFamily="18" charset="0"/>
                      </a:rPr>
                      <m:t>“</m:t>
                    </m:r>
                  </m:oMath>
                </a14:m>
                <a:r>
                  <a:rPr lang="zh-CN" altLang="en-US" dirty="0"/>
                  <a:t>如果正在下雪</a:t>
                </a:r>
                <a:r>
                  <a:rPr lang="en-US" altLang="zh-CN" dirty="0"/>
                  <a:t>, </a:t>
                </a:r>
                <a:r>
                  <a:rPr lang="zh-CN" altLang="en-US" dirty="0"/>
                  <a:t>我要学离散数学</a:t>
                </a:r>
                <a14:m>
                  <m:oMath xmlns:m="http://schemas.openxmlformats.org/officeDocument/2006/math">
                    <m:r>
                      <a:rPr lang="zh-CN" altLang="en-US" i="1">
                        <a:latin typeface="Cambria Math" panose="02040503050406030204" pitchFamily="18" charset="0"/>
                      </a:rPr>
                      <m:t>”</m:t>
                    </m:r>
                  </m:oMath>
                </a14:m>
                <a:r>
                  <a:rPr lang="zh-CN" altLang="en-US" dirty="0"/>
                  <a:t>和</a:t>
                </a:r>
                <a14:m>
                  <m:oMath xmlns:m="http://schemas.openxmlformats.org/officeDocument/2006/math">
                    <m:r>
                      <a:rPr lang="zh-CN" altLang="en-US" i="1">
                        <a:latin typeface="Cambria Math" panose="02040503050406030204" pitchFamily="18" charset="0"/>
                      </a:rPr>
                      <m:t>“</m:t>
                    </m:r>
                  </m:oMath>
                </a14:m>
                <a:r>
                  <a:rPr lang="zh-CN" altLang="en-US" dirty="0"/>
                  <a:t>我没有学习离散数学</a:t>
                </a:r>
                <a14:m>
                  <m:oMath xmlns:m="http://schemas.openxmlformats.org/officeDocument/2006/math">
                    <m:r>
                      <a:rPr lang="zh-CN" altLang="en-US" i="1">
                        <a:latin typeface="Cambria Math" panose="02040503050406030204" pitchFamily="18" charset="0"/>
                      </a:rPr>
                      <m:t>”</m:t>
                    </m:r>
                  </m:oMath>
                </a14:m>
                <a:r>
                  <a:rPr lang="zh-CN" altLang="en-US" dirty="0"/>
                  <a:t>为真</a:t>
                </a:r>
                <a:r>
                  <a:rPr lang="en-US" altLang="zh-CN" dirty="0"/>
                  <a:t>, </a:t>
                </a:r>
                <a:r>
                  <a:rPr lang="zh-CN" altLang="en-US" dirty="0"/>
                  <a:t>那么</a:t>
                </a:r>
                <a14:m>
                  <m:oMath xmlns:m="http://schemas.openxmlformats.org/officeDocument/2006/math">
                    <m:r>
                      <a:rPr lang="zh-CN" altLang="en-US" i="1">
                        <a:latin typeface="Cambria Math" panose="02040503050406030204" pitchFamily="18" charset="0"/>
                      </a:rPr>
                      <m:t>“</m:t>
                    </m:r>
                  </m:oMath>
                </a14:m>
                <a:r>
                  <a:rPr lang="zh-CN" altLang="en-US" dirty="0"/>
                  <a:t>因此</a:t>
                </a:r>
                <a:r>
                  <a:rPr lang="en-US" altLang="zh-CN" dirty="0"/>
                  <a:t>, </a:t>
                </a:r>
                <a:r>
                  <a:rPr lang="zh-CN" altLang="en-US" dirty="0"/>
                  <a:t>没有下雪</a:t>
                </a:r>
                <a14:m>
                  <m:oMath xmlns:m="http://schemas.openxmlformats.org/officeDocument/2006/math">
                    <m:r>
                      <a:rPr lang="zh-CN" altLang="en-US" i="1">
                        <a:latin typeface="Cambria Math" panose="02040503050406030204" pitchFamily="18" charset="0"/>
                      </a:rPr>
                      <m:t>”</m:t>
                    </m:r>
                  </m:oMath>
                </a14:m>
                <a:r>
                  <a:rPr lang="zh-CN" altLang="en-US" dirty="0"/>
                  <a:t>为真</a:t>
                </a:r>
                <a:r>
                  <a:rPr lang="en-US" altLang="zh-CN" dirty="0"/>
                  <a:t>.                </a:t>
                </a:r>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99" t="-2143" r="-1110"/>
                </a:stretch>
              </a:blipFill>
            </p:spPr>
            <p:txBody>
              <a:bodyPr/>
              <a:lstStyle/>
              <a:p>
                <a:r>
                  <a:rPr lang="zh-CN" altLang="en-US">
                    <a:noFill/>
                  </a:rPr>
                  <a:t> </a:t>
                </a:r>
              </a:p>
            </p:txBody>
          </p:sp>
        </mc:Fallback>
      </mc:AlternateContent>
      <p:pic>
        <p:nvPicPr>
          <p:cNvPr id="9" name="Picture 8" descr="addin_tmp.png"/>
          <p:cNvPicPr>
            <a:picLocks noChangeAspect="1"/>
          </p:cNvPicPr>
          <p:nvPr>
            <p:custDataLst>
              <p:tags r:id="rId1"/>
            </p:custDataLst>
          </p:nvPr>
        </p:nvPicPr>
        <p:blipFill>
          <a:blip r:embed="rId4" cstate="print"/>
          <a:stretch>
            <a:fillRect/>
          </a:stretch>
        </p:blipFill>
        <p:spPr>
          <a:xfrm>
            <a:off x="1066800" y="1676400"/>
            <a:ext cx="1345883" cy="1194435"/>
          </a:xfrm>
          <a:prstGeom prst="rect">
            <a:avLst/>
          </a:prstGeom>
        </p:spPr>
      </p:pic>
      <p:sp>
        <p:nvSpPr>
          <p:cNvPr id="4" name="日期占位符 3"/>
          <p:cNvSpPr>
            <a:spLocks noGrp="1"/>
          </p:cNvSpPr>
          <p:nvPr>
            <p:ph type="dt" sz="half" idx="10"/>
          </p:nvPr>
        </p:nvSpPr>
        <p:spPr/>
        <p:txBody>
          <a:bodyPr/>
          <a:lstStyle/>
          <a:p>
            <a:fld id="{65E9D436-3571-4D35-BED7-D0FB9E350CA6}"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126</a:t>
            </a:fld>
            <a:endParaRPr lang="zh-CN" altLang="en-US" dirty="0"/>
          </a:p>
        </p:txBody>
      </p:sp>
    </p:spTree>
    <p:extLst>
      <p:ext uri="{BB962C8B-B14F-4D97-AF65-F5344CB8AC3E}">
        <p14:creationId xmlns:p14="http://schemas.microsoft.com/office/powerpoint/2010/main" val="266039959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57200" y="1054418"/>
            <a:ext cx="11277599" cy="4572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14:m>
                  <m:oMath xmlns:m="http://schemas.openxmlformats.org/officeDocument/2006/math">
                    <m:r>
                      <a:rPr lang="en-US" altLang="zh-CN" i="1" dirty="0" smtClean="0">
                        <a:latin typeface="Cambria Math" panose="02040503050406030204" pitchFamily="18" charset="0"/>
                      </a:rPr>
                      <m:t>(</m:t>
                    </m:r>
                    <m:r>
                      <a:rPr lang="en-US" altLang="zh-CN" i="1" dirty="0">
                        <a:latin typeface="Cambria Math" panose="02040503050406030204" pitchFamily="18" charset="0"/>
                        <a:ea typeface="Cambria Math"/>
                      </a:rPr>
                      <m:t>(</m:t>
                    </m:r>
                    <m:r>
                      <a:rPr lang="en-US" altLang="zh-CN" i="1" dirty="0">
                        <a:latin typeface="Cambria Math" panose="02040503050406030204" pitchFamily="18" charset="0"/>
                        <a:ea typeface="Cambria Math"/>
                      </a:rPr>
                      <m:t>𝑝</m:t>
                    </m:r>
                    <m:r>
                      <a:rPr lang="en-US" altLang="zh-CN" i="1" dirty="0">
                        <a:latin typeface="Cambria Math" panose="02040503050406030204" pitchFamily="18" charset="0"/>
                        <a:ea typeface="Cambria Math"/>
                      </a:rPr>
                      <m:t> →</m:t>
                    </m:r>
                    <m:r>
                      <a:rPr lang="en-US" altLang="zh-CN" i="1" dirty="0">
                        <a:latin typeface="Cambria Math" panose="02040503050406030204" pitchFamily="18" charset="0"/>
                        <a:ea typeface="Cambria Math"/>
                      </a:rPr>
                      <m:t>𝑞</m:t>
                    </m:r>
                    <m:r>
                      <a:rPr lang="en-US" altLang="zh-CN" i="1" dirty="0">
                        <a:latin typeface="Cambria Math" panose="02040503050406030204" pitchFamily="18" charset="0"/>
                        <a:ea typeface="Cambria Math"/>
                      </a:rPr>
                      <m:t>) ∧ (</m:t>
                    </m:r>
                    <m:r>
                      <a:rPr lang="en-US" altLang="zh-CN" i="1" dirty="0" err="1">
                        <a:latin typeface="Cambria Math" panose="02040503050406030204" pitchFamily="18" charset="0"/>
                        <a:ea typeface="Cambria Math"/>
                      </a:rPr>
                      <m:t>𝑞</m:t>
                    </m:r>
                    <m:r>
                      <a:rPr lang="en-US" altLang="zh-CN" i="1" dirty="0" err="1">
                        <a:latin typeface="Cambria Math" panose="02040503050406030204" pitchFamily="18" charset="0"/>
                        <a:ea typeface="Cambria Math"/>
                      </a:rPr>
                      <m:t>→</m:t>
                    </m:r>
                    <m:r>
                      <a:rPr lang="en-US" altLang="zh-CN" i="1" dirty="0" err="1">
                        <a:latin typeface="Cambria Math" panose="02040503050406030204" pitchFamily="18" charset="0"/>
                        <a:ea typeface="Cambria Math"/>
                      </a:rPr>
                      <m:t>𝑟</m:t>
                    </m:r>
                    <m:r>
                      <a:rPr lang="en-US" altLang="zh-CN" i="1" dirty="0">
                        <a:latin typeface="Cambria Math" panose="02040503050406030204" pitchFamily="18" charset="0"/>
                        <a:ea typeface="Cambria Math"/>
                      </a:rPr>
                      <m:t>))→(</m:t>
                    </m:r>
                    <m:r>
                      <a:rPr lang="en-US" altLang="zh-CN" i="1" dirty="0">
                        <a:latin typeface="Cambria Math" panose="02040503050406030204" pitchFamily="18" charset="0"/>
                        <a:ea typeface="Cambria Math"/>
                      </a:rPr>
                      <m:t>𝑝</m:t>
                    </m:r>
                    <m:r>
                      <a:rPr lang="en-US" altLang="zh-CN" i="1" dirty="0">
                        <a:latin typeface="Cambria Math" panose="02040503050406030204" pitchFamily="18" charset="0"/>
                        <a:ea typeface="Cambria Math"/>
                      </a:rPr>
                      <m:t>→ </m:t>
                    </m:r>
                    <m:r>
                      <a:rPr lang="en-US" altLang="zh-CN" i="1" dirty="0">
                        <a:latin typeface="Cambria Math" panose="02040503050406030204" pitchFamily="18" charset="0"/>
                        <a:ea typeface="Cambria Math"/>
                      </a:rPr>
                      <m:t>𝑟</m:t>
                    </m:r>
                    <m:r>
                      <a:rPr lang="en-US" altLang="zh-CN" i="1" dirty="0" smtClean="0">
                        <a:latin typeface="Cambria Math" panose="02040503050406030204" pitchFamily="18" charset="0"/>
                        <a:ea typeface="Cambria Math"/>
                      </a:rPr>
                      <m:t>)</m:t>
                    </m:r>
                  </m:oMath>
                </a14:m>
                <a:r>
                  <a:rPr lang="zh-CN" altLang="en-US" dirty="0"/>
                  <a:t>称为</a:t>
                </a:r>
                <a:r>
                  <a:rPr lang="zh-CN" altLang="en-US" b="1" dirty="0">
                    <a:solidFill>
                      <a:srgbClr val="C00000"/>
                    </a:solidFill>
                  </a:rPr>
                  <a:t>假言三段论</a:t>
                </a:r>
                <a:endParaRPr lang="en-US" altLang="zh-CN" dirty="0"/>
              </a:p>
              <a:p>
                <a:endParaRPr lang="en-US" altLang="zh-CN" b="1" i="1" dirty="0">
                  <a:solidFill>
                    <a:srgbClr val="C00000"/>
                  </a:solidFill>
                </a:endParaRPr>
              </a:p>
              <a:p>
                <a:endParaRPr lang="en-US" altLang="zh-CN" b="1" i="1" dirty="0">
                  <a:solidFill>
                    <a:srgbClr val="C00000"/>
                  </a:solidFill>
                </a:endParaRPr>
              </a:p>
              <a:p>
                <a:endParaRPr lang="en-US" altLang="zh-CN" dirty="0"/>
              </a:p>
              <a:p>
                <a:endParaRPr lang="en-US" altLang="zh-CN" dirty="0"/>
              </a:p>
              <a:p>
                <a:pPr algn="just"/>
                <a:r>
                  <a:rPr lang="zh-CN" altLang="en-US" dirty="0"/>
                  <a:t>例</a:t>
                </a:r>
                <a:r>
                  <a:rPr lang="en-US" altLang="zh-CN" dirty="0"/>
                  <a:t>:</a:t>
                </a:r>
                <a14:m>
                  <m:oMath xmlns:m="http://schemas.openxmlformats.org/officeDocument/2006/math">
                    <m:r>
                      <a:rPr lang="en-US" altLang="zh-CN" i="1" dirty="0" smtClean="0">
                        <a:latin typeface="Cambria Math" panose="02040503050406030204" pitchFamily="18" charset="0"/>
                      </a:rPr>
                      <m:t>𝑝</m:t>
                    </m:r>
                  </m:oMath>
                </a14:m>
                <a:r>
                  <a:rPr lang="zh-CN" altLang="en-US" dirty="0"/>
                  <a:t>表示</a:t>
                </a:r>
                <a14:m>
                  <m:oMath xmlns:m="http://schemas.openxmlformats.org/officeDocument/2006/math">
                    <m:r>
                      <a:rPr lang="zh-CN" altLang="en-US" i="1">
                        <a:latin typeface="Cambria Math" panose="02040503050406030204" pitchFamily="18" charset="0"/>
                      </a:rPr>
                      <m:t>“</m:t>
                    </m:r>
                  </m:oMath>
                </a14:m>
                <a:r>
                  <a:rPr lang="zh-CN" altLang="en-US" dirty="0"/>
                  <a:t>正在下雪</a:t>
                </a:r>
                <a14:m>
                  <m:oMath xmlns:m="http://schemas.openxmlformats.org/officeDocument/2006/math">
                    <m:r>
                      <a:rPr lang="zh-CN" altLang="en-US" i="1">
                        <a:latin typeface="Cambria Math" panose="02040503050406030204" pitchFamily="18" charset="0"/>
                      </a:rPr>
                      <m:t>” </m:t>
                    </m:r>
                    <m:r>
                      <a:rPr lang="en-US" altLang="zh-CN" i="1" dirty="0" smtClean="0">
                        <a:latin typeface="Cambria Math" panose="02040503050406030204" pitchFamily="18" charset="0"/>
                      </a:rPr>
                      <m:t>𝑞</m:t>
                    </m:r>
                  </m:oMath>
                </a14:m>
                <a:r>
                  <a:rPr lang="zh-CN" altLang="en-US" dirty="0"/>
                  <a:t>表示</a:t>
                </a:r>
                <a14:m>
                  <m:oMath xmlns:m="http://schemas.openxmlformats.org/officeDocument/2006/math">
                    <m:r>
                      <a:rPr lang="zh-CN" altLang="en-US" i="1">
                        <a:latin typeface="Cambria Math" panose="02040503050406030204" pitchFamily="18" charset="0"/>
                      </a:rPr>
                      <m:t>“</m:t>
                    </m:r>
                  </m:oMath>
                </a14:m>
                <a:r>
                  <a:rPr lang="zh-CN" altLang="en-US" dirty="0"/>
                  <a:t>我要学离散数学</a:t>
                </a:r>
                <a14:m>
                  <m:oMath xmlns:m="http://schemas.openxmlformats.org/officeDocument/2006/math">
                    <m:r>
                      <a:rPr lang="zh-CN" altLang="en-US" i="1">
                        <a:latin typeface="Cambria Math" panose="02040503050406030204" pitchFamily="18" charset="0"/>
                      </a:rPr>
                      <m:t>”</m:t>
                    </m:r>
                    <m:r>
                      <a:rPr lang="en-US" altLang="zh-CN" b="0" i="1" smtClean="0">
                        <a:latin typeface="Cambria Math" panose="02040503050406030204" pitchFamily="18" charset="0"/>
                      </a:rPr>
                      <m:t> </m:t>
                    </m:r>
                    <m:r>
                      <a:rPr lang="en-US" altLang="zh-CN" i="1" dirty="0" smtClean="0">
                        <a:latin typeface="Cambria Math" panose="02040503050406030204" pitchFamily="18" charset="0"/>
                      </a:rPr>
                      <m:t>𝑟</m:t>
                    </m:r>
                  </m:oMath>
                </a14:m>
                <a:r>
                  <a:rPr lang="zh-CN" altLang="en-US" dirty="0"/>
                  <a:t>表示</a:t>
                </a:r>
                <a14:m>
                  <m:oMath xmlns:m="http://schemas.openxmlformats.org/officeDocument/2006/math">
                    <m:r>
                      <a:rPr lang="zh-CN" altLang="en-US" i="1">
                        <a:latin typeface="Cambria Math" panose="02040503050406030204" pitchFamily="18" charset="0"/>
                      </a:rPr>
                      <m:t>“</m:t>
                    </m:r>
                  </m:oMath>
                </a14:m>
                <a:r>
                  <a:rPr lang="zh-CN" altLang="en-US" dirty="0"/>
                  <a:t>我会得到成绩</a:t>
                </a:r>
                <a:r>
                  <a:rPr lang="en-US" altLang="zh-CN" dirty="0"/>
                  <a:t>A</a:t>
                </a:r>
                <a14:m>
                  <m:oMath xmlns:m="http://schemas.openxmlformats.org/officeDocument/2006/math">
                    <m:r>
                      <a:rPr lang="zh-CN" altLang="en-US" i="1">
                        <a:latin typeface="Cambria Math" panose="02040503050406030204" pitchFamily="18" charset="0"/>
                      </a:rPr>
                      <m:t>”</m:t>
                    </m:r>
                  </m:oMath>
                </a14:m>
                <a:r>
                  <a:rPr lang="zh-CN" altLang="en-US" dirty="0"/>
                  <a:t> 假设条件语句</a:t>
                </a:r>
                <a14:m>
                  <m:oMath xmlns:m="http://schemas.openxmlformats.org/officeDocument/2006/math">
                    <m:r>
                      <a:rPr lang="zh-CN" altLang="en-US" i="1">
                        <a:latin typeface="Cambria Math" panose="02040503050406030204" pitchFamily="18" charset="0"/>
                      </a:rPr>
                      <m:t>“</m:t>
                    </m:r>
                  </m:oMath>
                </a14:m>
                <a:r>
                  <a:rPr lang="zh-CN" altLang="en-US" dirty="0"/>
                  <a:t>如果正在下雪</a:t>
                </a:r>
                <a:r>
                  <a:rPr lang="en-US" altLang="zh-CN" dirty="0"/>
                  <a:t>, </a:t>
                </a:r>
                <a:r>
                  <a:rPr lang="zh-CN" altLang="en-US" dirty="0"/>
                  <a:t>我要学离散数学</a:t>
                </a:r>
                <a14:m>
                  <m:oMath xmlns:m="http://schemas.openxmlformats.org/officeDocument/2006/math">
                    <m:r>
                      <a:rPr lang="zh-CN" altLang="en-US" i="1">
                        <a:latin typeface="Cambria Math" panose="02040503050406030204" pitchFamily="18" charset="0"/>
                      </a:rPr>
                      <m:t>”</m:t>
                    </m:r>
                  </m:oMath>
                </a14:m>
                <a:r>
                  <a:rPr lang="zh-CN" altLang="en-US" dirty="0"/>
                  <a:t> 和</a:t>
                </a:r>
                <a14:m>
                  <m:oMath xmlns:m="http://schemas.openxmlformats.org/officeDocument/2006/math">
                    <m:r>
                      <a:rPr lang="zh-CN" altLang="en-US" i="1">
                        <a:latin typeface="Cambria Math" panose="02040503050406030204" pitchFamily="18" charset="0"/>
                      </a:rPr>
                      <m:t>“</m:t>
                    </m:r>
                  </m:oMath>
                </a14:m>
                <a:r>
                  <a:rPr lang="zh-CN" altLang="en-US" dirty="0"/>
                  <a:t>如果我学习离散数学</a:t>
                </a:r>
                <a:r>
                  <a:rPr lang="en-US" altLang="zh-CN" dirty="0"/>
                  <a:t>, </a:t>
                </a:r>
                <a:r>
                  <a:rPr lang="zh-CN" altLang="en-US" dirty="0"/>
                  <a:t>我会得到成绩</a:t>
                </a:r>
                <a:r>
                  <a:rPr lang="en-US" altLang="zh-CN" dirty="0"/>
                  <a:t>A</a:t>
                </a:r>
                <a14:m>
                  <m:oMath xmlns:m="http://schemas.openxmlformats.org/officeDocument/2006/math">
                    <m:r>
                      <a:rPr lang="zh-CN" altLang="en-US" i="1">
                        <a:latin typeface="Cambria Math" panose="02040503050406030204" pitchFamily="18" charset="0"/>
                      </a:rPr>
                      <m:t>”</m:t>
                    </m:r>
                  </m:oMath>
                </a14:m>
                <a:r>
                  <a:rPr lang="zh-CN" altLang="en-US" dirty="0"/>
                  <a:t>为真</a:t>
                </a:r>
                <a:r>
                  <a:rPr lang="en-US" altLang="zh-CN" dirty="0"/>
                  <a:t>, </a:t>
                </a:r>
                <a:r>
                  <a:rPr lang="zh-CN" altLang="en-US" dirty="0"/>
                  <a:t>那么</a:t>
                </a:r>
                <a14:m>
                  <m:oMath xmlns:m="http://schemas.openxmlformats.org/officeDocument/2006/math">
                    <m:r>
                      <a:rPr lang="zh-CN" altLang="en-US" i="1">
                        <a:latin typeface="Cambria Math" panose="02040503050406030204" pitchFamily="18" charset="0"/>
                      </a:rPr>
                      <m:t>“</m:t>
                    </m:r>
                  </m:oMath>
                </a14:m>
                <a:r>
                  <a:rPr lang="zh-CN" altLang="en-US" dirty="0"/>
                  <a:t>因此</a:t>
                </a:r>
                <a:r>
                  <a:rPr lang="en-US" altLang="zh-CN" dirty="0"/>
                  <a:t>, </a:t>
                </a:r>
                <a:r>
                  <a:rPr lang="zh-CN" altLang="en-US" dirty="0"/>
                  <a:t>如果下雪</a:t>
                </a:r>
                <a:r>
                  <a:rPr lang="en-US" altLang="zh-CN" dirty="0"/>
                  <a:t>, </a:t>
                </a:r>
                <a:r>
                  <a:rPr lang="zh-CN" altLang="en-US" dirty="0"/>
                  <a:t>我会得到成绩</a:t>
                </a:r>
                <a:r>
                  <a:rPr lang="en-US" altLang="zh-CN" dirty="0"/>
                  <a:t>A</a:t>
                </a:r>
                <a14:m>
                  <m:oMath xmlns:m="http://schemas.openxmlformats.org/officeDocument/2006/math">
                    <m:r>
                      <a:rPr lang="zh-CN" altLang="en-US" i="1">
                        <a:latin typeface="Cambria Math" panose="02040503050406030204" pitchFamily="18" charset="0"/>
                      </a:rPr>
                      <m:t>”</m:t>
                    </m:r>
                  </m:oMath>
                </a14:m>
                <a:r>
                  <a:rPr lang="zh-CN" altLang="en-US" dirty="0"/>
                  <a:t>为真</a:t>
                </a:r>
                <a:r>
                  <a:rPr lang="en-US" altLang="zh-CN" dirty="0"/>
                  <a:t>.                          </a:t>
                </a:r>
              </a:p>
              <a:p>
                <a:endParaRPr lang="en-US" altLang="zh-CN" b="1" i="1" dirty="0">
                  <a:solidFill>
                    <a:srgbClr val="C0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99" t="-2143" r="-1110"/>
                </a:stretch>
              </a:blipFill>
            </p:spPr>
            <p:txBody>
              <a:bodyPr/>
              <a:lstStyle/>
              <a:p>
                <a:r>
                  <a:rPr lang="zh-CN" altLang="en-US">
                    <a:noFill/>
                  </a:rPr>
                  <a:t> </a:t>
                </a:r>
              </a:p>
            </p:txBody>
          </p:sp>
        </mc:Fallback>
      </mc:AlternateContent>
      <p:pic>
        <p:nvPicPr>
          <p:cNvPr id="6" name="Picture 5" descr="addin_tmp.png"/>
          <p:cNvPicPr>
            <a:picLocks noChangeAspect="1"/>
          </p:cNvPicPr>
          <p:nvPr>
            <p:custDataLst>
              <p:tags r:id="rId1"/>
            </p:custDataLst>
          </p:nvPr>
        </p:nvPicPr>
        <p:blipFill>
          <a:blip r:embed="rId4" cstate="print"/>
          <a:stretch>
            <a:fillRect/>
          </a:stretch>
        </p:blipFill>
        <p:spPr>
          <a:xfrm>
            <a:off x="990600" y="1752600"/>
            <a:ext cx="1703070" cy="1194435"/>
          </a:xfrm>
          <a:prstGeom prst="rect">
            <a:avLst/>
          </a:prstGeom>
        </p:spPr>
      </p:pic>
      <p:sp>
        <p:nvSpPr>
          <p:cNvPr id="7" name="Title 1"/>
          <p:cNvSpPr txBox="1">
            <a:spLocks/>
          </p:cNvSpPr>
          <p:nvPr/>
        </p:nvSpPr>
        <p:spPr>
          <a:xfrm>
            <a:off x="595087" y="268889"/>
            <a:ext cx="10987314" cy="6357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rgbClr val="01559D"/>
                </a:solidFill>
                <a:latin typeface="微软雅黑" panose="020B0503020204020204" pitchFamily="34" charset="-122"/>
                <a:ea typeface="微软雅黑" panose="020B0503020204020204" pitchFamily="34" charset="-122"/>
                <a:cs typeface="+mj-cs"/>
              </a:defRPr>
            </a:lvl1pPr>
          </a:lstStyle>
          <a:p>
            <a:r>
              <a:rPr lang="zh-CN" altLang="en-US" dirty="0"/>
              <a:t>命题逻辑的推理规则</a:t>
            </a:r>
            <a:r>
              <a:rPr lang="en-US" altLang="zh-CN" dirty="0"/>
              <a:t>3:</a:t>
            </a:r>
            <a:r>
              <a:rPr lang="zh-CN" altLang="en-US" dirty="0"/>
              <a:t>假言三段论</a:t>
            </a:r>
            <a:endParaRPr lang="en-US" dirty="0"/>
          </a:p>
        </p:txBody>
      </p:sp>
      <p:sp>
        <p:nvSpPr>
          <p:cNvPr id="5" name="日期占位符 4"/>
          <p:cNvSpPr>
            <a:spLocks noGrp="1"/>
          </p:cNvSpPr>
          <p:nvPr>
            <p:ph type="dt" sz="half" idx="10"/>
          </p:nvPr>
        </p:nvSpPr>
        <p:spPr/>
        <p:txBody>
          <a:bodyPr/>
          <a:lstStyle/>
          <a:p>
            <a:fld id="{2789C8B6-AAB2-4E04-951D-E747F0F8416B}" type="datetime1">
              <a:rPr lang="zh-CN" altLang="en-US" smtClean="0"/>
              <a:t>2023/11/18</a:t>
            </a:fld>
            <a:endParaRPr lang="zh-CN" altLang="en-US" dirty="0"/>
          </a:p>
        </p:txBody>
      </p:sp>
      <p:sp>
        <p:nvSpPr>
          <p:cNvPr id="8" name="页脚占位符 7"/>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12" name="灯片编号占位符 11"/>
          <p:cNvSpPr>
            <a:spLocks noGrp="1"/>
          </p:cNvSpPr>
          <p:nvPr>
            <p:ph type="sldNum" sz="quarter" idx="12"/>
          </p:nvPr>
        </p:nvSpPr>
        <p:spPr/>
        <p:txBody>
          <a:bodyPr/>
          <a:lstStyle/>
          <a:p>
            <a:fld id="{67913A8A-9EFB-4B5F-9CCB-3D21173FAA85}" type="slidenum">
              <a:rPr lang="zh-CN" altLang="en-US" smtClean="0"/>
              <a:pPr/>
              <a:t>127</a:t>
            </a:fld>
            <a:endParaRPr lang="zh-CN" altLang="en-US" dirty="0"/>
          </a:p>
        </p:txBody>
      </p:sp>
    </p:spTree>
    <p:extLst>
      <p:ext uri="{BB962C8B-B14F-4D97-AF65-F5344CB8AC3E}">
        <p14:creationId xmlns:p14="http://schemas.microsoft.com/office/powerpoint/2010/main" val="34282529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57200" y="1066800"/>
            <a:ext cx="11277599" cy="4572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altLang="zh-CN" i="1" dirty="0" smtClean="0">
                        <a:latin typeface="Cambria Math" panose="02040503050406030204" pitchFamily="18" charset="0"/>
                      </a:rPr>
                      <m:t>(</m:t>
                    </m:r>
                    <m:r>
                      <a:rPr lang="en-US" altLang="zh-CN" i="1" dirty="0">
                        <a:latin typeface="Cambria Math" panose="02040503050406030204" pitchFamily="18" charset="0"/>
                        <a:ea typeface="Cambria Math"/>
                      </a:rPr>
                      <m:t>¬</m:t>
                    </m:r>
                    <m:r>
                      <a:rPr lang="en-US" altLang="zh-CN" i="1" dirty="0">
                        <a:latin typeface="Cambria Math" panose="02040503050406030204" pitchFamily="18" charset="0"/>
                      </a:rPr>
                      <m:t>𝑝</m:t>
                    </m:r>
                    <m:r>
                      <a:rPr lang="en-US" altLang="zh-CN" i="1" dirty="0">
                        <a:latin typeface="Cambria Math" panose="02040503050406030204" pitchFamily="18" charset="0"/>
                        <a:ea typeface="Cambria Math"/>
                      </a:rPr>
                      <m:t>∧(</m:t>
                    </m:r>
                    <m:r>
                      <a:rPr lang="en-US" altLang="zh-CN" i="1" dirty="0">
                        <a:latin typeface="Cambria Math" panose="02040503050406030204" pitchFamily="18" charset="0"/>
                        <a:ea typeface="Cambria Math"/>
                      </a:rPr>
                      <m:t>𝑝</m:t>
                    </m:r>
                    <m:r>
                      <a:rPr lang="en-US" altLang="zh-CN" i="1" dirty="0">
                        <a:latin typeface="Cambria Math" panose="02040503050406030204" pitchFamily="18" charset="0"/>
                        <a:ea typeface="Cambria Math"/>
                      </a:rPr>
                      <m:t> ∨</m:t>
                    </m:r>
                    <m:r>
                      <a:rPr lang="en-US" altLang="zh-CN" i="1" dirty="0">
                        <a:latin typeface="Cambria Math" panose="02040503050406030204" pitchFamily="18" charset="0"/>
                        <a:ea typeface="Cambria Math"/>
                      </a:rPr>
                      <m:t>𝑞</m:t>
                    </m:r>
                    <m:r>
                      <a:rPr lang="en-US" altLang="zh-CN" i="1" dirty="0">
                        <a:latin typeface="Cambria Math" panose="02040503050406030204" pitchFamily="18" charset="0"/>
                        <a:ea typeface="Cambria Math"/>
                      </a:rPr>
                      <m:t>))→</m:t>
                    </m:r>
                    <m:r>
                      <a:rPr lang="en-US" altLang="zh-CN" i="1" dirty="0" smtClean="0">
                        <a:latin typeface="Cambria Math" panose="02040503050406030204" pitchFamily="18" charset="0"/>
                        <a:ea typeface="Cambria Math"/>
                      </a:rPr>
                      <m:t>𝑞</m:t>
                    </m:r>
                    <m:r>
                      <a:rPr lang="en-US" altLang="zh-CN" i="1" dirty="0" smtClean="0">
                        <a:latin typeface="Cambria Math" panose="02040503050406030204" pitchFamily="18" charset="0"/>
                      </a:rPr>
                      <m:t> </m:t>
                    </m:r>
                  </m:oMath>
                </a14:m>
                <a:r>
                  <a:rPr lang="zh-CN" altLang="en-US" dirty="0"/>
                  <a:t>称为</a:t>
                </a:r>
                <a:r>
                  <a:rPr lang="zh-CN" altLang="en-US" b="1" dirty="0">
                    <a:solidFill>
                      <a:srgbClr val="C00000"/>
                    </a:solidFill>
                  </a:rPr>
                  <a:t>析取三段论</a:t>
                </a:r>
                <a:endParaRPr lang="en-US" altLang="zh-CN" b="1" dirty="0">
                  <a:solidFill>
                    <a:srgbClr val="C00000"/>
                  </a:solidFill>
                </a:endParaRPr>
              </a:p>
              <a:p>
                <a:pPr marL="0" indent="0">
                  <a:buNone/>
                </a:pPr>
                <a:endParaRPr lang="en-US" b="1" dirty="0">
                  <a:solidFill>
                    <a:srgbClr val="C00000"/>
                  </a:solidFill>
                </a:endParaRPr>
              </a:p>
              <a:p>
                <a:endParaRPr lang="en-US" b="1" dirty="0">
                  <a:solidFill>
                    <a:srgbClr val="C00000"/>
                  </a:solidFill>
                </a:endParaRPr>
              </a:p>
              <a:p>
                <a:endParaRPr lang="en-US" b="1" dirty="0">
                  <a:solidFill>
                    <a:srgbClr val="C00000"/>
                  </a:solidFill>
                </a:endParaRPr>
              </a:p>
              <a:p>
                <a:endParaRPr lang="en-US" b="1" dirty="0">
                  <a:solidFill>
                    <a:srgbClr val="C00000"/>
                  </a:solidFill>
                </a:endParaRPr>
              </a:p>
              <a:p>
                <a:pPr algn="just"/>
                <a:r>
                  <a:rPr lang="zh-CN" altLang="en-US" dirty="0"/>
                  <a:t>例</a:t>
                </a:r>
                <a:r>
                  <a:rPr lang="en-US" altLang="zh-CN" dirty="0"/>
                  <a:t>:</a:t>
                </a:r>
                <a14:m>
                  <m:oMath xmlns:m="http://schemas.openxmlformats.org/officeDocument/2006/math">
                    <m:r>
                      <a:rPr lang="en-US" altLang="zh-CN" i="1" dirty="0" smtClean="0">
                        <a:latin typeface="Cambria Math" panose="02040503050406030204" pitchFamily="18" charset="0"/>
                      </a:rPr>
                      <m:t>𝑝</m:t>
                    </m:r>
                  </m:oMath>
                </a14:m>
                <a:r>
                  <a:rPr lang="zh-CN" altLang="en-US" dirty="0"/>
                  <a:t>表示</a:t>
                </a:r>
                <a14:m>
                  <m:oMath xmlns:m="http://schemas.openxmlformats.org/officeDocument/2006/math">
                    <m:r>
                      <a:rPr lang="zh-CN" altLang="en-US" i="1">
                        <a:latin typeface="Cambria Math" panose="02040503050406030204" pitchFamily="18" charset="0"/>
                      </a:rPr>
                      <m:t>“</m:t>
                    </m:r>
                  </m:oMath>
                </a14:m>
                <a:r>
                  <a:rPr lang="zh-CN" altLang="en-US" dirty="0"/>
                  <a:t>我要学离散数学</a:t>
                </a:r>
                <a14:m>
                  <m:oMath xmlns:m="http://schemas.openxmlformats.org/officeDocument/2006/math">
                    <m:r>
                      <a:rPr lang="zh-CN" altLang="en-US" i="1">
                        <a:latin typeface="Cambria Math" panose="02040503050406030204" pitchFamily="18" charset="0"/>
                      </a:rPr>
                      <m:t>” </m:t>
                    </m:r>
                    <m:r>
                      <a:rPr lang="en-US" altLang="zh-CN" i="1" dirty="0" smtClean="0">
                        <a:latin typeface="Cambria Math" panose="02040503050406030204" pitchFamily="18" charset="0"/>
                      </a:rPr>
                      <m:t>𝑞</m:t>
                    </m:r>
                  </m:oMath>
                </a14:m>
                <a:r>
                  <a:rPr lang="zh-CN" altLang="en-US" dirty="0"/>
                  <a:t>表示</a:t>
                </a:r>
                <a14:m>
                  <m:oMath xmlns:m="http://schemas.openxmlformats.org/officeDocument/2006/math">
                    <m:r>
                      <a:rPr lang="zh-CN" altLang="en-US" i="1">
                        <a:latin typeface="Cambria Math" panose="02040503050406030204" pitchFamily="18" charset="0"/>
                      </a:rPr>
                      <m:t>“</m:t>
                    </m:r>
                  </m:oMath>
                </a14:m>
                <a:r>
                  <a:rPr lang="zh-CN" altLang="en-US" dirty="0"/>
                  <a:t>我要学习英语</a:t>
                </a:r>
                <a14:m>
                  <m:oMath xmlns:m="http://schemas.openxmlformats.org/officeDocument/2006/math">
                    <m:r>
                      <a:rPr lang="zh-CN" altLang="en-US" i="1">
                        <a:latin typeface="Cambria Math" panose="02040503050406030204" pitchFamily="18" charset="0"/>
                      </a:rPr>
                      <m:t>”</m:t>
                    </m:r>
                  </m:oMath>
                </a14:m>
                <a:r>
                  <a:rPr lang="zh-CN" altLang="en-US" dirty="0"/>
                  <a:t> 假设条件语句</a:t>
                </a:r>
                <a14:m>
                  <m:oMath xmlns:m="http://schemas.openxmlformats.org/officeDocument/2006/math">
                    <m:r>
                      <a:rPr lang="zh-CN" altLang="en-US" i="1">
                        <a:latin typeface="Cambria Math" panose="02040503050406030204" pitchFamily="18" charset="0"/>
                      </a:rPr>
                      <m:t>“</m:t>
                    </m:r>
                  </m:oMath>
                </a14:m>
                <a:r>
                  <a:rPr lang="zh-CN" altLang="en-US" dirty="0"/>
                  <a:t>我要学习离散数学</a:t>
                </a:r>
                <a:r>
                  <a:rPr lang="en-US" altLang="zh-CN" dirty="0"/>
                  <a:t>, </a:t>
                </a:r>
                <a:r>
                  <a:rPr lang="zh-CN" altLang="en-US" dirty="0"/>
                  <a:t>或者我要学习英语</a:t>
                </a:r>
                <a14:m>
                  <m:oMath xmlns:m="http://schemas.openxmlformats.org/officeDocument/2006/math">
                    <m:r>
                      <a:rPr lang="zh-CN" altLang="en-US" i="1">
                        <a:latin typeface="Cambria Math" panose="02040503050406030204" pitchFamily="18" charset="0"/>
                      </a:rPr>
                      <m:t>”</m:t>
                    </m:r>
                  </m:oMath>
                </a14:m>
                <a:r>
                  <a:rPr lang="zh-CN" altLang="en-US" dirty="0"/>
                  <a:t>和</a:t>
                </a:r>
                <a14:m>
                  <m:oMath xmlns:m="http://schemas.openxmlformats.org/officeDocument/2006/math">
                    <m:r>
                      <a:rPr lang="zh-CN" altLang="en-US" i="1">
                        <a:latin typeface="Cambria Math" panose="02040503050406030204" pitchFamily="18" charset="0"/>
                      </a:rPr>
                      <m:t>“</m:t>
                    </m:r>
                  </m:oMath>
                </a14:m>
                <a:r>
                  <a:rPr lang="zh-CN" altLang="en-US" dirty="0"/>
                  <a:t>我不会学离散数学</a:t>
                </a:r>
                <a14:m>
                  <m:oMath xmlns:m="http://schemas.openxmlformats.org/officeDocument/2006/math">
                    <m:r>
                      <a:rPr lang="zh-CN" altLang="en-US" i="1">
                        <a:latin typeface="Cambria Math" panose="02040503050406030204" pitchFamily="18" charset="0"/>
                      </a:rPr>
                      <m:t>”</m:t>
                    </m:r>
                  </m:oMath>
                </a14:m>
                <a:r>
                  <a:rPr lang="zh-CN" altLang="en-US" dirty="0"/>
                  <a:t>为真</a:t>
                </a:r>
                <a:r>
                  <a:rPr lang="en-US" altLang="zh-CN" dirty="0"/>
                  <a:t>, </a:t>
                </a:r>
                <a:r>
                  <a:rPr lang="zh-CN" altLang="en-US" dirty="0"/>
                  <a:t>那么</a:t>
                </a:r>
                <a14:m>
                  <m:oMath xmlns:m="http://schemas.openxmlformats.org/officeDocument/2006/math">
                    <m:r>
                      <a:rPr lang="zh-CN" altLang="en-US" i="1">
                        <a:latin typeface="Cambria Math" panose="02040503050406030204" pitchFamily="18" charset="0"/>
                      </a:rPr>
                      <m:t>“</m:t>
                    </m:r>
                  </m:oMath>
                </a14:m>
                <a:r>
                  <a:rPr lang="zh-CN" altLang="en-US" dirty="0"/>
                  <a:t>因此</a:t>
                </a:r>
                <a:r>
                  <a:rPr lang="en-US" altLang="zh-CN" dirty="0"/>
                  <a:t>,</a:t>
                </a:r>
                <a:r>
                  <a:rPr lang="zh-CN" altLang="en-US" dirty="0"/>
                  <a:t> 我要学习英语</a:t>
                </a:r>
                <a14:m>
                  <m:oMath xmlns:m="http://schemas.openxmlformats.org/officeDocument/2006/math">
                    <m:r>
                      <a:rPr lang="zh-CN" altLang="en-US" i="1">
                        <a:latin typeface="Cambria Math" panose="02040503050406030204" pitchFamily="18" charset="0"/>
                      </a:rPr>
                      <m:t>”</m:t>
                    </m:r>
                  </m:oMath>
                </a14:m>
                <a:r>
                  <a:rPr lang="zh-CN" altLang="en-US" dirty="0"/>
                  <a:t>为真</a:t>
                </a:r>
                <a:r>
                  <a:rPr lang="en-US" altLang="zh-CN" dirty="0"/>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99" t="-2143" r="-1110"/>
                </a:stretch>
              </a:blipFill>
            </p:spPr>
            <p:txBody>
              <a:bodyPr/>
              <a:lstStyle/>
              <a:p>
                <a:r>
                  <a:rPr lang="zh-CN" altLang="en-US">
                    <a:noFill/>
                  </a:rPr>
                  <a:t> </a:t>
                </a:r>
              </a:p>
            </p:txBody>
          </p:sp>
        </mc:Fallback>
      </mc:AlternateContent>
      <p:pic>
        <p:nvPicPr>
          <p:cNvPr id="6" name="Picture 5" descr="addin_tmp.png"/>
          <p:cNvPicPr>
            <a:picLocks noChangeAspect="1"/>
          </p:cNvPicPr>
          <p:nvPr>
            <p:custDataLst>
              <p:tags r:id="rId1"/>
            </p:custDataLst>
          </p:nvPr>
        </p:nvPicPr>
        <p:blipFill>
          <a:blip r:embed="rId4" cstate="print"/>
          <a:stretch>
            <a:fillRect/>
          </a:stretch>
        </p:blipFill>
        <p:spPr>
          <a:xfrm>
            <a:off x="990600" y="1676400"/>
            <a:ext cx="1177290" cy="1225868"/>
          </a:xfrm>
          <a:prstGeom prst="rect">
            <a:avLst/>
          </a:prstGeom>
        </p:spPr>
      </p:pic>
      <p:sp>
        <p:nvSpPr>
          <p:cNvPr id="8" name="Title 1"/>
          <p:cNvSpPr txBox="1">
            <a:spLocks/>
          </p:cNvSpPr>
          <p:nvPr/>
        </p:nvSpPr>
        <p:spPr>
          <a:xfrm>
            <a:off x="595087" y="268889"/>
            <a:ext cx="10987314" cy="6357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rgbClr val="01559D"/>
                </a:solidFill>
                <a:latin typeface="微软雅黑" panose="020B0503020204020204" pitchFamily="34" charset="-122"/>
                <a:ea typeface="微软雅黑" panose="020B0503020204020204" pitchFamily="34" charset="-122"/>
                <a:cs typeface="+mj-cs"/>
              </a:defRPr>
            </a:lvl1pPr>
          </a:lstStyle>
          <a:p>
            <a:r>
              <a:rPr lang="zh-CN" altLang="en-US" dirty="0"/>
              <a:t>命题逻辑的推理规则</a:t>
            </a:r>
            <a:r>
              <a:rPr lang="en-US" altLang="zh-CN" dirty="0"/>
              <a:t>4:</a:t>
            </a:r>
            <a:r>
              <a:rPr lang="zh-CN" altLang="en-US" dirty="0"/>
              <a:t>析取三段论</a:t>
            </a:r>
            <a:endParaRPr lang="en-US" dirty="0"/>
          </a:p>
        </p:txBody>
      </p:sp>
      <p:sp>
        <p:nvSpPr>
          <p:cNvPr id="5" name="日期占位符 4"/>
          <p:cNvSpPr>
            <a:spLocks noGrp="1"/>
          </p:cNvSpPr>
          <p:nvPr>
            <p:ph type="dt" sz="half" idx="10"/>
          </p:nvPr>
        </p:nvSpPr>
        <p:spPr/>
        <p:txBody>
          <a:bodyPr/>
          <a:lstStyle/>
          <a:p>
            <a:fld id="{016F7E04-BFC0-4F34-A162-A13C7A89A983}" type="datetime1">
              <a:rPr lang="zh-CN" altLang="en-US" smtClean="0"/>
              <a:t>2023/11/18</a:t>
            </a:fld>
            <a:endParaRPr lang="zh-CN" altLang="en-US" dirty="0"/>
          </a:p>
        </p:txBody>
      </p:sp>
      <p:sp>
        <p:nvSpPr>
          <p:cNvPr id="11" name="页脚占位符 10"/>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12" name="灯片编号占位符 11"/>
          <p:cNvSpPr>
            <a:spLocks noGrp="1"/>
          </p:cNvSpPr>
          <p:nvPr>
            <p:ph type="sldNum" sz="quarter" idx="12"/>
          </p:nvPr>
        </p:nvSpPr>
        <p:spPr/>
        <p:txBody>
          <a:bodyPr/>
          <a:lstStyle/>
          <a:p>
            <a:fld id="{67913A8A-9EFB-4B5F-9CCB-3D21173FAA85}" type="slidenum">
              <a:rPr lang="zh-CN" altLang="en-US" smtClean="0"/>
              <a:pPr/>
              <a:t>128</a:t>
            </a:fld>
            <a:endParaRPr lang="zh-CN" altLang="en-US" dirty="0"/>
          </a:p>
        </p:txBody>
      </p:sp>
    </p:spTree>
    <p:extLst>
      <p:ext uri="{BB962C8B-B14F-4D97-AF65-F5344CB8AC3E}">
        <p14:creationId xmlns:p14="http://schemas.microsoft.com/office/powerpoint/2010/main" val="125154236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57200" y="1088824"/>
            <a:ext cx="11277599" cy="4572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altLang="zh-CN" i="1" dirty="0"/>
                  <a:t> </a:t>
                </a:r>
                <a14:m>
                  <m:oMath xmlns:m="http://schemas.openxmlformats.org/officeDocument/2006/math">
                    <m:r>
                      <a:rPr lang="en-US" altLang="zh-CN" i="1" dirty="0" smtClean="0">
                        <a:latin typeface="Cambria Math" panose="02040503050406030204" pitchFamily="18" charset="0"/>
                      </a:rPr>
                      <m:t>𝑝</m:t>
                    </m:r>
                    <m:r>
                      <a:rPr lang="en-US" altLang="zh-CN" i="1" dirty="0">
                        <a:latin typeface="Cambria Math" panose="02040503050406030204" pitchFamily="18" charset="0"/>
                        <a:ea typeface="Cambria Math"/>
                      </a:rPr>
                      <m:t> →(</m:t>
                    </m:r>
                    <m:r>
                      <a:rPr lang="en-US" altLang="zh-CN" i="1" dirty="0">
                        <a:latin typeface="Cambria Math" panose="02040503050406030204" pitchFamily="18" charset="0"/>
                        <a:ea typeface="Cambria Math"/>
                      </a:rPr>
                      <m:t>𝑝</m:t>
                    </m:r>
                    <m:r>
                      <a:rPr lang="en-US" altLang="zh-CN" i="1" dirty="0">
                        <a:latin typeface="Cambria Math" panose="02040503050406030204" pitchFamily="18" charset="0"/>
                        <a:ea typeface="Cambria Math"/>
                      </a:rPr>
                      <m:t> ∨</m:t>
                    </m:r>
                    <m:r>
                      <a:rPr lang="en-US" altLang="zh-CN" i="1" dirty="0">
                        <a:latin typeface="Cambria Math" panose="02040503050406030204" pitchFamily="18" charset="0"/>
                        <a:ea typeface="Cambria Math"/>
                      </a:rPr>
                      <m:t>𝑞</m:t>
                    </m:r>
                    <m:r>
                      <a:rPr lang="en-US" altLang="zh-CN" i="1" dirty="0" smtClean="0">
                        <a:latin typeface="Cambria Math" panose="02040503050406030204" pitchFamily="18" charset="0"/>
                        <a:ea typeface="Cambria Math"/>
                      </a:rPr>
                      <m:t>) </m:t>
                    </m:r>
                  </m:oMath>
                </a14:m>
                <a:r>
                  <a:rPr lang="zh-CN" altLang="en-US" dirty="0"/>
                  <a:t>称为</a:t>
                </a:r>
                <a:r>
                  <a:rPr lang="zh-CN" altLang="en-US" b="1" dirty="0">
                    <a:solidFill>
                      <a:srgbClr val="C00000"/>
                    </a:solidFill>
                  </a:rPr>
                  <a:t>附加律</a:t>
                </a:r>
                <a:endParaRPr lang="en-US" altLang="zh-CN" b="1" dirty="0">
                  <a:solidFill>
                    <a:srgbClr val="C00000"/>
                  </a:solidFill>
                </a:endParaRPr>
              </a:p>
              <a:p>
                <a:endParaRPr lang="en-US" dirty="0"/>
              </a:p>
              <a:p>
                <a:endParaRPr lang="en-US" dirty="0"/>
              </a:p>
              <a:p>
                <a:endParaRPr lang="en-US" dirty="0"/>
              </a:p>
              <a:p>
                <a:endParaRPr lang="en-US" dirty="0"/>
              </a:p>
              <a:p>
                <a:pPr lvl="0" algn="just"/>
                <a:r>
                  <a:rPr lang="zh-CN" altLang="en-US" dirty="0">
                    <a:solidFill>
                      <a:prstClr val="black"/>
                    </a:solidFill>
                  </a:rPr>
                  <a:t>例</a:t>
                </a:r>
                <a:r>
                  <a:rPr lang="en-US" altLang="zh-CN" dirty="0">
                    <a:solidFill>
                      <a:prstClr val="black"/>
                    </a:solidFill>
                  </a:rPr>
                  <a:t>:</a:t>
                </a:r>
                <a14:m>
                  <m:oMath xmlns:m="http://schemas.openxmlformats.org/officeDocument/2006/math">
                    <m:r>
                      <a:rPr lang="en-US" altLang="zh-CN" i="1" dirty="0" smtClean="0">
                        <a:solidFill>
                          <a:prstClr val="black"/>
                        </a:solidFill>
                        <a:latin typeface="Cambria Math" panose="02040503050406030204" pitchFamily="18" charset="0"/>
                      </a:rPr>
                      <m:t>𝑝</m:t>
                    </m:r>
                  </m:oMath>
                </a14:m>
                <a:r>
                  <a:rPr lang="zh-CN" altLang="en-US" dirty="0">
                    <a:solidFill>
                      <a:prstClr val="black"/>
                    </a:solidFill>
                  </a:rPr>
                  <a:t>表示</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solidFill>
                      <a:prstClr val="black"/>
                    </a:solidFill>
                  </a:rPr>
                  <a:t>我要学离散数学</a:t>
                </a:r>
                <a14:m>
                  <m:oMath xmlns:m="http://schemas.openxmlformats.org/officeDocument/2006/math">
                    <m:r>
                      <a:rPr lang="zh-CN" altLang="en-US" i="1">
                        <a:solidFill>
                          <a:prstClr val="black"/>
                        </a:solidFill>
                        <a:latin typeface="Cambria Math" panose="02040503050406030204" pitchFamily="18" charset="0"/>
                      </a:rPr>
                      <m:t>” </m:t>
                    </m:r>
                    <m:r>
                      <a:rPr lang="en-US" altLang="zh-CN" i="1" dirty="0" smtClean="0">
                        <a:solidFill>
                          <a:prstClr val="black"/>
                        </a:solidFill>
                        <a:latin typeface="Cambria Math" panose="02040503050406030204" pitchFamily="18" charset="0"/>
                      </a:rPr>
                      <m:t>𝑞</m:t>
                    </m:r>
                  </m:oMath>
                </a14:m>
                <a:r>
                  <a:rPr lang="zh-CN" altLang="en-US" dirty="0">
                    <a:solidFill>
                      <a:prstClr val="black"/>
                    </a:solidFill>
                  </a:rPr>
                  <a:t>表示</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solidFill>
                      <a:prstClr val="black"/>
                    </a:solidFill>
                  </a:rPr>
                  <a:t>我要学习英语</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solidFill>
                      <a:prstClr val="black"/>
                    </a:solidFill>
                  </a:rPr>
                  <a:t> 假设条件语句</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solidFill>
                      <a:prstClr val="black"/>
                    </a:solidFill>
                  </a:rPr>
                  <a:t>我要学习离散数学</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solidFill>
                      <a:prstClr val="black"/>
                    </a:solidFill>
                  </a:rPr>
                  <a:t>为真</a:t>
                </a:r>
                <a:r>
                  <a:rPr lang="en-US" altLang="zh-CN" dirty="0">
                    <a:solidFill>
                      <a:prstClr val="black"/>
                    </a:solidFill>
                  </a:rPr>
                  <a:t>, </a:t>
                </a:r>
                <a:r>
                  <a:rPr lang="zh-CN" altLang="en-US" dirty="0">
                    <a:solidFill>
                      <a:prstClr val="black"/>
                    </a:solidFill>
                  </a:rPr>
                  <a:t>那么</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solidFill>
                      <a:prstClr val="black"/>
                    </a:solidFill>
                  </a:rPr>
                  <a:t>因此</a:t>
                </a:r>
                <a:r>
                  <a:rPr lang="en-US" altLang="zh-CN" dirty="0">
                    <a:solidFill>
                      <a:prstClr val="black"/>
                    </a:solidFill>
                  </a:rPr>
                  <a:t>,</a:t>
                </a:r>
                <a:r>
                  <a:rPr lang="zh-CN" altLang="en-US" dirty="0">
                    <a:solidFill>
                      <a:prstClr val="black"/>
                    </a:solidFill>
                  </a:rPr>
                  <a:t> 我要学习离散数学</a:t>
                </a:r>
                <a:r>
                  <a:rPr lang="en-US" altLang="zh-CN" dirty="0">
                    <a:solidFill>
                      <a:prstClr val="black"/>
                    </a:solidFill>
                  </a:rPr>
                  <a:t>, </a:t>
                </a:r>
                <a:r>
                  <a:rPr lang="zh-CN" altLang="en-US" dirty="0">
                    <a:solidFill>
                      <a:prstClr val="black"/>
                    </a:solidFill>
                  </a:rPr>
                  <a:t>或者我要学习英语</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solidFill>
                      <a:prstClr val="black"/>
                    </a:solidFill>
                  </a:rPr>
                  <a:t>为真</a:t>
                </a:r>
                <a:r>
                  <a:rPr lang="en-US" altLang="zh-CN" dirty="0">
                    <a:solidFill>
                      <a:prstClr val="black"/>
                    </a:solidFill>
                  </a:rPr>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99" t="-2143" r="-1110"/>
                </a:stretch>
              </a:blipFill>
            </p:spPr>
            <p:txBody>
              <a:bodyPr/>
              <a:lstStyle/>
              <a:p>
                <a:r>
                  <a:rPr lang="zh-CN" altLang="en-US">
                    <a:noFill/>
                  </a:rPr>
                  <a:t> </a:t>
                </a:r>
              </a:p>
            </p:txBody>
          </p:sp>
        </mc:Fallback>
      </mc:AlternateContent>
      <p:pic>
        <p:nvPicPr>
          <p:cNvPr id="7" name="Picture 6" descr="addin_tmp.png"/>
          <p:cNvPicPr>
            <a:picLocks noChangeAspect="1"/>
          </p:cNvPicPr>
          <p:nvPr>
            <p:custDataLst>
              <p:tags r:id="rId1"/>
            </p:custDataLst>
          </p:nvPr>
        </p:nvPicPr>
        <p:blipFill>
          <a:blip r:embed="rId4" cstate="print"/>
          <a:stretch>
            <a:fillRect/>
          </a:stretch>
        </p:blipFill>
        <p:spPr>
          <a:xfrm>
            <a:off x="1066800" y="1676400"/>
            <a:ext cx="1534478" cy="714375"/>
          </a:xfrm>
          <a:prstGeom prst="rect">
            <a:avLst/>
          </a:prstGeom>
        </p:spPr>
      </p:pic>
      <p:sp>
        <p:nvSpPr>
          <p:cNvPr id="8" name="Title 1"/>
          <p:cNvSpPr txBox="1">
            <a:spLocks/>
          </p:cNvSpPr>
          <p:nvPr/>
        </p:nvSpPr>
        <p:spPr>
          <a:xfrm>
            <a:off x="595087" y="268889"/>
            <a:ext cx="10987314" cy="6357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rgbClr val="01559D"/>
                </a:solidFill>
                <a:latin typeface="微软雅黑" panose="020B0503020204020204" pitchFamily="34" charset="-122"/>
                <a:ea typeface="微软雅黑" panose="020B0503020204020204" pitchFamily="34" charset="-122"/>
                <a:cs typeface="+mj-cs"/>
              </a:defRPr>
            </a:lvl1pPr>
          </a:lstStyle>
          <a:p>
            <a:r>
              <a:rPr lang="zh-CN" altLang="en-US" dirty="0"/>
              <a:t>命题逻辑的推理规则</a:t>
            </a:r>
            <a:r>
              <a:rPr lang="en-US" altLang="zh-CN" dirty="0"/>
              <a:t>5:</a:t>
            </a:r>
            <a:r>
              <a:rPr lang="zh-CN" altLang="en-US" dirty="0"/>
              <a:t>附加律</a:t>
            </a:r>
            <a:endParaRPr lang="en-US" dirty="0"/>
          </a:p>
        </p:txBody>
      </p:sp>
      <p:sp>
        <p:nvSpPr>
          <p:cNvPr id="5" name="日期占位符 4"/>
          <p:cNvSpPr>
            <a:spLocks noGrp="1"/>
          </p:cNvSpPr>
          <p:nvPr>
            <p:ph type="dt" sz="half" idx="10"/>
          </p:nvPr>
        </p:nvSpPr>
        <p:spPr/>
        <p:txBody>
          <a:bodyPr/>
          <a:lstStyle/>
          <a:p>
            <a:fld id="{661BB072-2BEE-4DF7-9B57-18565EA2A54A}" type="datetime1">
              <a:rPr lang="zh-CN" altLang="en-US" smtClean="0"/>
              <a:t>2023/11/18</a:t>
            </a:fld>
            <a:endParaRPr lang="zh-CN" altLang="en-US" dirty="0"/>
          </a:p>
        </p:txBody>
      </p:sp>
      <p:sp>
        <p:nvSpPr>
          <p:cNvPr id="6" name="页脚占位符 5"/>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11" name="灯片编号占位符 10"/>
          <p:cNvSpPr>
            <a:spLocks noGrp="1"/>
          </p:cNvSpPr>
          <p:nvPr>
            <p:ph type="sldNum" sz="quarter" idx="12"/>
          </p:nvPr>
        </p:nvSpPr>
        <p:spPr/>
        <p:txBody>
          <a:bodyPr/>
          <a:lstStyle/>
          <a:p>
            <a:fld id="{67913A8A-9EFB-4B5F-9CCB-3D21173FAA85}" type="slidenum">
              <a:rPr lang="zh-CN" altLang="en-US" smtClean="0"/>
              <a:pPr/>
              <a:t>129</a:t>
            </a:fld>
            <a:endParaRPr lang="zh-CN" altLang="en-US" dirty="0"/>
          </a:p>
        </p:txBody>
      </p:sp>
    </p:spTree>
    <p:extLst>
      <p:ext uri="{BB962C8B-B14F-4D97-AF65-F5344CB8AC3E}">
        <p14:creationId xmlns:p14="http://schemas.microsoft.com/office/powerpoint/2010/main" val="2196481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命题举例（不是命题）</a:t>
            </a:r>
            <a:endParaRPr lang="en-US" dirty="0"/>
          </a:p>
        </p:txBody>
      </p:sp>
      <p:sp>
        <p:nvSpPr>
          <p:cNvPr id="3" name="Content Placeholder 2"/>
          <p:cNvSpPr>
            <a:spLocks noGrp="1"/>
          </p:cNvSpPr>
          <p:nvPr>
            <p:ph idx="1"/>
          </p:nvPr>
        </p:nvSpPr>
        <p:spPr>
          <a:xfrm>
            <a:off x="595084" y="1279318"/>
            <a:ext cx="11368315" cy="5121481"/>
          </a:xfrm>
        </p:spPr>
        <p:txBody>
          <a:bodyPr>
            <a:normAutofit/>
          </a:bodyPr>
          <a:lstStyle/>
          <a:p>
            <a:pPr>
              <a:lnSpc>
                <a:spcPct val="150000"/>
              </a:lnSpc>
            </a:pPr>
            <a:r>
              <a:rPr lang="zh-CN" altLang="en-US" dirty="0"/>
              <a:t> 今天天气真好啊！                               </a:t>
            </a:r>
            <a:r>
              <a:rPr lang="zh-CN" altLang="en-US" b="1" dirty="0"/>
              <a:t>（感叹句）</a:t>
            </a:r>
            <a:r>
              <a:rPr lang="zh-CN" altLang="en-US" b="1" dirty="0">
                <a:solidFill>
                  <a:srgbClr val="C00000"/>
                </a:solidFill>
              </a:rPr>
              <a:t>不是命题</a:t>
            </a:r>
            <a:endParaRPr lang="en-US" altLang="zh-CN" b="1" dirty="0">
              <a:solidFill>
                <a:srgbClr val="C00000"/>
              </a:solidFill>
            </a:endParaRPr>
          </a:p>
          <a:p>
            <a:pPr>
              <a:lnSpc>
                <a:spcPct val="150000"/>
              </a:lnSpc>
            </a:pPr>
            <a:r>
              <a:rPr lang="en-US" dirty="0"/>
              <a:t> </a:t>
            </a:r>
            <a:r>
              <a:rPr lang="zh-CN" altLang="en-US" dirty="0"/>
              <a:t>你吃饭了吗？                                      </a:t>
            </a:r>
            <a:r>
              <a:rPr lang="zh-CN" altLang="en-US" b="1" dirty="0"/>
              <a:t>（问句） </a:t>
            </a:r>
            <a:r>
              <a:rPr lang="zh-CN" altLang="en-US" b="1" dirty="0">
                <a:solidFill>
                  <a:srgbClr val="C00000"/>
                </a:solidFill>
              </a:rPr>
              <a:t>不是命题</a:t>
            </a:r>
            <a:endParaRPr lang="en-US" altLang="zh-CN" dirty="0"/>
          </a:p>
          <a:p>
            <a:pPr>
              <a:lnSpc>
                <a:spcPct val="150000"/>
              </a:lnSpc>
            </a:pPr>
            <a:r>
              <a:rPr lang="zh-CN" altLang="en-US" dirty="0"/>
              <a:t> 坐下！                                                </a:t>
            </a:r>
            <a:r>
              <a:rPr lang="zh-CN" altLang="en-US" b="1" dirty="0"/>
              <a:t>（祈使句）</a:t>
            </a:r>
            <a:r>
              <a:rPr lang="zh-CN" altLang="en-US" b="1" dirty="0">
                <a:solidFill>
                  <a:srgbClr val="C00000"/>
                </a:solidFill>
              </a:rPr>
              <a:t>不是命题</a:t>
            </a:r>
            <a:endParaRPr lang="en-US" altLang="zh-CN" dirty="0"/>
          </a:p>
          <a:p>
            <a:pPr>
              <a:lnSpc>
                <a:spcPct val="150000"/>
              </a:lnSpc>
            </a:pPr>
            <a:r>
              <a:rPr lang="en-US" altLang="zh-CN" dirty="0"/>
              <a:t> x+1=2                                                </a:t>
            </a:r>
            <a:r>
              <a:rPr lang="zh-CN" altLang="en-US" b="1" dirty="0"/>
              <a:t>（真值不确定）</a:t>
            </a:r>
            <a:r>
              <a:rPr lang="zh-CN" altLang="en-US" b="1" dirty="0">
                <a:solidFill>
                  <a:srgbClr val="C00000"/>
                </a:solidFill>
              </a:rPr>
              <a:t>不是命题</a:t>
            </a:r>
            <a:endParaRPr lang="en-US" altLang="zh-CN" dirty="0"/>
          </a:p>
          <a:p>
            <a:pPr>
              <a:lnSpc>
                <a:spcPct val="150000"/>
              </a:lnSpc>
            </a:pPr>
            <a:r>
              <a:rPr lang="en-US" altLang="zh-CN" dirty="0"/>
              <a:t> x+3&gt;5                                                </a:t>
            </a:r>
            <a:r>
              <a:rPr lang="zh-CN" altLang="en-US" b="1" dirty="0"/>
              <a:t>（真值不确定）</a:t>
            </a:r>
            <a:r>
              <a:rPr lang="en-US" altLang="zh-CN" b="1" dirty="0"/>
              <a:t> </a:t>
            </a:r>
            <a:r>
              <a:rPr lang="zh-CN" altLang="en-US" b="1" dirty="0">
                <a:solidFill>
                  <a:srgbClr val="C00000"/>
                </a:solidFill>
              </a:rPr>
              <a:t>不是命题</a:t>
            </a:r>
            <a:endParaRPr lang="en-US" altLang="zh-CN" dirty="0"/>
          </a:p>
          <a:p>
            <a:pPr>
              <a:lnSpc>
                <a:spcPct val="150000"/>
              </a:lnSpc>
            </a:pPr>
            <a:r>
              <a:rPr lang="en-US" altLang="zh-CN" dirty="0"/>
              <a:t> </a:t>
            </a:r>
            <a:r>
              <a:rPr lang="zh-CN" altLang="en-US" dirty="0"/>
              <a:t>我正在说谎话                                       </a:t>
            </a:r>
            <a:r>
              <a:rPr lang="zh-CN" altLang="en-US" b="1" dirty="0">
                <a:solidFill>
                  <a:srgbClr val="01559D"/>
                </a:solidFill>
              </a:rPr>
              <a:t>（悖论）</a:t>
            </a:r>
            <a:r>
              <a:rPr lang="zh-CN" altLang="en-US" b="1" dirty="0">
                <a:solidFill>
                  <a:srgbClr val="C00000"/>
                </a:solidFill>
              </a:rPr>
              <a:t>不是命题</a:t>
            </a:r>
            <a:endParaRPr lang="en-US" altLang="zh-CN" dirty="0"/>
          </a:p>
        </p:txBody>
      </p:sp>
      <p:sp>
        <p:nvSpPr>
          <p:cNvPr id="4" name="日期占位符 3"/>
          <p:cNvSpPr>
            <a:spLocks noGrp="1"/>
          </p:cNvSpPr>
          <p:nvPr>
            <p:ph type="dt" sz="half" idx="10"/>
          </p:nvPr>
        </p:nvSpPr>
        <p:spPr/>
        <p:txBody>
          <a:bodyPr/>
          <a:lstStyle/>
          <a:p>
            <a:fld id="{97D8E808-91F8-4DA4-87A5-C3DDE59CFE8B}"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13</a:t>
            </a:fld>
            <a:endParaRPr lang="zh-CN" altLang="en-US" dirty="0"/>
          </a:p>
        </p:txBody>
      </p:sp>
    </p:spTree>
    <p:extLst>
      <p:ext uri="{BB962C8B-B14F-4D97-AF65-F5344CB8AC3E}">
        <p14:creationId xmlns:p14="http://schemas.microsoft.com/office/powerpoint/2010/main" val="20707745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04802" y="1096258"/>
            <a:ext cx="11277599" cy="4572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14:m>
                  <m:oMath xmlns:m="http://schemas.openxmlformats.org/officeDocument/2006/math">
                    <m:r>
                      <a:rPr lang="en-US" altLang="zh-CN" i="1" dirty="0" smtClean="0">
                        <a:latin typeface="Cambria Math" panose="02040503050406030204" pitchFamily="18" charset="0"/>
                      </a:rPr>
                      <m:t> (</m:t>
                    </m:r>
                    <m:r>
                      <a:rPr lang="en-US" altLang="zh-CN" i="1" dirty="0" err="1">
                        <a:latin typeface="Cambria Math" panose="02040503050406030204" pitchFamily="18" charset="0"/>
                      </a:rPr>
                      <m:t>𝑝</m:t>
                    </m:r>
                    <m:r>
                      <a:rPr lang="en-US" altLang="zh-CN" i="1" dirty="0" err="1">
                        <a:latin typeface="Cambria Math" panose="02040503050406030204" pitchFamily="18" charset="0"/>
                        <a:ea typeface="Cambria Math"/>
                      </a:rPr>
                      <m:t>∧</m:t>
                    </m:r>
                    <m:r>
                      <a:rPr lang="en-US" altLang="zh-CN" i="1" dirty="0" err="1">
                        <a:latin typeface="Cambria Math" panose="02040503050406030204" pitchFamily="18" charset="0"/>
                        <a:ea typeface="Cambria Math"/>
                      </a:rPr>
                      <m:t>𝑞</m:t>
                    </m:r>
                    <m:r>
                      <a:rPr lang="en-US" altLang="zh-CN" i="1" dirty="0">
                        <a:latin typeface="Cambria Math" panose="02040503050406030204" pitchFamily="18" charset="0"/>
                        <a:ea typeface="Cambria Math"/>
                      </a:rPr>
                      <m:t>) </m:t>
                    </m:r>
                    <m:r>
                      <a:rPr lang="en-US" altLang="zh-CN" i="1" dirty="0" smtClean="0">
                        <a:latin typeface="Cambria Math" panose="02040503050406030204" pitchFamily="18" charset="0"/>
                        <a:ea typeface="Cambria Math"/>
                      </a:rPr>
                      <m:t>→</m:t>
                    </m:r>
                    <m:r>
                      <a:rPr lang="en-US" altLang="zh-CN" i="1" dirty="0" smtClean="0">
                        <a:latin typeface="Cambria Math" panose="02040503050406030204" pitchFamily="18" charset="0"/>
                        <a:ea typeface="Cambria Math"/>
                      </a:rPr>
                      <m:t>𝑞</m:t>
                    </m:r>
                    <m:r>
                      <a:rPr lang="en-US" altLang="zh-CN" i="1" dirty="0" smtClean="0">
                        <a:latin typeface="Cambria Math" panose="02040503050406030204" pitchFamily="18" charset="0"/>
                        <a:ea typeface="Cambria Math"/>
                      </a:rPr>
                      <m:t> </m:t>
                    </m:r>
                  </m:oMath>
                </a14:m>
                <a:r>
                  <a:rPr lang="zh-CN" altLang="en-US" dirty="0"/>
                  <a:t>称为</a:t>
                </a:r>
                <a:r>
                  <a:rPr lang="zh-CN" altLang="en-US" b="1" dirty="0">
                    <a:solidFill>
                      <a:srgbClr val="C00000"/>
                    </a:solidFill>
                  </a:rPr>
                  <a:t>化简律</a:t>
                </a:r>
                <a:endParaRPr lang="en-US" b="1" dirty="0">
                  <a:solidFill>
                    <a:srgbClr val="C00000"/>
                  </a:solidFill>
                </a:endParaRPr>
              </a:p>
              <a:p>
                <a:endParaRPr lang="en-US" dirty="0"/>
              </a:p>
              <a:p>
                <a:endParaRPr lang="en-US" dirty="0"/>
              </a:p>
              <a:p>
                <a:pPr lvl="0"/>
                <a:r>
                  <a:rPr lang="zh-CN" altLang="en-US" dirty="0">
                    <a:solidFill>
                      <a:prstClr val="black"/>
                    </a:solidFill>
                  </a:rPr>
                  <a:t>也可以是</a:t>
                </a:r>
                <a14:m>
                  <m:oMath xmlns:m="http://schemas.openxmlformats.org/officeDocument/2006/math">
                    <m:r>
                      <a:rPr lang="en-US" altLang="zh-CN" i="1" dirty="0" smtClean="0">
                        <a:latin typeface="Cambria Math" panose="02040503050406030204" pitchFamily="18" charset="0"/>
                      </a:rPr>
                      <m:t>(</m:t>
                    </m:r>
                    <m:r>
                      <a:rPr lang="en-US" altLang="zh-CN" i="1" dirty="0" err="1">
                        <a:latin typeface="Cambria Math" panose="02040503050406030204" pitchFamily="18" charset="0"/>
                      </a:rPr>
                      <m:t>𝑝</m:t>
                    </m:r>
                    <m:r>
                      <a:rPr lang="en-US" altLang="zh-CN" i="1" dirty="0" err="1">
                        <a:latin typeface="Cambria Math" panose="02040503050406030204" pitchFamily="18" charset="0"/>
                        <a:ea typeface="Cambria Math"/>
                      </a:rPr>
                      <m:t>∧</m:t>
                    </m:r>
                    <m:r>
                      <a:rPr lang="en-US" altLang="zh-CN" i="1" dirty="0" err="1">
                        <a:latin typeface="Cambria Math" panose="02040503050406030204" pitchFamily="18" charset="0"/>
                        <a:ea typeface="Cambria Math"/>
                      </a:rPr>
                      <m:t>𝑞</m:t>
                    </m:r>
                    <m:r>
                      <a:rPr lang="en-US" altLang="zh-CN" i="1" dirty="0">
                        <a:latin typeface="Cambria Math" panose="02040503050406030204" pitchFamily="18" charset="0"/>
                        <a:ea typeface="Cambria Math"/>
                      </a:rPr>
                      <m:t>) </m:t>
                    </m:r>
                    <m:r>
                      <a:rPr lang="en-US" altLang="zh-CN" i="1" dirty="0" smtClean="0">
                        <a:latin typeface="Cambria Math" panose="02040503050406030204" pitchFamily="18" charset="0"/>
                        <a:ea typeface="Cambria Math"/>
                      </a:rPr>
                      <m:t>→</m:t>
                    </m:r>
                    <m:r>
                      <a:rPr lang="en-US" altLang="zh-CN" i="1" dirty="0">
                        <a:latin typeface="Cambria Math" panose="02040503050406030204" pitchFamily="18" charset="0"/>
                      </a:rPr>
                      <m:t> </m:t>
                    </m:r>
                    <m:r>
                      <a:rPr lang="en-US" altLang="zh-CN" i="1" dirty="0">
                        <a:latin typeface="Cambria Math" panose="02040503050406030204" pitchFamily="18" charset="0"/>
                      </a:rPr>
                      <m:t>𝑝</m:t>
                    </m:r>
                    <m:r>
                      <a:rPr lang="en-US" altLang="zh-CN" i="1" dirty="0">
                        <a:latin typeface="Cambria Math" panose="02040503050406030204" pitchFamily="18" charset="0"/>
                      </a:rPr>
                      <m:t>  </m:t>
                    </m:r>
                  </m:oMath>
                </a14:m>
                <a:endParaRPr lang="en-US" altLang="zh-CN" i="1" dirty="0">
                  <a:latin typeface="Cambria Math"/>
                  <a:ea typeface="Cambria Math"/>
                </a:endParaRPr>
              </a:p>
              <a:p>
                <a:pPr lvl="0"/>
                <a:endParaRPr lang="en-US" altLang="zh-CN" dirty="0">
                  <a:solidFill>
                    <a:prstClr val="black"/>
                  </a:solidFill>
                </a:endParaRPr>
              </a:p>
              <a:p>
                <a:pPr lvl="0" algn="just"/>
                <a:r>
                  <a:rPr lang="zh-CN" altLang="en-US" dirty="0">
                    <a:solidFill>
                      <a:prstClr val="black"/>
                    </a:solidFill>
                  </a:rPr>
                  <a:t>例</a:t>
                </a:r>
                <a:r>
                  <a:rPr lang="en-US" altLang="zh-CN" dirty="0">
                    <a:solidFill>
                      <a:prstClr val="black"/>
                    </a:solidFill>
                  </a:rPr>
                  <a:t>:</a:t>
                </a:r>
                <a14:m>
                  <m:oMath xmlns:m="http://schemas.openxmlformats.org/officeDocument/2006/math">
                    <m:r>
                      <a:rPr lang="en-US" altLang="zh-CN" i="1" dirty="0" smtClean="0">
                        <a:solidFill>
                          <a:prstClr val="black"/>
                        </a:solidFill>
                        <a:latin typeface="Cambria Math" panose="02040503050406030204" pitchFamily="18" charset="0"/>
                      </a:rPr>
                      <m:t>𝑝</m:t>
                    </m:r>
                  </m:oMath>
                </a14:m>
                <a:r>
                  <a:rPr lang="zh-CN" altLang="en-US" dirty="0">
                    <a:solidFill>
                      <a:prstClr val="black"/>
                    </a:solidFill>
                  </a:rPr>
                  <a:t>表示</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solidFill>
                      <a:prstClr val="black"/>
                    </a:solidFill>
                  </a:rPr>
                  <a:t>我要学离散数学</a:t>
                </a:r>
                <a14:m>
                  <m:oMath xmlns:m="http://schemas.openxmlformats.org/officeDocument/2006/math">
                    <m:r>
                      <a:rPr lang="zh-CN" altLang="en-US" i="1">
                        <a:solidFill>
                          <a:prstClr val="black"/>
                        </a:solidFill>
                        <a:latin typeface="Cambria Math" panose="02040503050406030204" pitchFamily="18" charset="0"/>
                      </a:rPr>
                      <m:t>” </m:t>
                    </m:r>
                    <m:r>
                      <a:rPr lang="en-US" altLang="zh-CN" i="1" dirty="0" smtClean="0">
                        <a:solidFill>
                          <a:prstClr val="black"/>
                        </a:solidFill>
                        <a:latin typeface="Cambria Math" panose="02040503050406030204" pitchFamily="18" charset="0"/>
                      </a:rPr>
                      <m:t>𝑞</m:t>
                    </m:r>
                  </m:oMath>
                </a14:m>
                <a:r>
                  <a:rPr lang="zh-CN" altLang="en-US" dirty="0">
                    <a:solidFill>
                      <a:prstClr val="black"/>
                    </a:solidFill>
                  </a:rPr>
                  <a:t>表示</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solidFill>
                      <a:prstClr val="black"/>
                    </a:solidFill>
                  </a:rPr>
                  <a:t>我要学习英语</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solidFill>
                      <a:prstClr val="black"/>
                    </a:solidFill>
                  </a:rPr>
                  <a:t> 假设条件语句</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solidFill>
                      <a:prstClr val="black"/>
                    </a:solidFill>
                  </a:rPr>
                  <a:t>我要学习离散数学和</a:t>
                </a:r>
                <a14:m>
                  <m:oMath xmlns:m="http://schemas.openxmlformats.org/officeDocument/2006/math">
                    <m:r>
                      <a:rPr lang="zh-CN" altLang="en-US" i="1" dirty="0">
                        <a:solidFill>
                          <a:prstClr val="black"/>
                        </a:solidFill>
                        <a:latin typeface="Cambria Math" panose="02040503050406030204" pitchFamily="18" charset="0"/>
                      </a:rPr>
                      <m:t>英语</m:t>
                    </m:r>
                    <m:r>
                      <a:rPr lang="zh-CN" altLang="en-US" i="1">
                        <a:solidFill>
                          <a:prstClr val="black"/>
                        </a:solidFill>
                        <a:latin typeface="Cambria Math" panose="02040503050406030204" pitchFamily="18" charset="0"/>
                      </a:rPr>
                      <m:t>”</m:t>
                    </m:r>
                  </m:oMath>
                </a14:m>
                <a:r>
                  <a:rPr lang="zh-CN" altLang="en-US" dirty="0">
                    <a:solidFill>
                      <a:prstClr val="black"/>
                    </a:solidFill>
                  </a:rPr>
                  <a:t>为真</a:t>
                </a:r>
                <a:r>
                  <a:rPr lang="en-US" altLang="zh-CN" dirty="0">
                    <a:solidFill>
                      <a:prstClr val="black"/>
                    </a:solidFill>
                  </a:rPr>
                  <a:t>, </a:t>
                </a:r>
                <a:r>
                  <a:rPr lang="zh-CN" altLang="en-US" dirty="0">
                    <a:solidFill>
                      <a:prstClr val="black"/>
                    </a:solidFill>
                  </a:rPr>
                  <a:t>那么</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solidFill>
                      <a:prstClr val="black"/>
                    </a:solidFill>
                  </a:rPr>
                  <a:t>因此</a:t>
                </a:r>
                <a:r>
                  <a:rPr lang="en-US" altLang="zh-CN" dirty="0">
                    <a:solidFill>
                      <a:prstClr val="black"/>
                    </a:solidFill>
                  </a:rPr>
                  <a:t>,</a:t>
                </a:r>
                <a:r>
                  <a:rPr lang="zh-CN" altLang="en-US" dirty="0">
                    <a:solidFill>
                      <a:prstClr val="black"/>
                    </a:solidFill>
                  </a:rPr>
                  <a:t> 我要学习离散数学</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solidFill>
                      <a:prstClr val="black"/>
                    </a:solidFill>
                  </a:rPr>
                  <a:t>为真</a:t>
                </a:r>
                <a:r>
                  <a:rPr lang="en-US" altLang="zh-CN" dirty="0">
                    <a:solidFill>
                      <a:prstClr val="black"/>
                    </a:solidFill>
                  </a:rPr>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99" t="-2143" r="-1110"/>
                </a:stretch>
              </a:blipFill>
            </p:spPr>
            <p:txBody>
              <a:bodyPr/>
              <a:lstStyle/>
              <a:p>
                <a:r>
                  <a:rPr lang="zh-CN" altLang="en-US">
                    <a:noFill/>
                  </a:rPr>
                  <a:t> </a:t>
                </a:r>
              </a:p>
            </p:txBody>
          </p:sp>
        </mc:Fallback>
      </mc:AlternateContent>
      <p:pic>
        <p:nvPicPr>
          <p:cNvPr id="10" name="Picture 9" descr="addin_tmp.png"/>
          <p:cNvPicPr>
            <a:picLocks noChangeAspect="1"/>
          </p:cNvPicPr>
          <p:nvPr>
            <p:custDataLst>
              <p:tags r:id="rId1"/>
            </p:custDataLst>
          </p:nvPr>
        </p:nvPicPr>
        <p:blipFill>
          <a:blip r:embed="rId4" cstate="print"/>
          <a:stretch>
            <a:fillRect/>
          </a:stretch>
        </p:blipFill>
        <p:spPr>
          <a:xfrm>
            <a:off x="1066800" y="1828800"/>
            <a:ext cx="1177290" cy="771525"/>
          </a:xfrm>
          <a:prstGeom prst="rect">
            <a:avLst/>
          </a:prstGeom>
        </p:spPr>
      </p:pic>
      <p:sp>
        <p:nvSpPr>
          <p:cNvPr id="8" name="Title 1"/>
          <p:cNvSpPr txBox="1">
            <a:spLocks/>
          </p:cNvSpPr>
          <p:nvPr/>
        </p:nvSpPr>
        <p:spPr>
          <a:xfrm>
            <a:off x="595087" y="268889"/>
            <a:ext cx="10987314" cy="6357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rgbClr val="01559D"/>
                </a:solidFill>
                <a:latin typeface="微软雅黑" panose="020B0503020204020204" pitchFamily="34" charset="-122"/>
                <a:ea typeface="微软雅黑" panose="020B0503020204020204" pitchFamily="34" charset="-122"/>
                <a:cs typeface="+mj-cs"/>
              </a:defRPr>
            </a:lvl1pPr>
          </a:lstStyle>
          <a:p>
            <a:r>
              <a:rPr lang="zh-CN" altLang="en-US" dirty="0"/>
              <a:t>命题逻辑的推理规则</a:t>
            </a:r>
            <a:r>
              <a:rPr lang="en-US" altLang="zh-CN" dirty="0"/>
              <a:t>6:</a:t>
            </a:r>
            <a:r>
              <a:rPr lang="zh-CN" altLang="en-US" dirty="0"/>
              <a:t>化简律</a:t>
            </a:r>
            <a:endParaRPr lang="en-US" dirty="0"/>
          </a:p>
        </p:txBody>
      </p:sp>
      <p:sp>
        <p:nvSpPr>
          <p:cNvPr id="5" name="日期占位符 4"/>
          <p:cNvSpPr>
            <a:spLocks noGrp="1"/>
          </p:cNvSpPr>
          <p:nvPr>
            <p:ph type="dt" sz="half" idx="10"/>
          </p:nvPr>
        </p:nvSpPr>
        <p:spPr/>
        <p:txBody>
          <a:bodyPr/>
          <a:lstStyle/>
          <a:p>
            <a:fld id="{61BD5018-0DE0-42BB-B2A5-22BD7A706F82}" type="datetime1">
              <a:rPr lang="zh-CN" altLang="en-US" smtClean="0"/>
              <a:t>2023/11/18</a:t>
            </a:fld>
            <a:endParaRPr lang="zh-CN" altLang="en-US" dirty="0"/>
          </a:p>
        </p:txBody>
      </p:sp>
      <p:sp>
        <p:nvSpPr>
          <p:cNvPr id="6" name="页脚占位符 5"/>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7" name="灯片编号占位符 6"/>
          <p:cNvSpPr>
            <a:spLocks noGrp="1"/>
          </p:cNvSpPr>
          <p:nvPr>
            <p:ph type="sldNum" sz="quarter" idx="12"/>
          </p:nvPr>
        </p:nvSpPr>
        <p:spPr/>
        <p:txBody>
          <a:bodyPr/>
          <a:lstStyle/>
          <a:p>
            <a:fld id="{67913A8A-9EFB-4B5F-9CCB-3D21173FAA85}" type="slidenum">
              <a:rPr lang="zh-CN" altLang="en-US" smtClean="0"/>
              <a:pPr/>
              <a:t>130</a:t>
            </a:fld>
            <a:endParaRPr lang="zh-CN" altLang="en-US" dirty="0"/>
          </a:p>
        </p:txBody>
      </p:sp>
    </p:spTree>
    <p:extLst>
      <p:ext uri="{BB962C8B-B14F-4D97-AF65-F5344CB8AC3E}">
        <p14:creationId xmlns:p14="http://schemas.microsoft.com/office/powerpoint/2010/main" val="398546856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57200" y="1088824"/>
            <a:ext cx="11277599" cy="4572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altLang="zh-CN" dirty="0"/>
                  <a:t> </a:t>
                </a:r>
                <a14:m>
                  <m:oMath xmlns:m="http://schemas.openxmlformats.org/officeDocument/2006/math">
                    <m:r>
                      <a:rPr lang="en-US" altLang="zh-CN" i="1" dirty="0" smtClean="0">
                        <a:latin typeface="Cambria Math" panose="02040503050406030204" pitchFamily="18" charset="0"/>
                      </a:rPr>
                      <m:t>(</m:t>
                    </m:r>
                    <m:r>
                      <a:rPr lang="en-US" altLang="zh-CN" i="1" dirty="0" smtClean="0">
                        <a:latin typeface="Cambria Math" panose="02040503050406030204" pitchFamily="18" charset="0"/>
                        <a:ea typeface="Cambria Math"/>
                      </a:rPr>
                      <m:t>(</m:t>
                    </m:r>
                    <m:r>
                      <a:rPr lang="en-US" altLang="zh-CN" i="1" dirty="0" smtClean="0">
                        <a:latin typeface="Cambria Math" panose="02040503050406030204" pitchFamily="18" charset="0"/>
                      </a:rPr>
                      <m:t>𝑝</m:t>
                    </m:r>
                    <m:r>
                      <a:rPr lang="en-US" altLang="zh-CN" i="1" dirty="0" smtClean="0">
                        <a:latin typeface="Cambria Math" panose="02040503050406030204" pitchFamily="18" charset="0"/>
                      </a:rPr>
                      <m:t>) ∧ (</m:t>
                    </m:r>
                    <m:r>
                      <a:rPr lang="en-US" altLang="zh-CN" i="1" dirty="0" smtClean="0">
                        <a:latin typeface="Cambria Math" panose="02040503050406030204" pitchFamily="18" charset="0"/>
                        <a:ea typeface="Cambria Math"/>
                      </a:rPr>
                      <m:t>𝑞</m:t>
                    </m:r>
                    <m:r>
                      <a:rPr lang="en-US" altLang="zh-CN" i="1" dirty="0" smtClean="0">
                        <a:latin typeface="Cambria Math" panose="02040503050406030204" pitchFamily="18" charset="0"/>
                        <a:ea typeface="Cambria Math"/>
                      </a:rPr>
                      <m:t>)) →(</m:t>
                    </m:r>
                    <m:r>
                      <a:rPr lang="en-US" altLang="zh-CN" i="1" dirty="0">
                        <a:latin typeface="Cambria Math" panose="02040503050406030204" pitchFamily="18" charset="0"/>
                        <a:ea typeface="Cambria Math"/>
                      </a:rPr>
                      <m:t>𝑝</m:t>
                    </m:r>
                    <m:r>
                      <a:rPr lang="en-US" altLang="zh-CN" i="1" dirty="0">
                        <a:latin typeface="Cambria Math" panose="02040503050406030204" pitchFamily="18" charset="0"/>
                        <a:ea typeface="Cambria Math"/>
                      </a:rPr>
                      <m:t> ∧ </m:t>
                    </m:r>
                    <m:r>
                      <a:rPr lang="en-US" altLang="zh-CN" i="1" dirty="0">
                        <a:latin typeface="Cambria Math" panose="02040503050406030204" pitchFamily="18" charset="0"/>
                        <a:ea typeface="Cambria Math"/>
                      </a:rPr>
                      <m:t>𝑞</m:t>
                    </m:r>
                    <m:r>
                      <a:rPr lang="en-US" altLang="zh-CN" i="1" dirty="0" smtClean="0">
                        <a:latin typeface="Cambria Math" panose="02040503050406030204" pitchFamily="18" charset="0"/>
                        <a:ea typeface="Cambria Math"/>
                      </a:rPr>
                      <m:t>)</m:t>
                    </m:r>
                    <m:r>
                      <a:rPr lang="en-US" altLang="zh-CN" i="1" dirty="0" smtClean="0">
                        <a:latin typeface="Cambria Math" panose="02040503050406030204" pitchFamily="18" charset="0"/>
                      </a:rPr>
                      <m:t> </m:t>
                    </m:r>
                  </m:oMath>
                </a14:m>
                <a:r>
                  <a:rPr lang="zh-CN" altLang="en-US" dirty="0"/>
                  <a:t>称为</a:t>
                </a:r>
                <a:r>
                  <a:rPr lang="zh-CN" altLang="en-US" b="1" dirty="0">
                    <a:solidFill>
                      <a:srgbClr val="C00000"/>
                    </a:solidFill>
                  </a:rPr>
                  <a:t>合取律</a:t>
                </a:r>
                <a:endParaRPr lang="en-US" b="1" dirty="0">
                  <a:solidFill>
                    <a:srgbClr val="C00000"/>
                  </a:solidFill>
                </a:endParaRPr>
              </a:p>
              <a:p>
                <a:endParaRPr lang="en-US" dirty="0"/>
              </a:p>
              <a:p>
                <a:endParaRPr lang="en-US" dirty="0"/>
              </a:p>
              <a:p>
                <a:endParaRPr lang="en-US" dirty="0"/>
              </a:p>
              <a:p>
                <a:endParaRPr lang="en-US" dirty="0"/>
              </a:p>
              <a:p>
                <a:pPr algn="just"/>
                <a:r>
                  <a:rPr lang="zh-CN" altLang="en-US" dirty="0">
                    <a:solidFill>
                      <a:prstClr val="black"/>
                    </a:solidFill>
                  </a:rPr>
                  <a:t>例</a:t>
                </a:r>
                <a:r>
                  <a:rPr lang="en-US" altLang="zh-CN" dirty="0">
                    <a:solidFill>
                      <a:prstClr val="black"/>
                    </a:solidFill>
                  </a:rPr>
                  <a:t>:</a:t>
                </a:r>
                <a14:m>
                  <m:oMath xmlns:m="http://schemas.openxmlformats.org/officeDocument/2006/math">
                    <m:r>
                      <a:rPr lang="en-US" altLang="zh-CN" i="1" dirty="0" smtClean="0">
                        <a:solidFill>
                          <a:prstClr val="black"/>
                        </a:solidFill>
                        <a:latin typeface="Cambria Math" panose="02040503050406030204" pitchFamily="18" charset="0"/>
                      </a:rPr>
                      <m:t>𝑝</m:t>
                    </m:r>
                  </m:oMath>
                </a14:m>
                <a:r>
                  <a:rPr lang="zh-CN" altLang="en-US" dirty="0">
                    <a:solidFill>
                      <a:prstClr val="black"/>
                    </a:solidFill>
                  </a:rPr>
                  <a:t>表示</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solidFill>
                      <a:prstClr val="black"/>
                    </a:solidFill>
                  </a:rPr>
                  <a:t>我要学离散数学</a:t>
                </a:r>
                <a14:m>
                  <m:oMath xmlns:m="http://schemas.openxmlformats.org/officeDocument/2006/math">
                    <m:r>
                      <a:rPr lang="zh-CN" altLang="en-US" i="1">
                        <a:solidFill>
                          <a:prstClr val="black"/>
                        </a:solidFill>
                        <a:latin typeface="Cambria Math" panose="02040503050406030204" pitchFamily="18" charset="0"/>
                      </a:rPr>
                      <m:t>” </m:t>
                    </m:r>
                    <m:r>
                      <a:rPr lang="en-US" altLang="zh-CN" i="1" dirty="0" smtClean="0">
                        <a:solidFill>
                          <a:prstClr val="black"/>
                        </a:solidFill>
                        <a:latin typeface="Cambria Math" panose="02040503050406030204" pitchFamily="18" charset="0"/>
                      </a:rPr>
                      <m:t>𝑞</m:t>
                    </m:r>
                  </m:oMath>
                </a14:m>
                <a:r>
                  <a:rPr lang="zh-CN" altLang="en-US" dirty="0">
                    <a:solidFill>
                      <a:prstClr val="black"/>
                    </a:solidFill>
                  </a:rPr>
                  <a:t>表示</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solidFill>
                      <a:prstClr val="black"/>
                    </a:solidFill>
                  </a:rPr>
                  <a:t>我要学习英语</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solidFill>
                      <a:prstClr val="black"/>
                    </a:solidFill>
                  </a:rPr>
                  <a:t> 假设条件语句</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solidFill>
                      <a:prstClr val="black"/>
                    </a:solidFill>
                  </a:rPr>
                  <a:t>我要学习离散数学</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t>和</a:t>
                </a:r>
                <a14:m>
                  <m:oMath xmlns:m="http://schemas.openxmlformats.org/officeDocument/2006/math">
                    <m:r>
                      <a:rPr lang="zh-CN" altLang="en-US" i="1">
                        <a:latin typeface="Cambria Math" panose="02040503050406030204" pitchFamily="18" charset="0"/>
                      </a:rPr>
                      <m:t>“</m:t>
                    </m:r>
                  </m:oMath>
                </a14:m>
                <a:r>
                  <a:rPr lang="zh-CN" altLang="en-US" dirty="0"/>
                  <a:t>我要学英语</a:t>
                </a:r>
                <a14:m>
                  <m:oMath xmlns:m="http://schemas.openxmlformats.org/officeDocument/2006/math">
                    <m:r>
                      <a:rPr lang="zh-CN" altLang="en-US" i="1">
                        <a:latin typeface="Cambria Math" panose="02040503050406030204" pitchFamily="18" charset="0"/>
                      </a:rPr>
                      <m:t>”</m:t>
                    </m:r>
                  </m:oMath>
                </a14:m>
                <a:r>
                  <a:rPr lang="zh-CN" altLang="en-US" dirty="0">
                    <a:solidFill>
                      <a:prstClr val="black"/>
                    </a:solidFill>
                  </a:rPr>
                  <a:t>为真</a:t>
                </a:r>
                <a:r>
                  <a:rPr lang="en-US" altLang="zh-CN" dirty="0">
                    <a:solidFill>
                      <a:prstClr val="black"/>
                    </a:solidFill>
                  </a:rPr>
                  <a:t>, </a:t>
                </a:r>
                <a:r>
                  <a:rPr lang="zh-CN" altLang="en-US" dirty="0">
                    <a:solidFill>
                      <a:prstClr val="black"/>
                    </a:solidFill>
                  </a:rPr>
                  <a:t>那么</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solidFill>
                      <a:prstClr val="black"/>
                    </a:solidFill>
                  </a:rPr>
                  <a:t>因此</a:t>
                </a:r>
                <a:r>
                  <a:rPr lang="en-US" altLang="zh-CN" dirty="0">
                    <a:solidFill>
                      <a:prstClr val="black"/>
                    </a:solidFill>
                  </a:rPr>
                  <a:t>,</a:t>
                </a:r>
                <a:r>
                  <a:rPr lang="zh-CN" altLang="en-US" dirty="0">
                    <a:solidFill>
                      <a:prstClr val="black"/>
                    </a:solidFill>
                  </a:rPr>
                  <a:t> 我要学习离散数学</a:t>
                </a:r>
                <a14:m>
                  <m:oMath xmlns:m="http://schemas.openxmlformats.org/officeDocument/2006/math">
                    <m:r>
                      <a:rPr lang="zh-CN" altLang="en-US" i="1" dirty="0">
                        <a:solidFill>
                          <a:prstClr val="black"/>
                        </a:solidFill>
                        <a:latin typeface="Cambria Math" panose="02040503050406030204" pitchFamily="18" charset="0"/>
                      </a:rPr>
                      <m:t>和英语</m:t>
                    </m:r>
                    <m:r>
                      <a:rPr lang="zh-CN" altLang="en-US" i="1">
                        <a:solidFill>
                          <a:prstClr val="black"/>
                        </a:solidFill>
                        <a:latin typeface="Cambria Math" panose="02040503050406030204" pitchFamily="18" charset="0"/>
                      </a:rPr>
                      <m:t>”</m:t>
                    </m:r>
                  </m:oMath>
                </a14:m>
                <a:r>
                  <a:rPr lang="zh-CN" altLang="en-US" dirty="0">
                    <a:solidFill>
                      <a:prstClr val="black"/>
                    </a:solidFill>
                  </a:rPr>
                  <a:t>为真</a:t>
                </a:r>
                <a:r>
                  <a:rPr lang="en-US" altLang="zh-CN" dirty="0">
                    <a:solidFill>
                      <a:prstClr val="black"/>
                    </a:solidFill>
                  </a:rPr>
                  <a:t>. </a:t>
                </a:r>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99" t="-2143" r="-1110"/>
                </a:stretch>
              </a:blipFill>
            </p:spPr>
            <p:txBody>
              <a:bodyPr/>
              <a:lstStyle/>
              <a:p>
                <a:r>
                  <a:rPr lang="zh-CN" altLang="en-US">
                    <a:noFill/>
                  </a:rPr>
                  <a:t> </a:t>
                </a:r>
              </a:p>
            </p:txBody>
          </p:sp>
        </mc:Fallback>
      </mc:AlternateContent>
      <p:pic>
        <p:nvPicPr>
          <p:cNvPr id="7" name="Picture 6" descr="addin_tmp.png"/>
          <p:cNvPicPr>
            <a:picLocks noChangeAspect="1"/>
          </p:cNvPicPr>
          <p:nvPr>
            <p:custDataLst>
              <p:tags r:id="rId1"/>
            </p:custDataLst>
          </p:nvPr>
        </p:nvPicPr>
        <p:blipFill>
          <a:blip r:embed="rId4" cstate="print"/>
          <a:stretch>
            <a:fillRect/>
          </a:stretch>
        </p:blipFill>
        <p:spPr>
          <a:xfrm>
            <a:off x="1066800" y="1828800"/>
            <a:ext cx="1534478" cy="1168718"/>
          </a:xfrm>
          <a:prstGeom prst="rect">
            <a:avLst/>
          </a:prstGeom>
        </p:spPr>
      </p:pic>
      <p:sp>
        <p:nvSpPr>
          <p:cNvPr id="8" name="Title 1"/>
          <p:cNvSpPr txBox="1">
            <a:spLocks/>
          </p:cNvSpPr>
          <p:nvPr/>
        </p:nvSpPr>
        <p:spPr>
          <a:xfrm>
            <a:off x="595087" y="268889"/>
            <a:ext cx="10987314" cy="6357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rgbClr val="01559D"/>
                </a:solidFill>
                <a:latin typeface="微软雅黑" panose="020B0503020204020204" pitchFamily="34" charset="-122"/>
                <a:ea typeface="微软雅黑" panose="020B0503020204020204" pitchFamily="34" charset="-122"/>
                <a:cs typeface="+mj-cs"/>
              </a:defRPr>
            </a:lvl1pPr>
          </a:lstStyle>
          <a:p>
            <a:r>
              <a:rPr lang="zh-CN" altLang="en-US" dirty="0"/>
              <a:t>命题逻辑的推理规则</a:t>
            </a:r>
            <a:r>
              <a:rPr lang="en-US" altLang="zh-CN" dirty="0"/>
              <a:t>7:</a:t>
            </a:r>
            <a:r>
              <a:rPr lang="zh-CN" altLang="en-US" dirty="0"/>
              <a:t>合取律</a:t>
            </a:r>
            <a:endParaRPr lang="en-US" dirty="0"/>
          </a:p>
        </p:txBody>
      </p:sp>
      <p:sp>
        <p:nvSpPr>
          <p:cNvPr id="5" name="日期占位符 4"/>
          <p:cNvSpPr>
            <a:spLocks noGrp="1"/>
          </p:cNvSpPr>
          <p:nvPr>
            <p:ph type="dt" sz="half" idx="10"/>
          </p:nvPr>
        </p:nvSpPr>
        <p:spPr/>
        <p:txBody>
          <a:bodyPr/>
          <a:lstStyle/>
          <a:p>
            <a:fld id="{8A195A0D-601C-48EA-87B0-63000DFDD0B6}" type="datetime1">
              <a:rPr lang="zh-CN" altLang="en-US" smtClean="0"/>
              <a:t>2023/11/18</a:t>
            </a:fld>
            <a:endParaRPr lang="zh-CN" altLang="en-US" dirty="0"/>
          </a:p>
        </p:txBody>
      </p:sp>
      <p:sp>
        <p:nvSpPr>
          <p:cNvPr id="6" name="页脚占位符 5"/>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11" name="灯片编号占位符 10"/>
          <p:cNvSpPr>
            <a:spLocks noGrp="1"/>
          </p:cNvSpPr>
          <p:nvPr>
            <p:ph type="sldNum" sz="quarter" idx="12"/>
          </p:nvPr>
        </p:nvSpPr>
        <p:spPr/>
        <p:txBody>
          <a:bodyPr/>
          <a:lstStyle/>
          <a:p>
            <a:fld id="{67913A8A-9EFB-4B5F-9CCB-3D21173FAA85}" type="slidenum">
              <a:rPr lang="zh-CN" altLang="en-US" smtClean="0"/>
              <a:pPr/>
              <a:t>131</a:t>
            </a:fld>
            <a:endParaRPr lang="zh-CN" altLang="en-US" dirty="0"/>
          </a:p>
        </p:txBody>
      </p:sp>
    </p:spTree>
    <p:extLst>
      <p:ext uri="{BB962C8B-B14F-4D97-AF65-F5344CB8AC3E}">
        <p14:creationId xmlns:p14="http://schemas.microsoft.com/office/powerpoint/2010/main" val="75595865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49944" y="1082457"/>
            <a:ext cx="11277599" cy="4572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pPr>
                  <a:lnSpc>
                    <a:spcPct val="100000"/>
                  </a:lnSpc>
                </a:pPr>
                <a14:m>
                  <m:oMath xmlns:m="http://schemas.openxmlformats.org/officeDocument/2006/math">
                    <m:r>
                      <a:rPr lang="en-US" altLang="zh-CN" i="1" dirty="0" smtClean="0">
                        <a:latin typeface="Cambria Math" panose="02040503050406030204" pitchFamily="18" charset="0"/>
                      </a:rPr>
                      <m:t>((</m:t>
                    </m:r>
                    <m:r>
                      <a:rPr lang="en-US" altLang="zh-CN" i="1" dirty="0">
                        <a:latin typeface="Cambria Math" panose="02040503050406030204" pitchFamily="18" charset="0"/>
                        <a:ea typeface="Cambria Math"/>
                      </a:rPr>
                      <m:t>¬</m:t>
                    </m:r>
                    <m:r>
                      <a:rPr lang="en-US" altLang="zh-CN" i="1" dirty="0">
                        <a:latin typeface="Cambria Math" panose="02040503050406030204" pitchFamily="18" charset="0"/>
                      </a:rPr>
                      <m:t>𝑝</m:t>
                    </m:r>
                    <m:r>
                      <a:rPr lang="en-US" altLang="zh-CN" i="1" dirty="0">
                        <a:latin typeface="Cambria Math" panose="02040503050406030204" pitchFamily="18" charset="0"/>
                      </a:rPr>
                      <m:t> ∨ </m:t>
                    </m:r>
                    <m:r>
                      <a:rPr lang="en-US" altLang="zh-CN" i="1" dirty="0">
                        <a:latin typeface="Cambria Math" panose="02040503050406030204" pitchFamily="18" charset="0"/>
                        <a:ea typeface="Cambria Math"/>
                      </a:rPr>
                      <m:t>𝑟</m:t>
                    </m:r>
                    <m:r>
                      <a:rPr lang="en-US" altLang="zh-CN" i="1" dirty="0">
                        <a:latin typeface="Cambria Math" panose="02040503050406030204" pitchFamily="18" charset="0"/>
                        <a:ea typeface="Cambria Math"/>
                      </a:rPr>
                      <m:t> ) ∧ (</m:t>
                    </m:r>
                    <m:r>
                      <a:rPr lang="en-US" altLang="zh-CN" i="1" dirty="0">
                        <a:latin typeface="Cambria Math" panose="02040503050406030204" pitchFamily="18" charset="0"/>
                        <a:ea typeface="Cambria Math"/>
                      </a:rPr>
                      <m:t>𝑝</m:t>
                    </m:r>
                    <m:r>
                      <a:rPr lang="en-US" altLang="zh-CN" i="1" dirty="0">
                        <a:latin typeface="Cambria Math" panose="02040503050406030204" pitchFamily="18" charset="0"/>
                        <a:ea typeface="Cambria Math"/>
                      </a:rPr>
                      <m:t> ∨ </m:t>
                    </m:r>
                    <m:r>
                      <a:rPr lang="en-US" altLang="zh-CN" i="1" dirty="0">
                        <a:latin typeface="Cambria Math" panose="02040503050406030204" pitchFamily="18" charset="0"/>
                        <a:ea typeface="Cambria Math"/>
                      </a:rPr>
                      <m:t>𝑞</m:t>
                    </m:r>
                    <m:r>
                      <a:rPr lang="en-US" altLang="zh-CN" i="1" dirty="0">
                        <a:latin typeface="Cambria Math" panose="02040503050406030204" pitchFamily="18" charset="0"/>
                        <a:ea typeface="Cambria Math"/>
                      </a:rPr>
                      <m:t>)) →(</m:t>
                    </m:r>
                    <m:r>
                      <a:rPr lang="en-US" altLang="zh-CN" i="1" dirty="0">
                        <a:latin typeface="Cambria Math" panose="02040503050406030204" pitchFamily="18" charset="0"/>
                        <a:ea typeface="Cambria Math"/>
                      </a:rPr>
                      <m:t>𝑞</m:t>
                    </m:r>
                    <m:r>
                      <a:rPr lang="en-US" altLang="zh-CN" i="1" dirty="0">
                        <a:latin typeface="Cambria Math" panose="02040503050406030204" pitchFamily="18" charset="0"/>
                        <a:ea typeface="Cambria Math"/>
                      </a:rPr>
                      <m:t> ∨ </m:t>
                    </m:r>
                    <m:r>
                      <a:rPr lang="en-US" altLang="zh-CN" i="1" dirty="0">
                        <a:latin typeface="Cambria Math" panose="02040503050406030204" pitchFamily="18" charset="0"/>
                        <a:ea typeface="Cambria Math"/>
                      </a:rPr>
                      <m:t>𝑟</m:t>
                    </m:r>
                    <m:r>
                      <a:rPr lang="en-US" altLang="zh-CN" i="1" dirty="0" smtClean="0">
                        <a:latin typeface="Cambria Math" panose="02040503050406030204" pitchFamily="18" charset="0"/>
                        <a:ea typeface="Cambria Math"/>
                      </a:rPr>
                      <m:t>)</m:t>
                    </m:r>
                  </m:oMath>
                </a14:m>
                <a:r>
                  <a:rPr lang="zh-CN" altLang="en-US" dirty="0"/>
                  <a:t>称为</a:t>
                </a:r>
                <a:r>
                  <a:rPr lang="zh-CN" altLang="en-US" b="1" dirty="0">
                    <a:solidFill>
                      <a:srgbClr val="C00000"/>
                    </a:solidFill>
                  </a:rPr>
                  <a:t>消解律</a:t>
                </a:r>
                <a:r>
                  <a:rPr lang="en-US" altLang="zh-CN" dirty="0"/>
                  <a:t>. </a:t>
                </a:r>
              </a:p>
              <a:p>
                <a:pPr>
                  <a:lnSpc>
                    <a:spcPct val="100000"/>
                  </a:lnSpc>
                </a:pPr>
                <a:r>
                  <a:rPr lang="zh-CN" altLang="en-US" dirty="0"/>
                  <a:t>在</a:t>
                </a:r>
                <a:r>
                  <a:rPr lang="en-US" altLang="zh-CN" dirty="0"/>
                  <a:t>AI</a:t>
                </a:r>
                <a:r>
                  <a:rPr lang="zh-CN" altLang="en-US" dirty="0"/>
                  <a:t>中有重要的作用</a:t>
                </a:r>
                <a:r>
                  <a:rPr lang="en-US" altLang="zh-CN" dirty="0"/>
                  <a:t>, </a:t>
                </a:r>
                <a:r>
                  <a:rPr lang="zh-CN" altLang="en-US" dirty="0"/>
                  <a:t>被广泛使用在</a:t>
                </a:r>
                <a:r>
                  <a:rPr lang="en-US" altLang="zh-CN" dirty="0"/>
                  <a:t>Prolog</a:t>
                </a:r>
                <a:r>
                  <a:rPr lang="zh-CN" altLang="en-US" dirty="0"/>
                  <a:t>语言中</a:t>
                </a:r>
                <a:r>
                  <a:rPr lang="en-US" altLang="zh-CN" dirty="0"/>
                  <a:t>.</a:t>
                </a:r>
                <a:r>
                  <a:rPr lang="en-US" altLang="zh-CN" i="1" dirty="0">
                    <a:latin typeface="Cambria Math"/>
                    <a:ea typeface="Cambria Math"/>
                  </a:rPr>
                  <a:t> </a:t>
                </a:r>
                <a14:m>
                  <m:oMath xmlns:m="http://schemas.openxmlformats.org/officeDocument/2006/math">
                    <m:r>
                      <a:rPr lang="en-US" altLang="zh-CN" i="1" dirty="0" smtClean="0">
                        <a:latin typeface="Cambria Math" panose="02040503050406030204" pitchFamily="18" charset="0"/>
                        <a:ea typeface="Cambria Math"/>
                      </a:rPr>
                      <m:t>𝑞</m:t>
                    </m:r>
                    <m:r>
                      <a:rPr lang="en-US" altLang="zh-CN" i="1" dirty="0" smtClean="0">
                        <a:latin typeface="Cambria Math" panose="02040503050406030204" pitchFamily="18" charset="0"/>
                        <a:ea typeface="Cambria Math"/>
                      </a:rPr>
                      <m:t> ∨</m:t>
                    </m:r>
                    <m:r>
                      <a:rPr lang="en-US" altLang="zh-CN" i="1" dirty="0" smtClean="0">
                        <a:latin typeface="Cambria Math" panose="02040503050406030204" pitchFamily="18" charset="0"/>
                        <a:ea typeface="Cambria Math"/>
                      </a:rPr>
                      <m:t>𝑟</m:t>
                    </m:r>
                  </m:oMath>
                </a14:m>
                <a:r>
                  <a:rPr lang="zh-CN" altLang="en-US" dirty="0"/>
                  <a:t>称为消解式</a:t>
                </a:r>
                <a:endParaRPr lang="en-US" altLang="zh-CN" dirty="0"/>
              </a:p>
              <a:p>
                <a:pPr>
                  <a:lnSpc>
                    <a:spcPct val="100000"/>
                  </a:lnSpc>
                </a:pPr>
                <a:endParaRPr lang="en-US" dirty="0"/>
              </a:p>
              <a:p>
                <a:pPr marL="0" indent="0">
                  <a:lnSpc>
                    <a:spcPct val="100000"/>
                  </a:lnSpc>
                  <a:buNone/>
                </a:pPr>
                <a:endParaRPr lang="en-US" dirty="0"/>
              </a:p>
              <a:p>
                <a:pPr>
                  <a:lnSpc>
                    <a:spcPct val="100000"/>
                  </a:lnSpc>
                </a:pPr>
                <a:endParaRPr lang="en-US" dirty="0"/>
              </a:p>
              <a:p>
                <a:pPr lvl="0" algn="just"/>
                <a:r>
                  <a:rPr lang="zh-CN" altLang="en-US" dirty="0">
                    <a:solidFill>
                      <a:prstClr val="black"/>
                    </a:solidFill>
                  </a:rPr>
                  <a:t>例</a:t>
                </a:r>
                <a:r>
                  <a:rPr lang="en-US" altLang="zh-CN" dirty="0">
                    <a:solidFill>
                      <a:prstClr val="black"/>
                    </a:solidFill>
                  </a:rPr>
                  <a:t>:</a:t>
                </a:r>
                <a14:m>
                  <m:oMath xmlns:m="http://schemas.openxmlformats.org/officeDocument/2006/math">
                    <m:r>
                      <a:rPr lang="en-US" altLang="zh-CN" i="1" dirty="0" smtClean="0">
                        <a:solidFill>
                          <a:prstClr val="black"/>
                        </a:solidFill>
                        <a:latin typeface="Cambria Math" panose="02040503050406030204" pitchFamily="18" charset="0"/>
                      </a:rPr>
                      <m:t>𝑝</m:t>
                    </m:r>
                  </m:oMath>
                </a14:m>
                <a:r>
                  <a:rPr lang="zh-CN" altLang="en-US" dirty="0">
                    <a:solidFill>
                      <a:prstClr val="black"/>
                    </a:solidFill>
                  </a:rPr>
                  <a:t>表示</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solidFill>
                      <a:prstClr val="black"/>
                    </a:solidFill>
                  </a:rPr>
                  <a:t>我要学离散数学</a:t>
                </a:r>
                <a14:m>
                  <m:oMath xmlns:m="http://schemas.openxmlformats.org/officeDocument/2006/math">
                    <m:r>
                      <a:rPr lang="zh-CN" altLang="en-US" i="1">
                        <a:solidFill>
                          <a:prstClr val="black"/>
                        </a:solidFill>
                        <a:latin typeface="Cambria Math" panose="02040503050406030204" pitchFamily="18" charset="0"/>
                      </a:rPr>
                      <m:t>”</m:t>
                    </m:r>
                  </m:oMath>
                </a14:m>
                <a:r>
                  <a:rPr lang="zh-CN" altLang="en-US" i="0" dirty="0">
                    <a:solidFill>
                      <a:prstClr val="black"/>
                    </a:solidFill>
                    <a:latin typeface="+mj-lt"/>
                  </a:rPr>
                  <a:t> </a:t>
                </a:r>
                <a:r>
                  <a:rPr lang="en-US" altLang="zh-CN" dirty="0">
                    <a:solidFill>
                      <a:prstClr val="black"/>
                    </a:solidFill>
                  </a:rPr>
                  <a:t>q</a:t>
                </a:r>
                <a:r>
                  <a:rPr lang="zh-CN" altLang="en-US" dirty="0">
                    <a:solidFill>
                      <a:prstClr val="black"/>
                    </a:solidFill>
                  </a:rPr>
                  <a:t>表示</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solidFill>
                      <a:prstClr val="black"/>
                    </a:solidFill>
                  </a:rPr>
                  <a:t>我要学习英语</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solidFill>
                      <a:prstClr val="black"/>
                    </a:solidFill>
                  </a:rPr>
                  <a:t> </a:t>
                </a:r>
                <a14:m>
                  <m:oMath xmlns:m="http://schemas.openxmlformats.org/officeDocument/2006/math">
                    <m:r>
                      <a:rPr lang="en-US" altLang="zh-CN" i="1" dirty="0" smtClean="0">
                        <a:solidFill>
                          <a:prstClr val="black"/>
                        </a:solidFill>
                        <a:latin typeface="Cambria Math" panose="02040503050406030204" pitchFamily="18" charset="0"/>
                      </a:rPr>
                      <m:t>𝑟</m:t>
                    </m:r>
                  </m:oMath>
                </a14:m>
                <a:r>
                  <a:rPr lang="zh-CN" altLang="en-US" dirty="0">
                    <a:solidFill>
                      <a:prstClr val="black"/>
                    </a:solidFill>
                  </a:rPr>
                  <a:t>表示</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solidFill>
                      <a:prstClr val="black"/>
                    </a:solidFill>
                  </a:rPr>
                  <a:t>我要学习数据库</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solidFill>
                      <a:prstClr val="black"/>
                    </a:solidFill>
                  </a:rPr>
                  <a:t>假设条件语句</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solidFill>
                      <a:prstClr val="black"/>
                    </a:solidFill>
                  </a:rPr>
                  <a:t>我不会学习离散数学</a:t>
                </a:r>
                <a:r>
                  <a:rPr lang="en-US" altLang="zh-CN" dirty="0">
                    <a:solidFill>
                      <a:prstClr val="black"/>
                    </a:solidFill>
                  </a:rPr>
                  <a:t>, </a:t>
                </a:r>
                <a:r>
                  <a:rPr lang="zh-CN" altLang="en-US" dirty="0">
                    <a:solidFill>
                      <a:prstClr val="black"/>
                    </a:solidFill>
                  </a:rPr>
                  <a:t>或者</a:t>
                </a:r>
                <a14:m>
                  <m:oMath xmlns:m="http://schemas.openxmlformats.org/officeDocument/2006/math">
                    <m:r>
                      <a:rPr lang="zh-CN" altLang="en-US" i="1" dirty="0">
                        <a:solidFill>
                          <a:prstClr val="black"/>
                        </a:solidFill>
                        <a:latin typeface="Cambria Math" panose="02040503050406030204" pitchFamily="18" charset="0"/>
                      </a:rPr>
                      <m:t>我</m:t>
                    </m:r>
                    <m:r>
                      <a:rPr lang="zh-CN" altLang="en-US" i="1" dirty="0" smtClean="0">
                        <a:solidFill>
                          <a:prstClr val="black"/>
                        </a:solidFill>
                        <a:latin typeface="Cambria Math" panose="02040503050406030204" pitchFamily="18" charset="0"/>
                      </a:rPr>
                      <m:t>要</m:t>
                    </m:r>
                    <m:r>
                      <a:rPr lang="zh-CN" altLang="en-US" i="1" dirty="0">
                        <a:solidFill>
                          <a:prstClr val="black"/>
                        </a:solidFill>
                        <a:latin typeface="Cambria Math" panose="02040503050406030204" pitchFamily="18" charset="0"/>
                      </a:rPr>
                      <m:t>学习</m:t>
                    </m:r>
                    <m:r>
                      <a:rPr lang="zh-CN" altLang="en-US" i="1" dirty="0" smtClean="0">
                        <a:solidFill>
                          <a:prstClr val="black"/>
                        </a:solidFill>
                        <a:latin typeface="Cambria Math" panose="02040503050406030204" pitchFamily="18" charset="0"/>
                      </a:rPr>
                      <m:t>英语</m:t>
                    </m:r>
                    <m:r>
                      <a:rPr lang="zh-CN" altLang="en-US" i="1">
                        <a:solidFill>
                          <a:prstClr val="black"/>
                        </a:solidFill>
                        <a:latin typeface="Cambria Math" panose="02040503050406030204" pitchFamily="18" charset="0"/>
                      </a:rPr>
                      <m:t>”</m:t>
                    </m:r>
                  </m:oMath>
                </a14:m>
                <a:r>
                  <a:rPr lang="zh-CN" altLang="en-US" dirty="0">
                    <a:solidFill>
                      <a:prstClr val="black"/>
                    </a:solidFill>
                  </a:rPr>
                  <a:t>和</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solidFill>
                      <a:prstClr val="black"/>
                    </a:solidFill>
                  </a:rPr>
                  <a:t>我要学离散数学</a:t>
                </a:r>
                <a:r>
                  <a:rPr lang="en-US" altLang="zh-CN" dirty="0">
                    <a:solidFill>
                      <a:prstClr val="black"/>
                    </a:solidFill>
                  </a:rPr>
                  <a:t>, </a:t>
                </a:r>
                <a:r>
                  <a:rPr lang="zh-CN" altLang="en-US" dirty="0">
                    <a:solidFill>
                      <a:prstClr val="black"/>
                    </a:solidFill>
                  </a:rPr>
                  <a:t>或者</a:t>
                </a:r>
                <a14:m>
                  <m:oMath xmlns:m="http://schemas.openxmlformats.org/officeDocument/2006/math">
                    <m:r>
                      <a:rPr lang="zh-CN" altLang="en-US" i="1" dirty="0">
                        <a:solidFill>
                          <a:prstClr val="black"/>
                        </a:solidFill>
                        <a:latin typeface="Cambria Math" panose="02040503050406030204" pitchFamily="18" charset="0"/>
                      </a:rPr>
                      <m:t>我</m:t>
                    </m:r>
                    <m:r>
                      <a:rPr lang="zh-CN" altLang="en-US" i="1" dirty="0" smtClean="0">
                        <a:solidFill>
                          <a:prstClr val="black"/>
                        </a:solidFill>
                        <a:latin typeface="Cambria Math" panose="02040503050406030204" pitchFamily="18" charset="0"/>
                      </a:rPr>
                      <m:t>要</m:t>
                    </m:r>
                    <m:r>
                      <a:rPr lang="zh-CN" altLang="en-US" i="1" dirty="0">
                        <a:solidFill>
                          <a:prstClr val="black"/>
                        </a:solidFill>
                        <a:latin typeface="Cambria Math" panose="02040503050406030204" pitchFamily="18" charset="0"/>
                      </a:rPr>
                      <m:t>学习</m:t>
                    </m:r>
                    <m:r>
                      <a:rPr lang="zh-CN" altLang="en-US" i="1" dirty="0" smtClean="0">
                        <a:solidFill>
                          <a:prstClr val="black"/>
                        </a:solidFill>
                        <a:latin typeface="Cambria Math" panose="02040503050406030204" pitchFamily="18" charset="0"/>
                      </a:rPr>
                      <m:t>数据库</m:t>
                    </m:r>
                    <m:r>
                      <a:rPr lang="zh-CN" altLang="en-US" i="1">
                        <a:solidFill>
                          <a:prstClr val="black"/>
                        </a:solidFill>
                        <a:latin typeface="Cambria Math" panose="02040503050406030204" pitchFamily="18" charset="0"/>
                      </a:rPr>
                      <m:t>”</m:t>
                    </m:r>
                  </m:oMath>
                </a14:m>
                <a:r>
                  <a:rPr lang="zh-CN" altLang="en-US" dirty="0">
                    <a:solidFill>
                      <a:prstClr val="black"/>
                    </a:solidFill>
                  </a:rPr>
                  <a:t>为真</a:t>
                </a:r>
                <a:r>
                  <a:rPr lang="en-US" altLang="zh-CN" dirty="0">
                    <a:solidFill>
                      <a:prstClr val="black"/>
                    </a:solidFill>
                  </a:rPr>
                  <a:t>, </a:t>
                </a:r>
                <a:r>
                  <a:rPr lang="zh-CN" altLang="en-US" dirty="0">
                    <a:solidFill>
                      <a:prstClr val="black"/>
                    </a:solidFill>
                  </a:rPr>
                  <a:t>那么</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solidFill>
                      <a:prstClr val="black"/>
                    </a:solidFill>
                  </a:rPr>
                  <a:t>因此</a:t>
                </a:r>
                <a:r>
                  <a:rPr lang="en-US" altLang="zh-CN" dirty="0">
                    <a:solidFill>
                      <a:prstClr val="black"/>
                    </a:solidFill>
                  </a:rPr>
                  <a:t>,</a:t>
                </a:r>
                <a:r>
                  <a:rPr lang="zh-CN" altLang="en-US" dirty="0">
                    <a:solidFill>
                      <a:prstClr val="black"/>
                    </a:solidFill>
                  </a:rPr>
                  <a:t> 我要学习英语</a:t>
                </a:r>
                <a:r>
                  <a:rPr lang="en-US" altLang="zh-CN" dirty="0">
                    <a:solidFill>
                      <a:prstClr val="black"/>
                    </a:solidFill>
                  </a:rPr>
                  <a:t>,  </a:t>
                </a:r>
                <a:r>
                  <a:rPr lang="zh-CN" altLang="en-US" dirty="0">
                    <a:solidFill>
                      <a:prstClr val="black"/>
                    </a:solidFill>
                  </a:rPr>
                  <a:t>或者我要学习数据库</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solidFill>
                      <a:prstClr val="black"/>
                    </a:solidFill>
                  </a:rPr>
                  <a:t>为真</a:t>
                </a:r>
                <a:r>
                  <a:rPr lang="en-US" altLang="zh-CN" dirty="0">
                    <a:solidFill>
                      <a:prstClr val="black"/>
                    </a:solidFill>
                  </a:rPr>
                  <a:t>.</a:t>
                </a:r>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888" t="-1190" r="-999"/>
                </a:stretch>
              </a:blipFill>
            </p:spPr>
            <p:txBody>
              <a:bodyPr/>
              <a:lstStyle/>
              <a:p>
                <a:r>
                  <a:rPr lang="zh-CN" altLang="en-US">
                    <a:noFill/>
                  </a:rPr>
                  <a:t> </a:t>
                </a:r>
              </a:p>
            </p:txBody>
          </p:sp>
        </mc:Fallback>
      </mc:AlternateContent>
      <p:pic>
        <p:nvPicPr>
          <p:cNvPr id="7" name="Picture 6" descr="addin_tmp.png"/>
          <p:cNvPicPr>
            <a:picLocks noChangeAspect="1"/>
          </p:cNvPicPr>
          <p:nvPr>
            <p:custDataLst>
              <p:tags r:id="rId1"/>
            </p:custDataLst>
          </p:nvPr>
        </p:nvPicPr>
        <p:blipFill>
          <a:blip r:embed="rId4" cstate="print"/>
          <a:stretch>
            <a:fillRect/>
          </a:stretch>
        </p:blipFill>
        <p:spPr>
          <a:xfrm>
            <a:off x="990600" y="2240710"/>
            <a:ext cx="1525905" cy="1225868"/>
          </a:xfrm>
          <a:prstGeom prst="rect">
            <a:avLst/>
          </a:prstGeom>
        </p:spPr>
      </p:pic>
      <p:sp>
        <p:nvSpPr>
          <p:cNvPr id="9" name="Title 1"/>
          <p:cNvSpPr txBox="1">
            <a:spLocks/>
          </p:cNvSpPr>
          <p:nvPr/>
        </p:nvSpPr>
        <p:spPr>
          <a:xfrm>
            <a:off x="595087" y="268889"/>
            <a:ext cx="10987314" cy="6357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rgbClr val="01559D"/>
                </a:solidFill>
                <a:latin typeface="微软雅黑" panose="020B0503020204020204" pitchFamily="34" charset="-122"/>
                <a:ea typeface="微软雅黑" panose="020B0503020204020204" pitchFamily="34" charset="-122"/>
                <a:cs typeface="+mj-cs"/>
              </a:defRPr>
            </a:lvl1pPr>
          </a:lstStyle>
          <a:p>
            <a:r>
              <a:rPr lang="zh-CN" altLang="en-US" dirty="0"/>
              <a:t>命题逻辑的推理规则</a:t>
            </a:r>
            <a:r>
              <a:rPr lang="en-US" altLang="zh-CN" dirty="0"/>
              <a:t>8:</a:t>
            </a:r>
            <a:r>
              <a:rPr lang="zh-CN" altLang="en-US" dirty="0"/>
              <a:t>消解律</a:t>
            </a:r>
            <a:endParaRPr lang="en-US" dirty="0"/>
          </a:p>
        </p:txBody>
      </p:sp>
      <p:sp>
        <p:nvSpPr>
          <p:cNvPr id="5" name="日期占位符 4"/>
          <p:cNvSpPr>
            <a:spLocks noGrp="1"/>
          </p:cNvSpPr>
          <p:nvPr>
            <p:ph type="dt" sz="half" idx="10"/>
          </p:nvPr>
        </p:nvSpPr>
        <p:spPr/>
        <p:txBody>
          <a:bodyPr/>
          <a:lstStyle/>
          <a:p>
            <a:fld id="{5BF2681D-1792-4A50-B9E7-FDBD80073887}" type="datetime1">
              <a:rPr lang="zh-CN" altLang="en-US" smtClean="0"/>
              <a:t>2023/11/18</a:t>
            </a:fld>
            <a:endParaRPr lang="zh-CN" altLang="en-US" dirty="0"/>
          </a:p>
        </p:txBody>
      </p:sp>
      <p:sp>
        <p:nvSpPr>
          <p:cNvPr id="6" name="页脚占位符 5"/>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132</a:t>
            </a:fld>
            <a:endParaRPr lang="zh-CN" altLang="en-US" dirty="0"/>
          </a:p>
        </p:txBody>
      </p:sp>
    </p:spTree>
    <p:extLst>
      <p:ext uri="{BB962C8B-B14F-4D97-AF65-F5344CB8AC3E}">
        <p14:creationId xmlns:p14="http://schemas.microsoft.com/office/powerpoint/2010/main" val="426047070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49944" y="1082457"/>
            <a:ext cx="11277599" cy="4572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nSpc>
                    <a:spcPct val="100000"/>
                  </a:lnSpc>
                </a:pPr>
                <a14:m>
                  <m:oMath xmlns:m="http://schemas.openxmlformats.org/officeDocument/2006/math">
                    <m:r>
                      <a:rPr lang="zh-CN" altLang="en-US" i="1" dirty="0" smtClean="0">
                        <a:latin typeface="Cambria Math" panose="02040503050406030204" pitchFamily="18" charset="0"/>
                      </a:rPr>
                      <m:t>例：</m:t>
                    </m:r>
                    <m:r>
                      <a:rPr lang="en-US" altLang="zh-CN" i="1" dirty="0" smtClean="0">
                        <a:latin typeface="Cambria Math" panose="02040503050406030204" pitchFamily="18" charset="0"/>
                      </a:rPr>
                      <m:t> </m:t>
                    </m:r>
                    <m:d>
                      <m:dPr>
                        <m:ctrlPr>
                          <a:rPr lang="en-US" altLang="zh-CN" i="1" dirty="0">
                            <a:latin typeface="Cambria Math" panose="02040503050406030204" pitchFamily="18" charset="0"/>
                            <a:ea typeface="Cambria Math"/>
                          </a:rPr>
                        </m:ctrlPr>
                      </m:dPr>
                      <m:e>
                        <m:r>
                          <a:rPr lang="en-US" altLang="zh-CN" i="1" dirty="0">
                            <a:latin typeface="Cambria Math" panose="02040503050406030204" pitchFamily="18" charset="0"/>
                            <a:ea typeface="Cambria Math"/>
                          </a:rPr>
                          <m:t>𝑝</m:t>
                        </m:r>
                        <m:r>
                          <a:rPr lang="en-US" altLang="zh-CN" i="1" dirty="0">
                            <a:latin typeface="Cambria Math" panose="02040503050406030204" pitchFamily="18" charset="0"/>
                            <a:ea typeface="Cambria Math"/>
                          </a:rPr>
                          <m:t>∧</m:t>
                        </m:r>
                        <m:r>
                          <a:rPr lang="en-US" altLang="zh-CN" i="1" dirty="0">
                            <a:latin typeface="Cambria Math" panose="02040503050406030204" pitchFamily="18" charset="0"/>
                            <a:ea typeface="Cambria Math"/>
                          </a:rPr>
                          <m:t>𝑞</m:t>
                        </m:r>
                      </m:e>
                    </m:d>
                    <m:r>
                      <a:rPr lang="en-US" altLang="zh-CN" i="1" dirty="0">
                        <a:latin typeface="Cambria Math" panose="02040503050406030204" pitchFamily="18" charset="0"/>
                      </a:rPr>
                      <m:t>∨</m:t>
                    </m:r>
                    <m:r>
                      <m:rPr>
                        <m:sty m:val="p"/>
                      </m:rPr>
                      <a:rPr lang="en-US" altLang="zh-CN" i="1" dirty="0" smtClean="0">
                        <a:latin typeface="Cambria Math" panose="02040503050406030204" pitchFamily="18" charset="0"/>
                      </a:rPr>
                      <m:t>r</m:t>
                    </m:r>
                    <m:r>
                      <a:rPr lang="en-US" altLang="zh-CN" b="0" i="1" dirty="0" smtClean="0">
                        <a:latin typeface="Cambria Math" panose="02040503050406030204" pitchFamily="18" charset="0"/>
                      </a:rPr>
                      <m:t> </m:t>
                    </m:r>
                    <m:r>
                      <a:rPr lang="zh-CN" altLang="en-US" i="1" dirty="0">
                        <a:latin typeface="Cambria Math" panose="02040503050406030204" pitchFamily="18" charset="0"/>
                      </a:rPr>
                      <m:t>和</m:t>
                    </m:r>
                    <m:r>
                      <a:rPr lang="en-US" altLang="zh-CN" b="0" i="1" dirty="0" smtClean="0">
                        <a:latin typeface="Cambria Math" panose="02040503050406030204" pitchFamily="18" charset="0"/>
                      </a:rPr>
                      <m:t> </m:t>
                    </m:r>
                    <m:r>
                      <m:rPr>
                        <m:sty m:val="p"/>
                      </m:rPr>
                      <a:rPr lang="en-US" altLang="zh-CN" i="1" dirty="0">
                        <a:latin typeface="Cambria Math" panose="02040503050406030204" pitchFamily="18" charset="0"/>
                      </a:rPr>
                      <m:t>r</m:t>
                    </m:r>
                    <m:r>
                      <a:rPr lang="en-US" altLang="zh-CN" i="1" dirty="0">
                        <a:latin typeface="Cambria Math" panose="02040503050406030204" pitchFamily="18" charset="0"/>
                        <a:ea typeface="Cambria Math"/>
                      </a:rPr>
                      <m:t>→</m:t>
                    </m:r>
                    <m:r>
                      <a:rPr lang="en-US" altLang="zh-CN" b="0" i="1" dirty="0" smtClean="0">
                        <a:latin typeface="Cambria Math" panose="02040503050406030204" pitchFamily="18" charset="0"/>
                        <a:ea typeface="Cambria Math"/>
                      </a:rPr>
                      <m:t>𝑠</m:t>
                    </m:r>
                    <m:r>
                      <a:rPr lang="en-US" altLang="zh-CN" b="0" i="1" dirty="0" smtClean="0">
                        <a:latin typeface="Cambria Math" panose="02040503050406030204" pitchFamily="18" charset="0"/>
                        <a:ea typeface="Cambria Math"/>
                      </a:rPr>
                      <m:t> 蕴含结论</m:t>
                    </m:r>
                    <m:r>
                      <m:rPr>
                        <m:sty m:val="p"/>
                      </m:rPr>
                      <a:rPr lang="en-US" altLang="zh-CN" i="1" dirty="0">
                        <a:latin typeface="Cambria Math" panose="02040503050406030204" pitchFamily="18" charset="0"/>
                        <a:ea typeface="Cambria Math"/>
                      </a:rPr>
                      <m:t>p</m:t>
                    </m:r>
                    <m:r>
                      <a:rPr lang="en-US" altLang="zh-CN" i="1" dirty="0">
                        <a:latin typeface="Cambria Math" panose="02040503050406030204" pitchFamily="18" charset="0"/>
                        <a:ea typeface="Cambria Math"/>
                      </a:rPr>
                      <m:t> ∨</m:t>
                    </m:r>
                    <m:r>
                      <a:rPr lang="en-US" altLang="zh-CN" b="0" i="1" dirty="0" smtClean="0">
                        <a:latin typeface="Cambria Math" panose="02040503050406030204" pitchFamily="18" charset="0"/>
                        <a:ea typeface="Cambria Math"/>
                      </a:rPr>
                      <m:t>𝑠</m:t>
                    </m:r>
                    <m:r>
                      <a:rPr lang="en-US" altLang="zh-CN" b="0" i="0" dirty="0" smtClean="0">
                        <a:latin typeface="Cambria Math" panose="02040503050406030204" pitchFamily="18" charset="0"/>
                        <a:ea typeface="Cambria Math"/>
                      </a:rPr>
                      <m:t>.</m:t>
                    </m:r>
                  </m:oMath>
                </a14:m>
                <a:r>
                  <a:rPr lang="en-US" altLang="zh-CN" dirty="0"/>
                  <a:t> </a:t>
                </a:r>
              </a:p>
              <a:p>
                <a:pPr marL="0" indent="0">
                  <a:lnSpc>
                    <a:spcPct val="100000"/>
                  </a:lnSpc>
                  <a:buNone/>
                </a:pPr>
                <a:endParaRPr lang="en-US" altLang="zh-CN" dirty="0"/>
              </a:p>
              <a:p>
                <a:pPr marL="0" indent="0">
                  <a:lnSpc>
                    <a:spcPct val="100000"/>
                  </a:lnSpc>
                  <a:buNone/>
                </a:pPr>
                <a:r>
                  <a:rPr lang="zh-CN" altLang="en-US"/>
                  <a:t>如何论证</a:t>
                </a:r>
                <a:r>
                  <a:rPr lang="zh-CN" altLang="en-US" dirty="0"/>
                  <a:t>？</a:t>
                </a:r>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165"/>
                </a:stretch>
              </a:blipFill>
            </p:spPr>
            <p:txBody>
              <a:bodyPr/>
              <a:lstStyle/>
              <a:p>
                <a:r>
                  <a:rPr lang="zh-CN" altLang="en-US">
                    <a:noFill/>
                  </a:rPr>
                  <a:t> </a:t>
                </a:r>
              </a:p>
            </p:txBody>
          </p:sp>
        </mc:Fallback>
      </mc:AlternateContent>
      <p:sp>
        <p:nvSpPr>
          <p:cNvPr id="9" name="Title 1"/>
          <p:cNvSpPr txBox="1">
            <a:spLocks/>
          </p:cNvSpPr>
          <p:nvPr/>
        </p:nvSpPr>
        <p:spPr>
          <a:xfrm>
            <a:off x="595087" y="268889"/>
            <a:ext cx="10987314" cy="6357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rgbClr val="01559D"/>
                </a:solidFill>
                <a:latin typeface="微软雅黑" panose="020B0503020204020204" pitchFamily="34" charset="-122"/>
                <a:ea typeface="微软雅黑" panose="020B0503020204020204" pitchFamily="34" charset="-122"/>
                <a:cs typeface="+mj-cs"/>
              </a:defRPr>
            </a:lvl1pPr>
          </a:lstStyle>
          <a:p>
            <a:r>
              <a:rPr lang="zh-CN" altLang="en-US" dirty="0"/>
              <a:t>命题逻辑的推理规则</a:t>
            </a:r>
            <a:r>
              <a:rPr lang="en-US" altLang="zh-CN" dirty="0"/>
              <a:t>8:</a:t>
            </a:r>
            <a:r>
              <a:rPr lang="zh-CN" altLang="en-US" dirty="0"/>
              <a:t>消解律</a:t>
            </a:r>
            <a:endParaRPr lang="en-US" dirty="0"/>
          </a:p>
        </p:txBody>
      </p:sp>
      <p:sp>
        <p:nvSpPr>
          <p:cNvPr id="5" name="日期占位符 4"/>
          <p:cNvSpPr>
            <a:spLocks noGrp="1"/>
          </p:cNvSpPr>
          <p:nvPr>
            <p:ph type="dt" sz="half" idx="10"/>
          </p:nvPr>
        </p:nvSpPr>
        <p:spPr/>
        <p:txBody>
          <a:bodyPr/>
          <a:lstStyle/>
          <a:p>
            <a:fld id="{5BF2681D-1792-4A50-B9E7-FDBD80073887}" type="datetime1">
              <a:rPr lang="zh-CN" altLang="en-US" smtClean="0"/>
              <a:t>2023/11/18</a:t>
            </a:fld>
            <a:endParaRPr lang="zh-CN" altLang="en-US" dirty="0"/>
          </a:p>
        </p:txBody>
      </p:sp>
      <p:sp>
        <p:nvSpPr>
          <p:cNvPr id="6" name="页脚占位符 5"/>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133</a:t>
            </a:fld>
            <a:endParaRPr lang="zh-CN" altLang="en-US" dirty="0"/>
          </a:p>
        </p:txBody>
      </p:sp>
    </p:spTree>
    <p:extLst>
      <p:ext uri="{BB962C8B-B14F-4D97-AF65-F5344CB8AC3E}">
        <p14:creationId xmlns:p14="http://schemas.microsoft.com/office/powerpoint/2010/main" val="7036728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使用推理规则建立论证</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gn="just"/>
                <a:r>
                  <a:rPr lang="zh-CN" altLang="en-US" dirty="0"/>
                  <a:t>多个前提时</a:t>
                </a:r>
                <a:r>
                  <a:rPr lang="en-US" altLang="zh-CN" dirty="0"/>
                  <a:t>, </a:t>
                </a:r>
                <a:r>
                  <a:rPr lang="zh-CN" altLang="en-US" dirty="0"/>
                  <a:t>通常需要用到多个前面提及的推理规则来证明一个论证是有效的</a:t>
                </a:r>
                <a:r>
                  <a:rPr lang="en-US" altLang="zh-CN" dirty="0"/>
                  <a:t>.</a:t>
                </a:r>
              </a:p>
              <a:p>
                <a:pPr algn="just"/>
                <a:endParaRPr lang="en-US" altLang="zh-CN" dirty="0"/>
              </a:p>
              <a:p>
                <a:r>
                  <a:rPr lang="zh-CN" altLang="en-US" dirty="0"/>
                  <a:t>例</a:t>
                </a:r>
                <a:r>
                  <a:rPr lang="en-US" altLang="zh-CN" dirty="0"/>
                  <a:t>:</a:t>
                </a:r>
                <a:r>
                  <a:rPr lang="zh-CN" altLang="en-US" dirty="0"/>
                  <a:t>从命题</a:t>
                </a: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𝑞</m:t>
                    </m:r>
                    <m:r>
                      <a:rPr lang="en-US" altLang="zh-CN" b="0" i="1" smtClean="0">
                        <a:latin typeface="Cambria Math" panose="02040503050406030204" pitchFamily="18" charset="0"/>
                      </a:rPr>
                      <m:t>)</m:t>
                    </m:r>
                  </m:oMath>
                </a14:m>
                <a:r>
                  <a:rPr lang="en-US" altLang="zh-CN" dirty="0"/>
                  <a:t>, </a:t>
                </a:r>
                <a:r>
                  <a:rPr lang="zh-CN" altLang="en-US" dirty="0"/>
                  <a:t>证明</a:t>
                </a:r>
                <a14:m>
                  <m:oMath xmlns:m="http://schemas.openxmlformats.org/officeDocument/2006/math">
                    <m:r>
                      <a:rPr lang="en-US" altLang="zh-CN" i="1">
                        <a:latin typeface="Cambria Math" panose="02040503050406030204" pitchFamily="18" charset="0"/>
                      </a:rPr>
                      <m:t>𝑞</m:t>
                    </m:r>
                  </m:oMath>
                </a14:m>
                <a:r>
                  <a:rPr lang="zh-CN" altLang="en-US" dirty="0"/>
                  <a:t>是一个结论</a:t>
                </a:r>
                <a:r>
                  <a:rPr lang="en-US" altLang="zh-CN" dirty="0"/>
                  <a:t>:</a:t>
                </a:r>
              </a:p>
              <a:p>
                <a:r>
                  <a:rPr lang="zh-CN" altLang="en-US" dirty="0"/>
                  <a:t>解</a:t>
                </a:r>
                <a:r>
                  <a:rPr lang="en-US" altLang="zh-CN" dirty="0"/>
                  <a:t>:</a:t>
                </a:r>
              </a:p>
              <a:p>
                <a:pPr marL="393192" lvl="1" indent="0">
                  <a:buNone/>
                </a:pPr>
                <a:r>
                  <a:rPr lang="zh-CN" altLang="en-US" dirty="0"/>
                  <a:t>   步骤</a:t>
                </a:r>
                <a:r>
                  <a:rPr lang="en-US" altLang="zh-CN" dirty="0"/>
                  <a:t>			</a:t>
                </a:r>
                <a:r>
                  <a:rPr lang="zh-CN" altLang="en-US" dirty="0"/>
                  <a:t>理由</a:t>
                </a:r>
                <a:endParaRPr lang="en-US" altLang="zh-CN" dirty="0"/>
              </a:p>
              <a:p>
                <a:pPr lvl="1"/>
                <a:r>
                  <a:rPr lang="en-US" altLang="zh-CN" dirty="0"/>
                  <a:t>1.</a:t>
                </a:r>
                <a14:m>
                  <m:oMath xmlns:m="http://schemas.openxmlformats.org/officeDocument/2006/math">
                    <m:r>
                      <a:rPr lang="en-US" altLang="zh-CN">
                        <a:latin typeface="Cambria Math" panose="02040503050406030204" pitchFamily="18" charset="0"/>
                      </a:rPr>
                      <m:t>  </m:t>
                    </m:r>
                    <m:r>
                      <a:rPr lang="en-US" altLang="zh-CN">
                        <a:latin typeface="Cambria Math" panose="02040503050406030204" pitchFamily="18" charset="0"/>
                      </a:rPr>
                      <m:t>𝑝</m:t>
                    </m:r>
                    <m:r>
                      <a:rPr lang="en-US" altLang="zh-CN">
                        <a:latin typeface="Cambria Math" panose="02040503050406030204" pitchFamily="18" charset="0"/>
                      </a:rPr>
                      <m:t>⋀</m:t>
                    </m:r>
                    <m:d>
                      <m:dPr>
                        <m:ctrlPr>
                          <a:rPr lang="en-US" altLang="zh-CN" i="1">
                            <a:latin typeface="Cambria Math" panose="02040503050406030204" pitchFamily="18" charset="0"/>
                          </a:rPr>
                        </m:ctrlPr>
                      </m:dPr>
                      <m:e>
                        <m:r>
                          <a:rPr lang="en-US" altLang="zh-CN">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𝑞</m:t>
                        </m:r>
                      </m:e>
                    </m:d>
                  </m:oMath>
                </a14:m>
                <a:r>
                  <a:rPr lang="en-US" altLang="zh-CN" dirty="0"/>
                  <a:t>		</a:t>
                </a:r>
                <a:r>
                  <a:rPr lang="zh-CN" altLang="en-US" dirty="0"/>
                  <a:t>前提引入</a:t>
                </a:r>
                <a:endParaRPr lang="en-US" altLang="zh-CN" dirty="0"/>
              </a:p>
              <a:p>
                <a:pPr lvl="1"/>
                <a:r>
                  <a:rPr lang="en-US" altLang="zh-CN" dirty="0"/>
                  <a:t>2. </a:t>
                </a:r>
                <a14:m>
                  <m:oMath xmlns:m="http://schemas.openxmlformats.org/officeDocument/2006/math">
                    <m:r>
                      <a:rPr lang="en-US" altLang="zh-CN">
                        <a:latin typeface="Cambria Math" panose="02040503050406030204" pitchFamily="18" charset="0"/>
                      </a:rPr>
                      <m:t>𝑝</m:t>
                    </m:r>
                  </m:oMath>
                </a14:m>
                <a:r>
                  <a:rPr lang="en-US" altLang="zh-CN" dirty="0"/>
                  <a:t> 			</a:t>
                </a:r>
                <a:r>
                  <a:rPr lang="zh-CN" altLang="en-US" dirty="0"/>
                  <a:t>化简律</a:t>
                </a:r>
                <a:r>
                  <a:rPr lang="en-US" altLang="zh-CN" dirty="0"/>
                  <a:t>, </a:t>
                </a:r>
                <a:r>
                  <a:rPr lang="zh-CN" altLang="en-US" dirty="0"/>
                  <a:t>用</a:t>
                </a:r>
                <a:r>
                  <a:rPr lang="en-US" altLang="zh-CN" dirty="0"/>
                  <a:t>1</a:t>
                </a:r>
              </a:p>
              <a:p>
                <a:pPr lvl="1"/>
                <a:r>
                  <a:rPr lang="en-US" altLang="zh-CN" dirty="0"/>
                  <a:t>3. </a:t>
                </a:r>
                <a14:m>
                  <m:oMath xmlns:m="http://schemas.openxmlformats.org/officeDocument/2006/math">
                    <m:r>
                      <a:rPr lang="en-US" altLang="zh-CN">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𝑞</m:t>
                    </m:r>
                    <m:r>
                      <a:rPr lang="en-US" altLang="zh-CN">
                        <a:latin typeface="Cambria Math" panose="02040503050406030204" pitchFamily="18" charset="0"/>
                      </a:rPr>
                      <m:t> </m:t>
                    </m:r>
                  </m:oMath>
                </a14:m>
                <a:r>
                  <a:rPr lang="en-US" altLang="zh-CN" dirty="0"/>
                  <a:t>			</a:t>
                </a:r>
                <a:r>
                  <a:rPr lang="zh-CN" altLang="en-US" dirty="0"/>
                  <a:t>化简律</a:t>
                </a:r>
                <a:r>
                  <a:rPr lang="en-US" altLang="zh-CN" dirty="0"/>
                  <a:t>, </a:t>
                </a:r>
                <a:r>
                  <a:rPr lang="zh-CN" altLang="en-US" dirty="0"/>
                  <a:t>用</a:t>
                </a:r>
                <a:r>
                  <a:rPr lang="en-US" altLang="zh-CN" dirty="0"/>
                  <a:t>1</a:t>
                </a:r>
              </a:p>
              <a:p>
                <a:pPr lvl="1"/>
                <a:r>
                  <a:rPr lang="en-US" altLang="zh-CN" dirty="0"/>
                  <a:t>4. </a:t>
                </a:r>
                <a14:m>
                  <m:oMath xmlns:m="http://schemas.openxmlformats.org/officeDocument/2006/math">
                    <m:r>
                      <a:rPr lang="en-US" altLang="zh-CN">
                        <a:latin typeface="Cambria Math" panose="02040503050406030204" pitchFamily="18" charset="0"/>
                      </a:rPr>
                      <m:t>𝑞</m:t>
                    </m:r>
                  </m:oMath>
                </a14:m>
                <a:r>
                  <a:rPr lang="en-US" altLang="zh-CN" dirty="0"/>
                  <a:t>			</a:t>
                </a:r>
                <a:r>
                  <a:rPr lang="zh-CN" altLang="en-US" dirty="0"/>
                  <a:t>假言推理</a:t>
                </a:r>
                <a:r>
                  <a:rPr lang="en-US" altLang="zh-CN" dirty="0"/>
                  <a:t>, </a:t>
                </a:r>
                <a:r>
                  <a:rPr lang="zh-CN" altLang="en-US" dirty="0"/>
                  <a:t>用</a:t>
                </a:r>
                <a:r>
                  <a:rPr lang="en-US" altLang="zh-CN" dirty="0"/>
                  <a:t>2</a:t>
                </a:r>
                <a:r>
                  <a:rPr lang="zh-CN" altLang="en-US" dirty="0"/>
                  <a:t>和</a:t>
                </a:r>
                <a:r>
                  <a:rPr lang="en-US" altLang="zh-CN" dirty="0"/>
                  <a:t>3</a:t>
                </a:r>
              </a:p>
              <a:p>
                <a:endParaRPr lang="en-US" altLang="zh-CN" dirty="0"/>
              </a:p>
              <a:p>
                <a:endParaRPr lang="en-US" altLang="zh-CN" dirty="0"/>
              </a:p>
              <a:p>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99" t="-2143" r="-11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7F5F51F3-5A01-49CC-90EF-620367EDE89A}" type="datetime1">
              <a:rPr lang="zh-CN" altLang="en-US" smtClean="0"/>
              <a:t>2023/11/18</a:t>
            </a:fld>
            <a:endParaRPr lang="zh-CN" altLang="en-US" dirty="0"/>
          </a:p>
        </p:txBody>
      </p:sp>
      <p:sp>
        <p:nvSpPr>
          <p:cNvPr id="9" name="页脚占位符 8"/>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10" name="灯片编号占位符 9"/>
          <p:cNvSpPr>
            <a:spLocks noGrp="1"/>
          </p:cNvSpPr>
          <p:nvPr>
            <p:ph type="sldNum" sz="quarter" idx="12"/>
          </p:nvPr>
        </p:nvSpPr>
        <p:spPr/>
        <p:txBody>
          <a:bodyPr/>
          <a:lstStyle/>
          <a:p>
            <a:fld id="{67913A8A-9EFB-4B5F-9CCB-3D21173FAA85}" type="slidenum">
              <a:rPr lang="zh-CN" altLang="en-US" smtClean="0"/>
              <a:pPr/>
              <a:t>134</a:t>
            </a:fld>
            <a:endParaRPr lang="zh-CN" altLang="en-US" dirty="0"/>
          </a:p>
        </p:txBody>
      </p:sp>
    </p:spTree>
    <p:extLst>
      <p:ext uri="{BB962C8B-B14F-4D97-AF65-F5344CB8AC3E}">
        <p14:creationId xmlns:p14="http://schemas.microsoft.com/office/powerpoint/2010/main" val="1810606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down)">
                                      <p:cBhvr>
                                        <p:cTn id="7" dur="500"/>
                                        <p:tgtEl>
                                          <p:spTgt spid="3">
                                            <p:txEl>
                                              <p:pRg st="3" end="3"/>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wipe(down)">
                                      <p:cBhvr>
                                        <p:cTn id="10" dur="500"/>
                                        <p:tgtEl>
                                          <p:spTgt spid="3">
                                            <p:txEl>
                                              <p:pRg st="4" end="4"/>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wipe(down)">
                                      <p:cBhvr>
                                        <p:cTn id="13" dur="500"/>
                                        <p:tgtEl>
                                          <p:spTgt spid="3">
                                            <p:txEl>
                                              <p:pRg st="5" end="5"/>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wipe(down)">
                                      <p:cBhvr>
                                        <p:cTn id="16" dur="500"/>
                                        <p:tgtEl>
                                          <p:spTgt spid="3">
                                            <p:txEl>
                                              <p:pRg st="6" end="6"/>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wipe(down)">
                                      <p:cBhvr>
                                        <p:cTn id="19" dur="500"/>
                                        <p:tgtEl>
                                          <p:spTgt spid="3">
                                            <p:txEl>
                                              <p:pRg st="7" end="7"/>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wipe(down)">
                                      <p:cBhvr>
                                        <p:cTn id="2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使用推理规则建立论证</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a:t>例</a:t>
                </a:r>
                <a:r>
                  <a:rPr lang="en-US" altLang="zh-CN" dirty="0"/>
                  <a:t>:</a:t>
                </a:r>
                <a:r>
                  <a:rPr lang="zh-CN" altLang="en-US" dirty="0"/>
                  <a:t>根据以下前提</a:t>
                </a:r>
                <a:r>
                  <a:rPr lang="en-US" altLang="zh-CN" dirty="0"/>
                  <a:t>(</a:t>
                </a:r>
                <a:r>
                  <a:rPr lang="zh-CN" altLang="en-US" dirty="0"/>
                  <a:t>前四行</a:t>
                </a:r>
                <a:r>
                  <a:rPr lang="en-US" altLang="zh-CN" dirty="0"/>
                  <a:t>), </a:t>
                </a:r>
                <a:r>
                  <a:rPr lang="zh-CN" altLang="en-US" dirty="0"/>
                  <a:t>用推理规则建立论证</a:t>
                </a:r>
                <a:r>
                  <a:rPr lang="en-US" altLang="zh-CN" dirty="0"/>
                  <a:t>, </a:t>
                </a:r>
                <a:r>
                  <a:rPr lang="zh-CN" altLang="en-US" dirty="0"/>
                  <a:t>证明结论</a:t>
                </a:r>
                <a:r>
                  <a:rPr lang="en-US" altLang="zh-CN" dirty="0"/>
                  <a:t>(</a:t>
                </a:r>
                <a:r>
                  <a:rPr lang="zh-CN" altLang="en-US" dirty="0"/>
                  <a:t>第五行</a:t>
                </a:r>
                <a:r>
                  <a:rPr lang="en-US" altLang="zh-CN" dirty="0"/>
                  <a:t>):</a:t>
                </a:r>
              </a:p>
              <a:p>
                <a:pPr lvl="1"/>
                <a:r>
                  <a:rPr lang="en-US" dirty="0"/>
                  <a:t>“</a:t>
                </a:r>
                <a:r>
                  <a:rPr lang="zh-CN" altLang="en-US" dirty="0"/>
                  <a:t>今天下午不是晴天</a:t>
                </a:r>
                <a:r>
                  <a:rPr lang="en-US" altLang="zh-CN" dirty="0"/>
                  <a:t>, </a:t>
                </a:r>
                <a:r>
                  <a:rPr lang="zh-CN" altLang="en-US" dirty="0"/>
                  <a:t>比昨天还要冷</a:t>
                </a:r>
                <a:r>
                  <a:rPr lang="en-US" dirty="0"/>
                  <a:t>.”</a:t>
                </a:r>
              </a:p>
              <a:p>
                <a:pPr lvl="1"/>
                <a:r>
                  <a:rPr lang="en-US" dirty="0"/>
                  <a:t>“</a:t>
                </a:r>
                <a:r>
                  <a:rPr lang="zh-CN" altLang="en-US" dirty="0"/>
                  <a:t>只有天气晴朗</a:t>
                </a:r>
                <a:r>
                  <a:rPr lang="en-US" altLang="zh-CN" dirty="0"/>
                  <a:t>, </a:t>
                </a:r>
                <a:r>
                  <a:rPr lang="zh-CN" altLang="en-US" dirty="0"/>
                  <a:t>我们才会去游泳</a:t>
                </a:r>
                <a:r>
                  <a:rPr lang="en-US" dirty="0"/>
                  <a:t>.”</a:t>
                </a:r>
              </a:p>
              <a:p>
                <a:pPr lvl="1"/>
                <a:r>
                  <a:rPr lang="en-US" dirty="0"/>
                  <a:t>“</a:t>
                </a:r>
                <a:r>
                  <a:rPr lang="zh-CN" altLang="en-US" dirty="0"/>
                  <a:t>如果我们不去游泳</a:t>
                </a:r>
                <a:r>
                  <a:rPr lang="en-US" altLang="zh-CN" dirty="0"/>
                  <a:t>, </a:t>
                </a:r>
                <a:r>
                  <a:rPr lang="zh-CN" altLang="en-US" dirty="0"/>
                  <a:t>那么我们将乘独木舟旅行</a:t>
                </a:r>
                <a:r>
                  <a:rPr lang="en-US" dirty="0"/>
                  <a:t>.”</a:t>
                </a:r>
              </a:p>
              <a:p>
                <a:pPr lvl="1"/>
                <a:r>
                  <a:rPr lang="en-US" dirty="0"/>
                  <a:t>“</a:t>
                </a:r>
                <a:r>
                  <a:rPr lang="zh-CN" altLang="en-US" dirty="0"/>
                  <a:t>如果我们乘独木舟旅行</a:t>
                </a:r>
                <a:r>
                  <a:rPr lang="en-US" altLang="zh-CN" dirty="0"/>
                  <a:t>, </a:t>
                </a:r>
                <a:r>
                  <a:rPr lang="zh-CN" altLang="en-US" dirty="0"/>
                  <a:t>那么我们将在日落之前到家</a:t>
                </a:r>
                <a:r>
                  <a:rPr lang="en-US" dirty="0"/>
                  <a:t>.”</a:t>
                </a:r>
              </a:p>
              <a:p>
                <a:pPr lvl="1"/>
                <a:r>
                  <a:rPr lang="en-US" dirty="0"/>
                  <a:t>“</a:t>
                </a:r>
                <a:r>
                  <a:rPr lang="zh-CN" altLang="en-US" dirty="0"/>
                  <a:t>我们将在日落之前回家</a:t>
                </a:r>
                <a:r>
                  <a:rPr lang="en-US" dirty="0"/>
                  <a:t>.”</a:t>
                </a:r>
              </a:p>
              <a:p>
                <a:r>
                  <a:rPr lang="zh-CN" altLang="en-US" dirty="0"/>
                  <a:t>解</a:t>
                </a:r>
                <a:r>
                  <a:rPr lang="en-US" dirty="0"/>
                  <a:t>: </a:t>
                </a:r>
              </a:p>
              <a:p>
                <a:pPr lvl="1"/>
                <a:r>
                  <a:rPr lang="zh-CN" altLang="en-US" dirty="0"/>
                  <a:t>定义命题变元</a:t>
                </a:r>
                <a:r>
                  <a:rPr lang="en-US" altLang="zh-CN" dirty="0"/>
                  <a:t>. </a:t>
                </a:r>
                <a14:m>
                  <m:oMath xmlns:m="http://schemas.openxmlformats.org/officeDocument/2006/math">
                    <m:r>
                      <a:rPr lang="en-US" i="1" dirty="0" smtClean="0">
                        <a:latin typeface="Cambria Math" panose="02040503050406030204" pitchFamily="18" charset="0"/>
                      </a:rPr>
                      <m:t>𝑝</m:t>
                    </m:r>
                  </m:oMath>
                </a14:m>
                <a:r>
                  <a:rPr lang="en-US" dirty="0">
                    <a:solidFill>
                      <a:prstClr val="black"/>
                    </a:solidFill>
                  </a:rPr>
                  <a:t>:</a:t>
                </a:r>
                <a14:m>
                  <m:oMath xmlns:m="http://schemas.openxmlformats.org/officeDocument/2006/math">
                    <m:r>
                      <a:rPr lang="en-US" altLang="zh-CN" b="0" i="0" smtClean="0">
                        <a:solidFill>
                          <a:prstClr val="black"/>
                        </a:solidFill>
                        <a:latin typeface="Cambria Math" panose="02040503050406030204" pitchFamily="18" charset="0"/>
                      </a:rPr>
                      <m:t> </m:t>
                    </m:r>
                    <m:r>
                      <a:rPr lang="zh-CN" altLang="en-US" i="1">
                        <a:solidFill>
                          <a:prstClr val="black"/>
                        </a:solidFill>
                        <a:latin typeface="Cambria Math" panose="02040503050406030204" pitchFamily="18" charset="0"/>
                      </a:rPr>
                      <m:t>“</m:t>
                    </m:r>
                  </m:oMath>
                </a14:m>
                <a:r>
                  <a:rPr lang="zh-CN" altLang="en-US" dirty="0"/>
                  <a:t>今天下午天气晴朗</a:t>
                </a:r>
                <a14:m>
                  <m:oMath xmlns:m="http://schemas.openxmlformats.org/officeDocument/2006/math">
                    <m:r>
                      <a:rPr lang="zh-CN" altLang="en-US" i="1">
                        <a:solidFill>
                          <a:prstClr val="black"/>
                        </a:solidFill>
                        <a:latin typeface="Cambria Math" panose="02040503050406030204" pitchFamily="18" charset="0"/>
                      </a:rPr>
                      <m:t>” </m:t>
                    </m:r>
                    <m:r>
                      <a:rPr lang="en-US" altLang="zh-CN" i="1" dirty="0">
                        <a:latin typeface="Cambria Math" panose="02040503050406030204" pitchFamily="18" charset="0"/>
                      </a:rPr>
                      <m:t>𝑞</m:t>
                    </m:r>
                    <m:r>
                      <m:rPr>
                        <m:nor/>
                      </m:rPr>
                      <a:rPr lang="en-US" altLang="zh-CN" dirty="0"/>
                      <m:t>: </m:t>
                    </m:r>
                    <m:r>
                      <a:rPr lang="zh-CN" altLang="en-US" i="1">
                        <a:solidFill>
                          <a:prstClr val="black"/>
                        </a:solidFill>
                        <a:latin typeface="Cambria Math" panose="02040503050406030204" pitchFamily="18" charset="0"/>
                      </a:rPr>
                      <m:t>“</m:t>
                    </m:r>
                    <m:r>
                      <m:rPr>
                        <m:nor/>
                      </m:rPr>
                      <a:rPr lang="zh-CN" altLang="en-US" dirty="0"/>
                      <m:t>今天比昨天更冷</m:t>
                    </m:r>
                    <m:r>
                      <a:rPr lang="zh-CN" altLang="en-US" i="1">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 </m:t>
                    </m:r>
                    <m:r>
                      <a:rPr lang="en-US" i="1" dirty="0" smtClean="0">
                        <a:latin typeface="Cambria Math" panose="02040503050406030204" pitchFamily="18" charset="0"/>
                      </a:rPr>
                      <m:t>𝑟</m:t>
                    </m:r>
                  </m:oMath>
                </a14:m>
                <a:r>
                  <a:rPr lang="en-US" dirty="0"/>
                  <a:t>:</a:t>
                </a:r>
                <a14:m>
                  <m:oMath xmlns:m="http://schemas.openxmlformats.org/officeDocument/2006/math">
                    <m:r>
                      <a:rPr lang="en-US" altLang="zh-CN" b="0" i="0" smtClean="0">
                        <a:solidFill>
                          <a:prstClr val="black"/>
                        </a:solidFill>
                        <a:latin typeface="Cambria Math" panose="02040503050406030204" pitchFamily="18" charset="0"/>
                      </a:rPr>
                      <m:t> </m:t>
                    </m:r>
                    <m:r>
                      <a:rPr lang="zh-CN" altLang="en-US" i="1">
                        <a:solidFill>
                          <a:prstClr val="black"/>
                        </a:solidFill>
                        <a:latin typeface="Cambria Math" panose="02040503050406030204" pitchFamily="18" charset="0"/>
                      </a:rPr>
                      <m:t>“</m:t>
                    </m:r>
                  </m:oMath>
                </a14:m>
                <a:r>
                  <a:rPr lang="zh-CN" altLang="en-US" dirty="0"/>
                  <a:t>我们会去游泳</a:t>
                </a:r>
                <a14:m>
                  <m:oMath xmlns:m="http://schemas.openxmlformats.org/officeDocument/2006/math">
                    <m:r>
                      <a:rPr lang="zh-CN" altLang="en-US" i="1">
                        <a:solidFill>
                          <a:prstClr val="black"/>
                        </a:solidFill>
                        <a:latin typeface="Cambria Math" panose="02040503050406030204" pitchFamily="18" charset="0"/>
                      </a:rPr>
                      <m:t>”</m:t>
                    </m:r>
                    <m:r>
                      <a:rPr lang="en-US" altLang="zh-CN" i="1" dirty="0">
                        <a:latin typeface="Cambria Math" panose="02040503050406030204" pitchFamily="18" charset="0"/>
                      </a:rPr>
                      <m:t>𝑠</m:t>
                    </m:r>
                    <m:r>
                      <m:rPr>
                        <m:nor/>
                      </m:rPr>
                      <a:rPr lang="en-US" altLang="zh-CN" dirty="0"/>
                      <m:t>:</m:t>
                    </m:r>
                    <m:r>
                      <m:rPr>
                        <m:nor/>
                      </m:rPr>
                      <a:rPr lang="zh-CN" altLang="en-US" dirty="0">
                        <a:solidFill>
                          <a:prstClr val="black"/>
                        </a:solidFill>
                      </a:rPr>
                      <m:t> </m:t>
                    </m:r>
                    <m:r>
                      <a:rPr lang="zh-CN" altLang="en-US" i="1">
                        <a:solidFill>
                          <a:prstClr val="black"/>
                        </a:solidFill>
                        <a:latin typeface="Cambria Math" panose="02040503050406030204" pitchFamily="18" charset="0"/>
                      </a:rPr>
                      <m:t>“</m:t>
                    </m:r>
                    <m:r>
                      <m:rPr>
                        <m:nor/>
                      </m:rPr>
                      <a:rPr lang="zh-CN" altLang="en-US" dirty="0"/>
                      <m:t>我们将乘独木舟旅行</m:t>
                    </m:r>
                    <m:r>
                      <a:rPr lang="zh-CN" altLang="en-US" i="1">
                        <a:solidFill>
                          <a:prstClr val="black"/>
                        </a:solidFill>
                        <a:latin typeface="Cambria Math" panose="02040503050406030204" pitchFamily="18" charset="0"/>
                      </a:rPr>
                      <m:t>”</m:t>
                    </m:r>
                    <m:r>
                      <a:rPr lang="en-US" altLang="zh-CN" b="0" i="0" smtClean="0">
                        <a:solidFill>
                          <a:prstClr val="black"/>
                        </a:solidFill>
                        <a:latin typeface="Cambria Math" panose="02040503050406030204" pitchFamily="18" charset="0"/>
                      </a:rPr>
                      <m:t> </m:t>
                    </m:r>
                    <m:r>
                      <a:rPr lang="en-US" i="1" dirty="0" smtClean="0">
                        <a:latin typeface="Cambria Math" panose="02040503050406030204" pitchFamily="18" charset="0"/>
                      </a:rPr>
                      <m:t>𝑡</m:t>
                    </m:r>
                  </m:oMath>
                </a14:m>
                <a:r>
                  <a:rPr lang="en-US" dirty="0"/>
                  <a:t>:</a:t>
                </a:r>
                <a14:m>
                  <m:oMath xmlns:m="http://schemas.openxmlformats.org/officeDocument/2006/math">
                    <m:r>
                      <a:rPr lang="en-US" altLang="zh-CN" b="0" i="0" smtClean="0">
                        <a:solidFill>
                          <a:prstClr val="black"/>
                        </a:solidFill>
                        <a:latin typeface="Cambria Math" panose="02040503050406030204" pitchFamily="18" charset="0"/>
                      </a:rPr>
                      <m:t> </m:t>
                    </m:r>
                    <m:r>
                      <a:rPr lang="zh-CN" altLang="en-US" i="1">
                        <a:solidFill>
                          <a:prstClr val="black"/>
                        </a:solidFill>
                        <a:latin typeface="Cambria Math" panose="02040503050406030204" pitchFamily="18" charset="0"/>
                      </a:rPr>
                      <m:t>“</m:t>
                    </m:r>
                  </m:oMath>
                </a14:m>
                <a:r>
                  <a:rPr lang="zh-CN" altLang="en-US" dirty="0"/>
                  <a:t>我们将在日落之前回家</a:t>
                </a:r>
                <a:endParaRPr lang="en-US" altLang="zh-CN" dirty="0"/>
              </a:p>
              <a:p>
                <a:pPr lvl="1"/>
                <a:r>
                  <a:rPr lang="zh-CN" altLang="en-US" dirty="0"/>
                  <a:t>翻译以上语句前提为</a:t>
                </a:r>
                <a:r>
                  <a:rPr lang="en-US" altLang="zh-CN" dirty="0"/>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𝑞</m:t>
                    </m:r>
                    <m:r>
                      <a:rPr lang="en-US" altLang="zh-CN" b="0" i="1" smtClean="0">
                        <a:latin typeface="Cambria Math" panose="02040503050406030204" pitchFamily="18" charset="0"/>
                      </a:rPr>
                      <m:t>, </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 ¬</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 </m:t>
                    </m:r>
                    <m:r>
                      <a:rPr lang="en-US" altLang="zh-CN" b="0" i="1" smtClean="0">
                        <a:latin typeface="Cambria Math" panose="02040503050406030204" pitchFamily="18" charset="0"/>
                      </a:rPr>
                      <m:t>𝑠</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𝑡</m:t>
                    </m:r>
                    <m:r>
                      <a:rPr lang="en-US" altLang="zh-CN" b="0" i="0" smtClean="0">
                        <a:latin typeface="Cambria Math" panose="02040503050406030204" pitchFamily="18" charset="0"/>
                      </a:rPr>
                      <m:t>, </m:t>
                    </m:r>
                    <m:r>
                      <a:rPr lang="zh-CN" altLang="en-US" i="1">
                        <a:latin typeface="Cambria Math" panose="02040503050406030204" pitchFamily="18" charset="0"/>
                      </a:rPr>
                      <m:t>结论</m:t>
                    </m:r>
                  </m:oMath>
                </a14:m>
                <a:r>
                  <a:rPr lang="zh-CN" altLang="en-US" dirty="0"/>
                  <a:t>为</a:t>
                </a:r>
                <a14:m>
                  <m:oMath xmlns:m="http://schemas.openxmlformats.org/officeDocument/2006/math">
                    <m:r>
                      <a:rPr lang="en-US" altLang="zh-CN" i="1">
                        <a:latin typeface="Cambria Math" panose="02040503050406030204" pitchFamily="18" charset="0"/>
                      </a:rPr>
                      <m:t>𝑡</m:t>
                    </m:r>
                  </m:oMath>
                </a14:m>
                <a:r>
                  <a:rPr lang="en-US" dirty="0"/>
                  <a:t>.</a:t>
                </a:r>
              </a:p>
              <a:p>
                <a:pPr lvl="1"/>
                <a:r>
                  <a:rPr lang="zh-CN" altLang="en-US" dirty="0"/>
                  <a:t>构造一个论证来证明以上前提能够推出结论</a:t>
                </a:r>
                <a:r>
                  <a:rPr lang="en-US" altLang="zh-CN" dirty="0"/>
                  <a:t>, </a:t>
                </a:r>
                <a:r>
                  <a:rPr lang="zh-CN" altLang="en-US" dirty="0"/>
                  <a:t>如下所示</a:t>
                </a:r>
                <a:r>
                  <a:rPr lang="en-US" altLang="zh-CN" dirty="0"/>
                  <a:t>:</a:t>
                </a:r>
                <a:endParaRPr lang="en-US" dirty="0"/>
              </a:p>
              <a:p>
                <a:pPr lvl="1"/>
                <a:endParaRPr lang="en-US" dirty="0"/>
              </a:p>
              <a:p>
                <a:pPr lvl="1"/>
                <a:endParaRPr lang="en-US" dirty="0"/>
              </a:p>
              <a:p>
                <a:pPr lvl="1"/>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99" t="-2143"/>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310AB42-FB0F-4926-A63A-A85188DBD201}" type="datetime1">
              <a:rPr lang="zh-CN" altLang="en-US" smtClean="0"/>
              <a:t>2023/11/18</a:t>
            </a:fld>
            <a:endParaRPr lang="zh-CN" altLang="en-US" dirty="0"/>
          </a:p>
        </p:txBody>
      </p:sp>
      <p:sp>
        <p:nvSpPr>
          <p:cNvPr id="7" name="页脚占位符 6"/>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135</a:t>
            </a:fld>
            <a:endParaRPr lang="zh-CN" altLang="en-US" dirty="0"/>
          </a:p>
        </p:txBody>
      </p:sp>
    </p:spTree>
    <p:extLst>
      <p:ext uri="{BB962C8B-B14F-4D97-AF65-F5344CB8AC3E}">
        <p14:creationId xmlns:p14="http://schemas.microsoft.com/office/powerpoint/2010/main" val="204335118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使用推理规则建立论证</a:t>
            </a:r>
            <a:endParaRPr lang="en-US" dirty="0"/>
          </a:p>
        </p:txBody>
      </p:sp>
      <mc:AlternateContent xmlns:mc="http://schemas.openxmlformats.org/markup-compatibility/2006" xmlns:a14="http://schemas.microsoft.com/office/drawing/2010/main">
        <mc:Choice Requires="a14">
          <p:sp>
            <p:nvSpPr>
              <p:cNvPr id="6" name="内容占位符 5"/>
              <p:cNvSpPr>
                <a:spLocks noGrp="1"/>
              </p:cNvSpPr>
              <p:nvPr>
                <p:ph idx="1"/>
              </p:nvPr>
            </p:nvSpPr>
            <p:spPr/>
            <p:txBody>
              <a:bodyPr/>
              <a:lstStyle/>
              <a:p>
                <a:pPr lvl="0"/>
                <a:r>
                  <a:rPr lang="zh-CN" altLang="en-US" dirty="0">
                    <a:solidFill>
                      <a:prstClr val="black"/>
                    </a:solidFill>
                  </a:rPr>
                  <a:t>解</a:t>
                </a:r>
                <a:r>
                  <a:rPr lang="en-US" altLang="zh-CN" dirty="0">
                    <a:solidFill>
                      <a:prstClr val="black"/>
                    </a:solidFill>
                  </a:rPr>
                  <a:t>(</a:t>
                </a:r>
                <a:r>
                  <a:rPr lang="zh-CN" altLang="en-US" dirty="0">
                    <a:solidFill>
                      <a:prstClr val="black"/>
                    </a:solidFill>
                  </a:rPr>
                  <a:t>续</a:t>
                </a:r>
                <a:r>
                  <a:rPr lang="en-US" altLang="zh-CN" dirty="0">
                    <a:solidFill>
                      <a:prstClr val="black"/>
                    </a:solidFill>
                  </a:rPr>
                  <a:t>): </a:t>
                </a:r>
                <a:endParaRPr lang="en-US" altLang="zh-CN" dirty="0"/>
              </a:p>
              <a:p>
                <a:pPr marL="393192" lvl="1" indent="0">
                  <a:buNone/>
                </a:pPr>
                <a:r>
                  <a:rPr lang="zh-CN" altLang="en-US" dirty="0"/>
                  <a:t>步骤</a:t>
                </a:r>
                <a:r>
                  <a:rPr lang="en-US" altLang="zh-CN" dirty="0"/>
                  <a:t>			</a:t>
                </a:r>
                <a:r>
                  <a:rPr lang="zh-CN" altLang="en-US" dirty="0"/>
                  <a:t>理由</a:t>
                </a:r>
                <a:endParaRPr lang="en-US" altLang="zh-CN" dirty="0"/>
              </a:p>
              <a:p>
                <a:pPr lvl="1"/>
                <a:r>
                  <a:rPr lang="en-US" altLang="zh-CN" dirty="0"/>
                  <a:t>1.</a:t>
                </a:r>
                <a14:m>
                  <m:oMath xmlns:m="http://schemas.openxmlformats.org/officeDocument/2006/math">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𝑞</m:t>
                    </m:r>
                  </m:oMath>
                </a14:m>
                <a:r>
                  <a:rPr lang="en-US" altLang="zh-CN" dirty="0"/>
                  <a:t>			</a:t>
                </a:r>
                <a:r>
                  <a:rPr lang="zh-CN" altLang="en-US" dirty="0"/>
                  <a:t>前提引入</a:t>
                </a:r>
                <a:endParaRPr lang="en-US" altLang="zh-CN" dirty="0"/>
              </a:p>
              <a:p>
                <a:pPr lvl="1"/>
                <a:r>
                  <a:rPr lang="en-US" altLang="zh-CN" dirty="0"/>
                  <a:t>2.</a:t>
                </a:r>
                <a14:m>
                  <m:oMath xmlns:m="http://schemas.openxmlformats.org/officeDocument/2006/math">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𝑝</m:t>
                    </m:r>
                  </m:oMath>
                </a14:m>
                <a:r>
                  <a:rPr lang="en-US" altLang="zh-CN" dirty="0"/>
                  <a:t>			</a:t>
                </a:r>
                <a:r>
                  <a:rPr lang="zh-CN" altLang="en-US" dirty="0"/>
                  <a:t>化简律</a:t>
                </a:r>
                <a:r>
                  <a:rPr lang="en-US" altLang="zh-CN" dirty="0"/>
                  <a:t>, </a:t>
                </a:r>
                <a:r>
                  <a:rPr lang="zh-CN" altLang="en-US" dirty="0"/>
                  <a:t>用</a:t>
                </a:r>
                <a:r>
                  <a:rPr lang="en-US" altLang="zh-CN" dirty="0"/>
                  <a:t>1</a:t>
                </a:r>
              </a:p>
              <a:p>
                <a:pPr lvl="1"/>
                <a:r>
                  <a:rPr lang="en-US" altLang="zh-CN" dirty="0"/>
                  <a:t>3.</a:t>
                </a:r>
                <a14:m>
                  <m:oMath xmlns:m="http://schemas.openxmlformats.org/officeDocument/2006/math">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𝑝</m:t>
                    </m:r>
                  </m:oMath>
                </a14:m>
                <a:r>
                  <a:rPr lang="en-US" altLang="zh-CN" dirty="0"/>
                  <a:t>			</a:t>
                </a:r>
                <a:r>
                  <a:rPr lang="zh-CN" altLang="en-US" dirty="0"/>
                  <a:t>前提引入</a:t>
                </a:r>
                <a:endParaRPr lang="en-US" altLang="zh-CN" dirty="0"/>
              </a:p>
              <a:p>
                <a:pPr lvl="1"/>
                <a:r>
                  <a:rPr lang="en-US" altLang="zh-CN" dirty="0"/>
                  <a:t>4.</a:t>
                </a:r>
                <a14:m>
                  <m:oMath xmlns:m="http://schemas.openxmlformats.org/officeDocument/2006/math">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oMath>
                </a14:m>
                <a:r>
                  <a:rPr lang="en-US" altLang="zh-CN" dirty="0"/>
                  <a:t>			</a:t>
                </a:r>
                <a:r>
                  <a:rPr lang="zh-CN" altLang="en-US" dirty="0"/>
                  <a:t>拒取</a:t>
                </a:r>
                <a:r>
                  <a:rPr lang="en-US" altLang="zh-CN" dirty="0"/>
                  <a:t>, </a:t>
                </a:r>
                <a:r>
                  <a:rPr lang="zh-CN" altLang="en-US" dirty="0"/>
                  <a:t>用</a:t>
                </a:r>
                <a:r>
                  <a:rPr lang="en-US" altLang="zh-CN" dirty="0"/>
                  <a:t>2</a:t>
                </a:r>
                <a:r>
                  <a:rPr lang="zh-CN" altLang="en-US" dirty="0"/>
                  <a:t>和</a:t>
                </a:r>
                <a:r>
                  <a:rPr lang="en-US" altLang="zh-CN" dirty="0"/>
                  <a:t>3</a:t>
                </a:r>
              </a:p>
              <a:p>
                <a:pPr lvl="1"/>
                <a:r>
                  <a:rPr lang="en-US" altLang="zh-CN" dirty="0"/>
                  <a:t>5.</a:t>
                </a:r>
                <a14:m>
                  <m:oMath xmlns:m="http://schemas.openxmlformats.org/officeDocument/2006/math">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𝑠</m:t>
                    </m:r>
                  </m:oMath>
                </a14:m>
                <a:r>
                  <a:rPr lang="en-US" altLang="zh-CN" dirty="0"/>
                  <a:t>		</a:t>
                </a:r>
                <a:r>
                  <a:rPr lang="zh-CN" altLang="en-US" dirty="0"/>
                  <a:t>前提引入</a:t>
                </a:r>
                <a:endParaRPr lang="en-US" altLang="zh-CN" dirty="0"/>
              </a:p>
              <a:p>
                <a:pPr lvl="1"/>
                <a:r>
                  <a:rPr lang="en-US" altLang="zh-CN" dirty="0"/>
                  <a:t>6.</a:t>
                </a:r>
                <a:r>
                  <a:rPr lang="zh-CN" altLang="en-US" dirty="0"/>
                  <a:t>𝑠		</a:t>
                </a:r>
                <a:r>
                  <a:rPr lang="en-US" altLang="zh-CN" dirty="0"/>
                  <a:t>	</a:t>
                </a:r>
                <a:r>
                  <a:rPr lang="zh-CN" altLang="en-US" dirty="0"/>
                  <a:t>假言推理</a:t>
                </a:r>
                <a:r>
                  <a:rPr lang="en-US" altLang="zh-CN" dirty="0"/>
                  <a:t>, </a:t>
                </a:r>
                <a:r>
                  <a:rPr lang="zh-CN" altLang="en-US" dirty="0"/>
                  <a:t>用</a:t>
                </a:r>
                <a:r>
                  <a:rPr lang="en-US" altLang="zh-CN" dirty="0"/>
                  <a:t>4</a:t>
                </a:r>
                <a:r>
                  <a:rPr lang="zh-CN" altLang="en-US" dirty="0"/>
                  <a:t>和</a:t>
                </a:r>
                <a:r>
                  <a:rPr lang="en-US" altLang="zh-CN" dirty="0"/>
                  <a:t>5</a:t>
                </a:r>
              </a:p>
              <a:p>
                <a:pPr lvl="1"/>
                <a:r>
                  <a:rPr lang="en-US" altLang="zh-CN" dirty="0"/>
                  <a:t>7.</a:t>
                </a:r>
                <a14:m>
                  <m:oMath xmlns:m="http://schemas.openxmlformats.org/officeDocument/2006/math">
                    <m:r>
                      <a:rPr lang="en-US" altLang="zh-CN" i="1">
                        <a:latin typeface="Cambria Math" panose="02040503050406030204" pitchFamily="18" charset="0"/>
                      </a:rPr>
                      <m:t> </m:t>
                    </m:r>
                    <m:r>
                      <a:rPr lang="en-US" altLang="zh-CN" i="1">
                        <a:latin typeface="Cambria Math" panose="02040503050406030204" pitchFamily="18" charset="0"/>
                      </a:rPr>
                      <m:t>𝑠</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𝑡</m:t>
                    </m:r>
                  </m:oMath>
                </a14:m>
                <a:r>
                  <a:rPr lang="en-US" altLang="zh-CN" dirty="0"/>
                  <a:t>			</a:t>
                </a:r>
                <a:r>
                  <a:rPr lang="zh-CN" altLang="en-US" dirty="0"/>
                  <a:t>前提引入</a:t>
                </a:r>
                <a:endParaRPr lang="en-US" altLang="zh-CN" dirty="0"/>
              </a:p>
              <a:p>
                <a:pPr lvl="1"/>
                <a:r>
                  <a:rPr lang="en-US" altLang="zh-CN" dirty="0"/>
                  <a:t>8. </a:t>
                </a:r>
                <a14:m>
                  <m:oMath xmlns:m="http://schemas.openxmlformats.org/officeDocument/2006/math">
                    <m:r>
                      <a:rPr lang="en-US" altLang="zh-CN" i="1">
                        <a:latin typeface="Cambria Math" panose="02040503050406030204" pitchFamily="18" charset="0"/>
                      </a:rPr>
                      <m:t>𝑡</m:t>
                    </m:r>
                  </m:oMath>
                </a14:m>
                <a:r>
                  <a:rPr lang="en-US" altLang="zh-CN" dirty="0"/>
                  <a:t>			</a:t>
                </a:r>
                <a:r>
                  <a:rPr lang="zh-CN" altLang="en-US" dirty="0"/>
                  <a:t>假言推理</a:t>
                </a:r>
                <a:r>
                  <a:rPr lang="en-US" altLang="zh-CN" dirty="0"/>
                  <a:t>, </a:t>
                </a:r>
                <a:r>
                  <a:rPr lang="zh-CN" altLang="en-US" dirty="0"/>
                  <a:t>用</a:t>
                </a:r>
                <a:r>
                  <a:rPr lang="en-US" altLang="zh-CN" dirty="0"/>
                  <a:t>6</a:t>
                </a:r>
                <a:r>
                  <a:rPr lang="zh-CN" altLang="en-US" dirty="0"/>
                  <a:t>和</a:t>
                </a:r>
                <a:r>
                  <a:rPr lang="en-US" altLang="zh-CN" dirty="0"/>
                  <a:t>7</a:t>
                </a:r>
              </a:p>
            </p:txBody>
          </p:sp>
        </mc:Choice>
        <mc:Fallback xmlns="">
          <p:sp>
            <p:nvSpPr>
              <p:cNvPr id="6" name="内容占位符 5"/>
              <p:cNvSpPr>
                <a:spLocks noGrp="1" noRot="1" noChangeAspect="1" noMove="1" noResize="1" noEditPoints="1" noAdjustHandles="1" noChangeArrowheads="1" noChangeShapeType="1" noTextEdit="1"/>
              </p:cNvSpPr>
              <p:nvPr>
                <p:ph idx="1"/>
              </p:nvPr>
            </p:nvSpPr>
            <p:spPr>
              <a:blipFill>
                <a:blip r:embed="rId3"/>
                <a:stretch>
                  <a:fillRect l="-999" t="-2143"/>
                </a:stretch>
              </a:blipFill>
            </p:spPr>
            <p:txBody>
              <a:bodyPr/>
              <a:lstStyle/>
              <a:p>
                <a:r>
                  <a:rPr lang="zh-CN" altLang="en-US">
                    <a:noFill/>
                  </a:rPr>
                  <a:t> </a:t>
                </a:r>
              </a:p>
            </p:txBody>
          </p:sp>
        </mc:Fallback>
      </mc:AlternateContent>
      <p:sp>
        <p:nvSpPr>
          <p:cNvPr id="8" name="日期占位符 7"/>
          <p:cNvSpPr>
            <a:spLocks noGrp="1"/>
          </p:cNvSpPr>
          <p:nvPr>
            <p:ph type="dt" sz="half" idx="10"/>
          </p:nvPr>
        </p:nvSpPr>
        <p:spPr/>
        <p:txBody>
          <a:bodyPr/>
          <a:lstStyle/>
          <a:p>
            <a:fld id="{A257F05B-D747-4930-9FDD-B8CB034A580A}" type="datetime1">
              <a:rPr lang="zh-CN" altLang="en-US" smtClean="0"/>
              <a:t>2023/11/18</a:t>
            </a:fld>
            <a:endParaRPr lang="zh-CN" altLang="en-US" dirty="0"/>
          </a:p>
        </p:txBody>
      </p:sp>
      <p:sp>
        <p:nvSpPr>
          <p:cNvPr id="9" name="页脚占位符 8"/>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10" name="灯片编号占位符 9"/>
          <p:cNvSpPr>
            <a:spLocks noGrp="1"/>
          </p:cNvSpPr>
          <p:nvPr>
            <p:ph type="sldNum" sz="quarter" idx="12"/>
          </p:nvPr>
        </p:nvSpPr>
        <p:spPr/>
        <p:txBody>
          <a:bodyPr/>
          <a:lstStyle/>
          <a:p>
            <a:fld id="{67913A8A-9EFB-4B5F-9CCB-3D21173FAA85}" type="slidenum">
              <a:rPr lang="zh-CN" altLang="en-US" smtClean="0"/>
              <a:pPr/>
              <a:t>136</a:t>
            </a:fld>
            <a:endParaRPr lang="zh-CN" altLang="en-US" dirty="0"/>
          </a:p>
        </p:txBody>
      </p:sp>
      <mc:AlternateContent xmlns:mc="http://schemas.openxmlformats.org/markup-compatibility/2006" xmlns:a14="http://schemas.microsoft.com/office/drawing/2010/main">
        <mc:Choice Requires="a14">
          <p:sp>
            <p:nvSpPr>
              <p:cNvPr id="3" name="矩形 2"/>
              <p:cNvSpPr/>
              <p:nvPr/>
            </p:nvSpPr>
            <p:spPr>
              <a:xfrm>
                <a:off x="7602804" y="933336"/>
                <a:ext cx="4192430" cy="369332"/>
              </a:xfrm>
              <a:prstGeom prst="rect">
                <a:avLst/>
              </a:prstGeom>
            </p:spPr>
            <p:txBody>
              <a:bodyPr wrap="none">
                <a:spAutoFit/>
              </a:bodyPr>
              <a:lstStyle/>
              <a:p>
                <a:r>
                  <a:rPr lang="zh-CN" altLang="en-US" dirty="0">
                    <a:solidFill>
                      <a:schemeClr val="accent6">
                        <a:lumMod val="50000"/>
                      </a:schemeClr>
                    </a:solidFill>
                    <a:latin typeface="微软雅黑" panose="020B0503020204020204" pitchFamily="34" charset="-122"/>
                    <a:ea typeface="微软雅黑" panose="020B0503020204020204" pitchFamily="34" charset="-122"/>
                  </a:rPr>
                  <a:t>已知</a:t>
                </a:r>
                <a14:m>
                  <m:oMath xmlns:m="http://schemas.openxmlformats.org/officeDocument/2006/math">
                    <m:r>
                      <a:rPr lang="en-US" altLang="zh-CN" i="1">
                        <a:solidFill>
                          <a:schemeClr val="accent6">
                            <a:lumMod val="50000"/>
                          </a:schemeClr>
                        </a:solidFill>
                        <a:latin typeface="Cambria Math" panose="02040503050406030204" pitchFamily="18" charset="0"/>
                        <a:ea typeface="Cambria Math" panose="02040503050406030204" pitchFamily="18" charset="0"/>
                      </a:rPr>
                      <m:t>¬</m:t>
                    </m:r>
                    <m:r>
                      <a:rPr lang="en-US" altLang="zh-CN" i="1">
                        <a:solidFill>
                          <a:schemeClr val="accent6">
                            <a:lumMod val="50000"/>
                          </a:schemeClr>
                        </a:solidFill>
                        <a:latin typeface="Cambria Math" panose="02040503050406030204" pitchFamily="18" charset="0"/>
                      </a:rPr>
                      <m:t>𝑝</m:t>
                    </m:r>
                    <m:r>
                      <a:rPr lang="en-US" altLang="zh-CN" i="1">
                        <a:solidFill>
                          <a:schemeClr val="accent6">
                            <a:lumMod val="50000"/>
                          </a:schemeClr>
                        </a:solidFill>
                        <a:latin typeface="Cambria Math" panose="02040503050406030204" pitchFamily="18" charset="0"/>
                        <a:ea typeface="Cambria Math" panose="02040503050406030204" pitchFamily="18" charset="0"/>
                      </a:rPr>
                      <m:t>⋀</m:t>
                    </m:r>
                    <m:r>
                      <a:rPr lang="en-US" altLang="zh-CN" i="1">
                        <a:solidFill>
                          <a:schemeClr val="accent6">
                            <a:lumMod val="50000"/>
                          </a:schemeClr>
                        </a:solidFill>
                        <a:latin typeface="Cambria Math" panose="02040503050406030204" pitchFamily="18" charset="0"/>
                      </a:rPr>
                      <m:t>𝑞</m:t>
                    </m:r>
                    <m:r>
                      <a:rPr lang="en-US" altLang="zh-CN" i="1">
                        <a:solidFill>
                          <a:schemeClr val="accent6">
                            <a:lumMod val="50000"/>
                          </a:schemeClr>
                        </a:solidFill>
                        <a:latin typeface="Cambria Math" panose="02040503050406030204" pitchFamily="18" charset="0"/>
                      </a:rPr>
                      <m:t>, </m:t>
                    </m:r>
                    <m:r>
                      <a:rPr lang="en-US" altLang="zh-CN" i="1">
                        <a:solidFill>
                          <a:schemeClr val="accent6">
                            <a:lumMod val="50000"/>
                          </a:schemeClr>
                        </a:solidFill>
                        <a:latin typeface="Cambria Math" panose="02040503050406030204" pitchFamily="18" charset="0"/>
                      </a:rPr>
                      <m:t>𝑟</m:t>
                    </m:r>
                    <m:r>
                      <a:rPr lang="en-US" altLang="zh-CN" i="1">
                        <a:solidFill>
                          <a:schemeClr val="accent6">
                            <a:lumMod val="50000"/>
                          </a:schemeClr>
                        </a:solidFill>
                        <a:latin typeface="Cambria Math" panose="02040503050406030204" pitchFamily="18" charset="0"/>
                        <a:ea typeface="Cambria Math" panose="02040503050406030204" pitchFamily="18" charset="0"/>
                      </a:rPr>
                      <m:t>→</m:t>
                    </m:r>
                    <m:r>
                      <a:rPr lang="en-US" altLang="zh-CN" i="1">
                        <a:solidFill>
                          <a:schemeClr val="accent6">
                            <a:lumMod val="50000"/>
                          </a:schemeClr>
                        </a:solidFill>
                        <a:latin typeface="Cambria Math" panose="02040503050406030204" pitchFamily="18" charset="0"/>
                      </a:rPr>
                      <m:t>𝑝</m:t>
                    </m:r>
                    <m:r>
                      <a:rPr lang="en-US" altLang="zh-CN" i="1">
                        <a:solidFill>
                          <a:schemeClr val="accent6">
                            <a:lumMod val="50000"/>
                          </a:schemeClr>
                        </a:solidFill>
                        <a:latin typeface="Cambria Math" panose="02040503050406030204" pitchFamily="18" charset="0"/>
                      </a:rPr>
                      <m:t>, ¬</m:t>
                    </m:r>
                    <m:r>
                      <a:rPr lang="en-US" altLang="zh-CN" i="1">
                        <a:solidFill>
                          <a:schemeClr val="accent6">
                            <a:lumMod val="50000"/>
                          </a:schemeClr>
                        </a:solidFill>
                        <a:latin typeface="Cambria Math" panose="02040503050406030204" pitchFamily="18" charset="0"/>
                      </a:rPr>
                      <m:t>𝑟</m:t>
                    </m:r>
                    <m:r>
                      <a:rPr lang="en-US" altLang="zh-CN" i="1">
                        <a:solidFill>
                          <a:schemeClr val="accent6">
                            <a:lumMod val="50000"/>
                          </a:schemeClr>
                        </a:solidFill>
                        <a:latin typeface="Cambria Math" panose="02040503050406030204" pitchFamily="18" charset="0"/>
                        <a:ea typeface="Cambria Math" panose="02040503050406030204" pitchFamily="18" charset="0"/>
                      </a:rPr>
                      <m:t>→</m:t>
                    </m:r>
                    <m:r>
                      <a:rPr lang="en-US" altLang="zh-CN" i="1">
                        <a:solidFill>
                          <a:schemeClr val="accent6">
                            <a:lumMod val="50000"/>
                          </a:schemeClr>
                        </a:solidFill>
                        <a:latin typeface="Cambria Math" panose="02040503050406030204" pitchFamily="18" charset="0"/>
                      </a:rPr>
                      <m:t>𝑠</m:t>
                    </m:r>
                    <m:r>
                      <a:rPr lang="en-US" altLang="zh-CN" i="1">
                        <a:solidFill>
                          <a:schemeClr val="accent6">
                            <a:lumMod val="50000"/>
                          </a:schemeClr>
                        </a:solidFill>
                        <a:latin typeface="Cambria Math" panose="02040503050406030204" pitchFamily="18" charset="0"/>
                      </a:rPr>
                      <m:t>, </m:t>
                    </m:r>
                    <m:r>
                      <a:rPr lang="en-US" altLang="zh-CN" i="1">
                        <a:solidFill>
                          <a:schemeClr val="accent6">
                            <a:lumMod val="50000"/>
                          </a:schemeClr>
                        </a:solidFill>
                        <a:latin typeface="Cambria Math" panose="02040503050406030204" pitchFamily="18" charset="0"/>
                      </a:rPr>
                      <m:t>𝑠</m:t>
                    </m:r>
                    <m:r>
                      <a:rPr lang="en-US" altLang="zh-CN" i="1">
                        <a:solidFill>
                          <a:schemeClr val="accent6">
                            <a:lumMod val="50000"/>
                          </a:schemeClr>
                        </a:solidFill>
                        <a:latin typeface="Cambria Math" panose="02040503050406030204" pitchFamily="18" charset="0"/>
                        <a:ea typeface="Cambria Math" panose="02040503050406030204" pitchFamily="18" charset="0"/>
                      </a:rPr>
                      <m:t>→</m:t>
                    </m:r>
                    <m:r>
                      <a:rPr lang="en-US" altLang="zh-CN" i="1">
                        <a:solidFill>
                          <a:schemeClr val="accent6">
                            <a:lumMod val="50000"/>
                          </a:schemeClr>
                        </a:solidFill>
                        <a:latin typeface="Cambria Math" panose="02040503050406030204" pitchFamily="18" charset="0"/>
                      </a:rPr>
                      <m:t>𝑡</m:t>
                    </m:r>
                    <m:r>
                      <a:rPr lang="en-US" altLang="zh-CN">
                        <a:solidFill>
                          <a:schemeClr val="accent6">
                            <a:lumMod val="50000"/>
                          </a:schemeClr>
                        </a:solidFill>
                        <a:latin typeface="Cambria Math" panose="02040503050406030204" pitchFamily="18" charset="0"/>
                      </a:rPr>
                      <m:t>, </m:t>
                    </m:r>
                    <m:r>
                      <a:rPr lang="zh-CN" altLang="en-US" i="1">
                        <a:solidFill>
                          <a:schemeClr val="accent6">
                            <a:lumMod val="50000"/>
                          </a:schemeClr>
                        </a:solidFill>
                        <a:latin typeface="Cambria Math" panose="02040503050406030204" pitchFamily="18" charset="0"/>
                      </a:rPr>
                      <m:t>结论</m:t>
                    </m:r>
                  </m:oMath>
                </a14:m>
                <a:r>
                  <a:rPr lang="zh-CN" altLang="en-US" dirty="0">
                    <a:solidFill>
                      <a:schemeClr val="accent6">
                        <a:lumMod val="50000"/>
                      </a:schemeClr>
                    </a:solidFill>
                    <a:latin typeface="微软雅黑" panose="020B0503020204020204" pitchFamily="34" charset="-122"/>
                    <a:ea typeface="微软雅黑" panose="020B0503020204020204" pitchFamily="34" charset="-122"/>
                  </a:rPr>
                  <a:t>为</a:t>
                </a:r>
                <a14:m>
                  <m:oMath xmlns:m="http://schemas.openxmlformats.org/officeDocument/2006/math">
                    <m:r>
                      <a:rPr lang="en-US" altLang="zh-CN" i="1">
                        <a:solidFill>
                          <a:schemeClr val="accent6">
                            <a:lumMod val="50000"/>
                          </a:schemeClr>
                        </a:solidFill>
                        <a:latin typeface="Cambria Math" panose="02040503050406030204" pitchFamily="18" charset="0"/>
                      </a:rPr>
                      <m:t>𝑡</m:t>
                    </m:r>
                  </m:oMath>
                </a14:m>
                <a:endParaRPr lang="zh-CN" altLang="en-US" dirty="0">
                  <a:solidFill>
                    <a:schemeClr val="accent6">
                      <a:lumMod val="50000"/>
                    </a:schemeClr>
                  </a:solidFill>
                  <a:latin typeface="微软雅黑" panose="020B0503020204020204" pitchFamily="34" charset="-122"/>
                  <a:ea typeface="微软雅黑" panose="020B0503020204020204" pitchFamily="34"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7602804" y="933336"/>
                <a:ext cx="4192430" cy="369332"/>
              </a:xfrm>
              <a:prstGeom prst="rect">
                <a:avLst/>
              </a:prstGeom>
              <a:blipFill>
                <a:blip r:embed="rId4"/>
                <a:stretch>
                  <a:fillRect l="-1163" t="-8197"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7832164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处理量化命题</a:t>
            </a:r>
            <a:endParaRPr lang="en-US" dirty="0"/>
          </a:p>
        </p:txBody>
      </p:sp>
      <p:sp>
        <p:nvSpPr>
          <p:cNvPr id="3" name="Content Placeholder 2"/>
          <p:cNvSpPr>
            <a:spLocks noGrp="1"/>
          </p:cNvSpPr>
          <p:nvPr>
            <p:ph idx="1"/>
          </p:nvPr>
        </p:nvSpPr>
        <p:spPr/>
        <p:txBody>
          <a:bodyPr/>
          <a:lstStyle/>
          <a:p>
            <a:r>
              <a:rPr lang="zh-CN" altLang="en-US" dirty="0"/>
              <a:t>推理包括</a:t>
            </a:r>
            <a:r>
              <a:rPr lang="en-US" dirty="0"/>
              <a:t>:</a:t>
            </a:r>
          </a:p>
          <a:p>
            <a:pPr lvl="1"/>
            <a:r>
              <a:rPr lang="zh-CN" altLang="en-US" dirty="0"/>
              <a:t>命题逻辑的推理规则</a:t>
            </a:r>
            <a:endParaRPr lang="en-US" altLang="zh-CN" dirty="0"/>
          </a:p>
          <a:p>
            <a:pPr lvl="1"/>
            <a:r>
              <a:rPr lang="zh-CN" altLang="en-US" dirty="0"/>
              <a:t>量化命题的推理规则</a:t>
            </a:r>
            <a:endParaRPr lang="en-US" altLang="zh-CN" dirty="0"/>
          </a:p>
          <a:p>
            <a:r>
              <a:rPr lang="zh-CN" altLang="en-US" dirty="0"/>
              <a:t>我们现在开始量化命题的推理规则</a:t>
            </a:r>
            <a:endParaRPr lang="en-US" dirty="0"/>
          </a:p>
        </p:txBody>
      </p:sp>
      <p:sp>
        <p:nvSpPr>
          <p:cNvPr id="4" name="日期占位符 3"/>
          <p:cNvSpPr>
            <a:spLocks noGrp="1"/>
          </p:cNvSpPr>
          <p:nvPr>
            <p:ph type="dt" sz="half" idx="10"/>
          </p:nvPr>
        </p:nvSpPr>
        <p:spPr/>
        <p:txBody>
          <a:bodyPr/>
          <a:lstStyle/>
          <a:p>
            <a:fld id="{7FB51410-146B-48AF-A849-9F539B125A6A}"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137</a:t>
            </a:fld>
            <a:endParaRPr lang="zh-CN" altLang="en-US" dirty="0"/>
          </a:p>
        </p:txBody>
      </p:sp>
    </p:spTree>
    <p:extLst>
      <p:ext uri="{BB962C8B-B14F-4D97-AF65-F5344CB8AC3E}">
        <p14:creationId xmlns:p14="http://schemas.microsoft.com/office/powerpoint/2010/main" val="302122056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57200" y="1088823"/>
            <a:ext cx="11277599" cy="812505"/>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b="1" dirty="0">
                    <a:solidFill>
                      <a:srgbClr val="C00000"/>
                    </a:solidFill>
                  </a:rPr>
                  <a:t>全称实例</a:t>
                </a:r>
                <a:r>
                  <a:rPr lang="en-US" altLang="zh-CN" dirty="0"/>
                  <a:t>:</a:t>
                </a:r>
                <a:r>
                  <a:rPr lang="en-US" dirty="0"/>
                  <a:t> </a:t>
                </a:r>
                <a:r>
                  <a:rPr lang="zh-CN" altLang="en-US" dirty="0"/>
                  <a:t>从给定前提</a:t>
                </a:r>
                <a14:m>
                  <m:oMath xmlns:m="http://schemas.openxmlformats.org/officeDocument/2006/math">
                    <m:r>
                      <a:rPr lang="zh-CN" altLang="en-US" i="1" dirty="0" smtClean="0">
                        <a:latin typeface="Cambria Math" panose="02040503050406030204" pitchFamily="18" charset="0"/>
                      </a:rPr>
                      <m:t>∀</m:t>
                    </m:r>
                    <m:r>
                      <a:rPr lang="zh-CN" altLang="en-US" i="1" dirty="0" smtClean="0">
                        <a:latin typeface="Cambria Math" panose="02040503050406030204" pitchFamily="18" charset="0"/>
                      </a:rPr>
                      <m:t>𝑥𝑃</m:t>
                    </m:r>
                    <m:r>
                      <a:rPr lang="en-US" altLang="zh-CN" i="1" dirty="0">
                        <a:latin typeface="Cambria Math" panose="02040503050406030204" pitchFamily="18" charset="0"/>
                      </a:rPr>
                      <m:t>(</m:t>
                    </m:r>
                    <m:r>
                      <a:rPr lang="zh-CN" altLang="en-US" i="1" dirty="0">
                        <a:latin typeface="Cambria Math" panose="02040503050406030204" pitchFamily="18" charset="0"/>
                      </a:rPr>
                      <m:t>𝑥</m:t>
                    </m:r>
                    <m:r>
                      <a:rPr lang="en-US" altLang="zh-CN" i="1" dirty="0" smtClean="0">
                        <a:latin typeface="Cambria Math" panose="02040503050406030204" pitchFamily="18" charset="0"/>
                      </a:rPr>
                      <m:t>)</m:t>
                    </m:r>
                  </m:oMath>
                </a14:m>
                <a:r>
                  <a:rPr lang="zh-CN" altLang="en-US" dirty="0"/>
                  <a:t>得出</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m:rPr>
                            <m:sty m:val="p"/>
                          </m:rPr>
                          <a:rPr lang="en-US" altLang="zh-CN" i="1">
                            <a:latin typeface="Cambria Math" panose="02040503050406030204" pitchFamily="18" charset="0"/>
                          </a:rPr>
                          <m:t>c</m:t>
                        </m:r>
                      </m:e>
                    </m:d>
                  </m:oMath>
                </a14:m>
                <a:r>
                  <a:rPr lang="zh-CN" altLang="en-US" dirty="0"/>
                  <a:t>为真的推理规则</a:t>
                </a:r>
                <a:r>
                  <a:rPr lang="en-US" altLang="zh-CN" dirty="0"/>
                  <a:t>, </a:t>
                </a:r>
                <a:r>
                  <a:rPr lang="zh-CN" altLang="en-US" dirty="0"/>
                  <a:t>其中</a:t>
                </a:r>
                <a14:m>
                  <m:oMath xmlns:m="http://schemas.openxmlformats.org/officeDocument/2006/math">
                    <m:r>
                      <a:rPr lang="en-US" altLang="zh-CN" i="1" dirty="0" smtClean="0">
                        <a:latin typeface="Cambria Math" panose="02040503050406030204" pitchFamily="18" charset="0"/>
                      </a:rPr>
                      <m:t>𝑐</m:t>
                    </m:r>
                  </m:oMath>
                </a14:m>
                <a:r>
                  <a:rPr lang="zh-CN" altLang="en-US" dirty="0"/>
                  <a:t>是论域里的一个特定成员</a:t>
                </a:r>
                <a:r>
                  <a:rPr lang="en-US" altLang="zh-CN" dirty="0"/>
                  <a:t>.</a:t>
                </a:r>
                <a:r>
                  <a:rPr lang="en-US" dirty="0"/>
                  <a:t>      </a:t>
                </a:r>
              </a:p>
              <a:p>
                <a:endParaRPr lang="en-US" dirty="0"/>
              </a:p>
              <a:p>
                <a:endParaRPr lang="en-US" dirty="0"/>
              </a:p>
              <a:p>
                <a:endParaRPr lang="en-US" dirty="0"/>
              </a:p>
              <a:p>
                <a:pPr lvl="0" algn="just"/>
                <a:r>
                  <a:rPr lang="zh-CN" altLang="en-US" dirty="0">
                    <a:solidFill>
                      <a:prstClr val="black"/>
                    </a:solidFill>
                  </a:rPr>
                  <a:t>例</a:t>
                </a:r>
                <a:r>
                  <a:rPr lang="en-US" altLang="zh-CN" dirty="0">
                    <a:solidFill>
                      <a:prstClr val="black"/>
                    </a:solidFill>
                  </a:rPr>
                  <a:t>:</a:t>
                </a:r>
                <a14:m>
                  <m:oMath xmlns:m="http://schemas.openxmlformats.org/officeDocument/2006/math">
                    <m:r>
                      <a:rPr lang="en-US" altLang="zh-CN" i="1" dirty="0" smtClean="0">
                        <a:solidFill>
                          <a:prstClr val="black"/>
                        </a:solidFill>
                        <a:latin typeface="Cambria Math" panose="02040503050406030204" pitchFamily="18" charset="0"/>
                      </a:rPr>
                      <m:t>𝑝</m:t>
                    </m:r>
                  </m:oMath>
                </a14:m>
                <a:r>
                  <a:rPr lang="zh-CN" altLang="en-US" dirty="0">
                    <a:solidFill>
                      <a:prstClr val="black"/>
                    </a:solidFill>
                  </a:rPr>
                  <a:t>表示</a:t>
                </a:r>
                <a14:m>
                  <m:oMath xmlns:m="http://schemas.openxmlformats.org/officeDocument/2006/math">
                    <m:r>
                      <a:rPr lang="zh-CN" altLang="en-US" i="1">
                        <a:solidFill>
                          <a:prstClr val="black"/>
                        </a:solidFill>
                        <a:latin typeface="Cambria Math" panose="02040503050406030204" pitchFamily="18" charset="0"/>
                      </a:rPr>
                      <m:t>“</m:t>
                    </m:r>
                  </m:oMath>
                </a14:m>
                <a:r>
                  <a:rPr lang="en-US" altLang="zh-CN" dirty="0">
                    <a:solidFill>
                      <a:prstClr val="black"/>
                    </a:solidFill>
                  </a:rPr>
                  <a:t>Fido</a:t>
                </a:r>
                <a:r>
                  <a:rPr lang="zh-CN" altLang="en-US" dirty="0">
                    <a:solidFill>
                      <a:prstClr val="black"/>
                    </a:solidFill>
                  </a:rPr>
                  <a:t>是一条狗</a:t>
                </a:r>
                <a14:m>
                  <m:oMath xmlns:m="http://schemas.openxmlformats.org/officeDocument/2006/math">
                    <m:r>
                      <a:rPr lang="zh-CN" altLang="en-US" i="1">
                        <a:solidFill>
                          <a:prstClr val="black"/>
                        </a:solidFill>
                        <a:latin typeface="Cambria Math" panose="02040503050406030204" pitchFamily="18" charset="0"/>
                      </a:rPr>
                      <m:t>” </m:t>
                    </m:r>
                  </m:oMath>
                </a14:m>
                <a:r>
                  <a:rPr lang="zh-CN" altLang="en-US" dirty="0">
                    <a:solidFill>
                      <a:prstClr val="black"/>
                    </a:solidFill>
                  </a:rPr>
                  <a:t>论域</a:t>
                </a:r>
                <a14:m>
                  <m:oMath xmlns:m="http://schemas.openxmlformats.org/officeDocument/2006/math">
                    <m:r>
                      <a:rPr lang="en-US" altLang="zh-CN" i="1" dirty="0" smtClean="0">
                        <a:solidFill>
                          <a:prstClr val="black"/>
                        </a:solidFill>
                        <a:latin typeface="Cambria Math" panose="02040503050406030204" pitchFamily="18" charset="0"/>
                      </a:rPr>
                      <m:t>𝑈</m:t>
                    </m:r>
                  </m:oMath>
                </a14:m>
                <a:r>
                  <a:rPr lang="zh-CN" altLang="en-US" dirty="0">
                    <a:solidFill>
                      <a:prstClr val="black"/>
                    </a:solidFill>
                  </a:rPr>
                  <a:t>表为全部的狗</a:t>
                </a:r>
                <a:r>
                  <a:rPr lang="en-US" altLang="zh-CN" dirty="0">
                    <a:solidFill>
                      <a:prstClr val="black"/>
                    </a:solidFill>
                  </a:rPr>
                  <a:t>. </a:t>
                </a:r>
                <a:r>
                  <a:rPr lang="zh-CN" altLang="en-US" dirty="0">
                    <a:solidFill>
                      <a:prstClr val="black"/>
                    </a:solidFill>
                  </a:rPr>
                  <a:t>假设条件语句</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solidFill>
                      <a:prstClr val="black"/>
                    </a:solidFill>
                  </a:rPr>
                  <a:t>所有的狗都可爱</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solidFill>
                      <a:prstClr val="black"/>
                    </a:solidFill>
                  </a:rPr>
                  <a:t>为真</a:t>
                </a:r>
                <a:r>
                  <a:rPr lang="en-US" altLang="zh-CN" dirty="0">
                    <a:solidFill>
                      <a:prstClr val="black"/>
                    </a:solidFill>
                  </a:rPr>
                  <a:t>, </a:t>
                </a:r>
                <a:r>
                  <a:rPr lang="zh-CN" altLang="en-US" dirty="0">
                    <a:solidFill>
                      <a:prstClr val="black"/>
                    </a:solidFill>
                  </a:rPr>
                  <a:t>那么</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solidFill>
                      <a:prstClr val="black"/>
                    </a:solidFill>
                  </a:rPr>
                  <a:t>因此</a:t>
                </a:r>
                <a:r>
                  <a:rPr lang="en-US" altLang="zh-CN" dirty="0">
                    <a:solidFill>
                      <a:prstClr val="black"/>
                    </a:solidFill>
                  </a:rPr>
                  <a:t>, Fido</a:t>
                </a:r>
                <a:r>
                  <a:rPr lang="zh-CN" altLang="en-US" dirty="0">
                    <a:solidFill>
                      <a:prstClr val="black"/>
                    </a:solidFill>
                  </a:rPr>
                  <a:t>是可爱的</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solidFill>
                      <a:prstClr val="black"/>
                    </a:solidFill>
                  </a:rPr>
                  <a:t>为真</a:t>
                </a:r>
                <a:r>
                  <a:rPr lang="en-US" altLang="zh-CN" dirty="0">
                    <a:solidFill>
                      <a:prstClr val="black"/>
                    </a:solidFill>
                  </a:rPr>
                  <a:t>.</a:t>
                </a:r>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99" t="-2143" r="-1110"/>
                </a:stretch>
              </a:blipFill>
            </p:spPr>
            <p:txBody>
              <a:bodyPr/>
              <a:lstStyle/>
              <a:p>
                <a:r>
                  <a:rPr lang="zh-CN" altLang="en-US">
                    <a:noFill/>
                  </a:rPr>
                  <a:t> </a:t>
                </a:r>
              </a:p>
            </p:txBody>
          </p:sp>
        </mc:Fallback>
      </mc:AlternateContent>
      <p:pic>
        <p:nvPicPr>
          <p:cNvPr id="9" name="Picture 8" descr="addin_tmp.png"/>
          <p:cNvPicPr>
            <a:picLocks noChangeAspect="1"/>
          </p:cNvPicPr>
          <p:nvPr>
            <p:custDataLst>
              <p:tags r:id="rId1"/>
            </p:custDataLst>
          </p:nvPr>
        </p:nvPicPr>
        <p:blipFill>
          <a:blip r:embed="rId4" cstate="print"/>
          <a:stretch>
            <a:fillRect/>
          </a:stretch>
        </p:blipFill>
        <p:spPr>
          <a:xfrm>
            <a:off x="990600" y="2300002"/>
            <a:ext cx="1617345" cy="854393"/>
          </a:xfrm>
          <a:prstGeom prst="rect">
            <a:avLst/>
          </a:prstGeom>
        </p:spPr>
      </p:pic>
      <p:sp>
        <p:nvSpPr>
          <p:cNvPr id="7" name="Title 1"/>
          <p:cNvSpPr txBox="1">
            <a:spLocks/>
          </p:cNvSpPr>
          <p:nvPr/>
        </p:nvSpPr>
        <p:spPr>
          <a:xfrm>
            <a:off x="595087" y="268889"/>
            <a:ext cx="10987314" cy="6357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rgbClr val="01559D"/>
                </a:solidFill>
                <a:latin typeface="微软雅黑" panose="020B0503020204020204" pitchFamily="34" charset="-122"/>
                <a:ea typeface="微软雅黑" panose="020B0503020204020204" pitchFamily="34" charset="-122"/>
                <a:cs typeface="+mj-cs"/>
              </a:defRPr>
            </a:lvl1pPr>
          </a:lstStyle>
          <a:p>
            <a:r>
              <a:rPr lang="zh-CN" altLang="en-US" dirty="0"/>
              <a:t>量化命题的推理规则</a:t>
            </a:r>
            <a:r>
              <a:rPr lang="en-US" altLang="zh-CN" dirty="0"/>
              <a:t>1:</a:t>
            </a:r>
            <a:r>
              <a:rPr lang="zh-CN" altLang="en-US" dirty="0"/>
              <a:t>全称实例</a:t>
            </a:r>
            <a:endParaRPr lang="en-US" dirty="0"/>
          </a:p>
        </p:txBody>
      </p:sp>
      <p:sp>
        <p:nvSpPr>
          <p:cNvPr id="6" name="日期占位符 5"/>
          <p:cNvSpPr>
            <a:spLocks noGrp="1"/>
          </p:cNvSpPr>
          <p:nvPr>
            <p:ph type="dt" sz="half" idx="10"/>
          </p:nvPr>
        </p:nvSpPr>
        <p:spPr/>
        <p:txBody>
          <a:bodyPr/>
          <a:lstStyle/>
          <a:p>
            <a:fld id="{03FF9615-96E1-4863-A9D1-18CC7B574E06}" type="datetime1">
              <a:rPr lang="zh-CN" altLang="en-US" smtClean="0"/>
              <a:t>2023/11/18</a:t>
            </a:fld>
            <a:endParaRPr lang="zh-CN" altLang="en-US" dirty="0"/>
          </a:p>
        </p:txBody>
      </p:sp>
      <p:sp>
        <p:nvSpPr>
          <p:cNvPr id="8" name="页脚占位符 7"/>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11" name="灯片编号占位符 10"/>
          <p:cNvSpPr>
            <a:spLocks noGrp="1"/>
          </p:cNvSpPr>
          <p:nvPr>
            <p:ph type="sldNum" sz="quarter" idx="12"/>
          </p:nvPr>
        </p:nvSpPr>
        <p:spPr/>
        <p:txBody>
          <a:bodyPr/>
          <a:lstStyle/>
          <a:p>
            <a:fld id="{67913A8A-9EFB-4B5F-9CCB-3D21173FAA85}" type="slidenum">
              <a:rPr lang="zh-CN" altLang="en-US" smtClean="0"/>
              <a:pPr/>
              <a:t>138</a:t>
            </a:fld>
            <a:endParaRPr lang="zh-CN" altLang="en-US" dirty="0"/>
          </a:p>
        </p:txBody>
      </p:sp>
    </p:spTree>
    <p:extLst>
      <p:ext uri="{BB962C8B-B14F-4D97-AF65-F5344CB8AC3E}">
        <p14:creationId xmlns:p14="http://schemas.microsoft.com/office/powerpoint/2010/main" val="8504287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57200" y="1088824"/>
            <a:ext cx="11277599" cy="511376"/>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zh-CN" altLang="en-US" b="1" dirty="0">
                    <a:solidFill>
                      <a:srgbClr val="C00000"/>
                    </a:solidFill>
                  </a:rPr>
                  <a:t>全称引入</a:t>
                </a:r>
                <a:r>
                  <a:rPr lang="en-US" altLang="zh-CN" dirty="0"/>
                  <a:t>: </a:t>
                </a:r>
                <a:r>
                  <a:rPr lang="zh-CN" altLang="en-US" dirty="0"/>
                  <a:t>对论域里所有元素</a:t>
                </a:r>
                <a14:m>
                  <m:oMath xmlns:m="http://schemas.openxmlformats.org/officeDocument/2006/math">
                    <m:r>
                      <a:rPr lang="en-US" altLang="zh-CN" i="1" dirty="0" smtClean="0">
                        <a:latin typeface="Cambria Math" panose="02040503050406030204" pitchFamily="18" charset="0"/>
                      </a:rPr>
                      <m:t>𝑐</m:t>
                    </m:r>
                  </m:oMath>
                </a14:m>
                <a:r>
                  <a:rPr lang="zh-CN" altLang="en-US" dirty="0"/>
                  <a:t>都有</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m:rPr>
                            <m:sty m:val="p"/>
                          </m:rPr>
                          <a:rPr lang="en-US" altLang="zh-CN" i="1">
                            <a:latin typeface="Cambria Math" panose="02040503050406030204" pitchFamily="18" charset="0"/>
                          </a:rPr>
                          <m:t>c</m:t>
                        </m:r>
                      </m:e>
                    </m:d>
                  </m:oMath>
                </a14:m>
                <a:r>
                  <a:rPr lang="zh-CN" altLang="en-US" dirty="0"/>
                  <a:t>为真的前提</a:t>
                </a:r>
                <a:r>
                  <a:rPr lang="en-US" altLang="zh-CN" dirty="0"/>
                  <a:t>, </a:t>
                </a:r>
                <a:r>
                  <a:rPr lang="zh-CN" altLang="en-US" dirty="0"/>
                  <a:t>推出∀𝑥𝑃</a:t>
                </a:r>
                <a:r>
                  <a:rPr lang="en-US" altLang="zh-CN" dirty="0"/>
                  <a:t>(</a:t>
                </a:r>
                <a:r>
                  <a:rPr lang="zh-CN" altLang="en-US" dirty="0"/>
                  <a:t>𝑥</a:t>
                </a:r>
                <a:r>
                  <a:rPr lang="en-US" altLang="zh-CN" dirty="0"/>
                  <a:t>)</a:t>
                </a:r>
                <a:r>
                  <a:rPr lang="zh-CN" altLang="en-US" dirty="0"/>
                  <a:t>为真</a:t>
                </a:r>
                <a:r>
                  <a:rPr lang="en-US" altLang="zh-CN" dirty="0"/>
                  <a:t>.</a:t>
                </a:r>
                <a:endParaRPr lang="en-US" dirty="0"/>
              </a:p>
              <a:p>
                <a:pPr marL="0" indent="0">
                  <a:buNone/>
                </a:pPr>
                <a:r>
                  <a:rPr lang="en-US" dirty="0"/>
                  <a:t>       </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m:rPr>
                            <m:sty m:val="p"/>
                          </m:rPr>
                          <a:rPr lang="en-US" altLang="zh-CN" i="1">
                            <a:latin typeface="Cambria Math" panose="02040503050406030204" pitchFamily="18" charset="0"/>
                          </a:rPr>
                          <m:t>c</m:t>
                        </m:r>
                      </m:e>
                    </m:d>
                    <m:r>
                      <a:rPr lang="en-US" altLang="zh-CN" b="0" i="0" smtClean="0">
                        <a:latin typeface="Cambria Math" panose="02040503050406030204" pitchFamily="18" charset="0"/>
                      </a:rPr>
                      <m:t>, </m:t>
                    </m:r>
                    <m:r>
                      <a:rPr lang="zh-CN" altLang="en-US" i="1">
                        <a:latin typeface="Cambria Math" panose="02040503050406030204" pitchFamily="18" charset="0"/>
                      </a:rPr>
                      <m:t>任意</m:t>
                    </m:r>
                  </m:oMath>
                </a14:m>
                <a:r>
                  <a:rPr lang="en-US" altLang="zh-CN" dirty="0"/>
                  <a:t>c</a:t>
                </a:r>
              </a:p>
              <a:p>
                <a:pPr marL="0" indent="0">
                  <a:buNone/>
                </a:pPr>
                <a:r>
                  <a:rPr lang="en-US" altLang="zh-CN" dirty="0"/>
                  <a:t>     </a:t>
                </a:r>
                <a14:m>
                  <m:oMath xmlns:m="http://schemas.openxmlformats.org/officeDocument/2006/math">
                    <m:r>
                      <a:rPr lang="zh-CN" altLang="en-US" i="1" dirty="0" smtClean="0">
                        <a:latin typeface="Cambria Math" panose="02040503050406030204" pitchFamily="18" charset="0"/>
                      </a:rPr>
                      <m:t>∴</m:t>
                    </m:r>
                    <m:r>
                      <m:rPr>
                        <m:nor/>
                      </m:rPr>
                      <a:rPr lang="zh-CN" altLang="en-US" dirty="0"/>
                      <m:t>∀</m:t>
                    </m:r>
                    <m:r>
                      <m:rPr>
                        <m:nor/>
                      </m:rPr>
                      <a:rPr lang="zh-CN" altLang="en-US" dirty="0"/>
                      <m:t>𝑥𝑃</m:t>
                    </m:r>
                    <m:r>
                      <m:rPr>
                        <m:nor/>
                      </m:rPr>
                      <a:rPr lang="en-US" altLang="zh-CN" dirty="0"/>
                      <m:t>(</m:t>
                    </m:r>
                    <m:r>
                      <m:rPr>
                        <m:nor/>
                      </m:rPr>
                      <a:rPr lang="zh-CN" altLang="en-US" dirty="0"/>
                      <m:t>𝑥</m:t>
                    </m:r>
                    <m:r>
                      <m:rPr>
                        <m:nor/>
                      </m:rPr>
                      <a:rPr lang="en-US" altLang="zh-CN" dirty="0"/>
                      <m:t>)</m:t>
                    </m:r>
                  </m:oMath>
                </a14:m>
                <a:endParaRPr lang="en-US" dirty="0"/>
              </a:p>
              <a:p>
                <a:endParaRPr lang="en-US" dirty="0"/>
              </a:p>
              <a:p>
                <a:r>
                  <a:rPr lang="zh-CN" altLang="en-US" dirty="0"/>
                  <a:t>经常在数学证明中隐式使用该规则</a:t>
                </a:r>
                <a:r>
                  <a:rPr lang="en-US" altLang="zh-CN" dirty="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262" r="-1942"/>
                </a:stretch>
              </a:blipFill>
            </p:spPr>
            <p:txBody>
              <a:bodyPr/>
              <a:lstStyle/>
              <a:p>
                <a:r>
                  <a:rPr lang="zh-CN" altLang="en-US">
                    <a:noFill/>
                  </a:rPr>
                  <a:t> </a:t>
                </a:r>
              </a:p>
            </p:txBody>
          </p:sp>
        </mc:Fallback>
      </mc:AlternateContent>
      <p:sp>
        <p:nvSpPr>
          <p:cNvPr id="7" name="Title 1"/>
          <p:cNvSpPr txBox="1">
            <a:spLocks/>
          </p:cNvSpPr>
          <p:nvPr/>
        </p:nvSpPr>
        <p:spPr>
          <a:xfrm>
            <a:off x="595087" y="268889"/>
            <a:ext cx="10987314" cy="6357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rgbClr val="01559D"/>
                </a:solidFill>
                <a:latin typeface="微软雅黑" panose="020B0503020204020204" pitchFamily="34" charset="-122"/>
                <a:ea typeface="微软雅黑" panose="020B0503020204020204" pitchFamily="34" charset="-122"/>
                <a:cs typeface="+mj-cs"/>
              </a:defRPr>
            </a:lvl1pPr>
          </a:lstStyle>
          <a:p>
            <a:r>
              <a:rPr lang="zh-CN" altLang="en-US" dirty="0"/>
              <a:t>量化命题的推理规则</a:t>
            </a:r>
            <a:r>
              <a:rPr lang="en-US" altLang="zh-CN" dirty="0"/>
              <a:t>2:</a:t>
            </a:r>
            <a:r>
              <a:rPr lang="zh-CN" altLang="en-US" dirty="0"/>
              <a:t>全称引入</a:t>
            </a:r>
            <a:endParaRPr lang="en-US" dirty="0"/>
          </a:p>
        </p:txBody>
      </p:sp>
      <p:sp>
        <p:nvSpPr>
          <p:cNvPr id="5" name="日期占位符 4"/>
          <p:cNvSpPr>
            <a:spLocks noGrp="1"/>
          </p:cNvSpPr>
          <p:nvPr>
            <p:ph type="dt" sz="half" idx="10"/>
          </p:nvPr>
        </p:nvSpPr>
        <p:spPr/>
        <p:txBody>
          <a:bodyPr/>
          <a:lstStyle/>
          <a:p>
            <a:fld id="{14010ED1-0859-458B-8C4E-11D78DDBBD6B}" type="datetime1">
              <a:rPr lang="zh-CN" altLang="en-US" smtClean="0"/>
              <a:t>2023/11/18</a:t>
            </a:fld>
            <a:endParaRPr lang="zh-CN" altLang="en-US" dirty="0"/>
          </a:p>
        </p:txBody>
      </p:sp>
      <p:sp>
        <p:nvSpPr>
          <p:cNvPr id="6" name="页脚占位符 5"/>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10" name="灯片编号占位符 9"/>
          <p:cNvSpPr>
            <a:spLocks noGrp="1"/>
          </p:cNvSpPr>
          <p:nvPr>
            <p:ph type="sldNum" sz="quarter" idx="12"/>
          </p:nvPr>
        </p:nvSpPr>
        <p:spPr/>
        <p:txBody>
          <a:bodyPr/>
          <a:lstStyle/>
          <a:p>
            <a:fld id="{67913A8A-9EFB-4B5F-9CCB-3D21173FAA85}" type="slidenum">
              <a:rPr lang="zh-CN" altLang="en-US" smtClean="0"/>
              <a:pPr/>
              <a:t>139</a:t>
            </a:fld>
            <a:endParaRPr lang="zh-CN" altLang="en-US" dirty="0"/>
          </a:p>
        </p:txBody>
      </p:sp>
      <p:cxnSp>
        <p:nvCxnSpPr>
          <p:cNvPr id="4" name="直接连接符 3"/>
          <p:cNvCxnSpPr/>
          <p:nvPr/>
        </p:nvCxnSpPr>
        <p:spPr>
          <a:xfrm>
            <a:off x="1143000" y="2057400"/>
            <a:ext cx="22860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644145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命题分类</a:t>
            </a:r>
            <a:endParaRPr lang="en-US" dirty="0"/>
          </a:p>
        </p:txBody>
      </p:sp>
      <p:sp>
        <p:nvSpPr>
          <p:cNvPr id="3" name="Content Placeholder 2"/>
          <p:cNvSpPr>
            <a:spLocks noGrp="1"/>
          </p:cNvSpPr>
          <p:nvPr>
            <p:ph idx="1"/>
          </p:nvPr>
        </p:nvSpPr>
        <p:spPr>
          <a:xfrm>
            <a:off x="462148" y="867055"/>
            <a:ext cx="11368315" cy="5121481"/>
          </a:xfrm>
        </p:spPr>
        <p:txBody>
          <a:bodyPr>
            <a:normAutofit lnSpcReduction="10000"/>
          </a:bodyPr>
          <a:lstStyle/>
          <a:p>
            <a:pPr>
              <a:lnSpc>
                <a:spcPct val="150000"/>
              </a:lnSpc>
            </a:pPr>
            <a:r>
              <a:rPr lang="zh-CN" altLang="en-US" b="1" dirty="0">
                <a:solidFill>
                  <a:srgbClr val="C00000"/>
                </a:solidFill>
              </a:rPr>
              <a:t>命题变量（命题变元）</a:t>
            </a:r>
            <a:r>
              <a:rPr lang="zh-CN" altLang="en-US" dirty="0"/>
              <a:t>：</a:t>
            </a:r>
            <a:r>
              <a:rPr lang="en-US" altLang="zh-CN" dirty="0"/>
              <a:t>p, q, s, r </a:t>
            </a:r>
            <a:r>
              <a:rPr lang="zh-CN" altLang="en-US" dirty="0"/>
              <a:t>等变量表示命题。</a:t>
            </a:r>
            <a:endParaRPr lang="en-US" altLang="zh-CN" dirty="0"/>
          </a:p>
          <a:p>
            <a:pPr>
              <a:lnSpc>
                <a:spcPct val="150000"/>
              </a:lnSpc>
            </a:pPr>
            <a:r>
              <a:rPr lang="zh-CN" altLang="en-US" b="1" dirty="0">
                <a:solidFill>
                  <a:srgbClr val="C00000"/>
                </a:solidFill>
              </a:rPr>
              <a:t>原子命题 </a:t>
            </a:r>
            <a:r>
              <a:rPr lang="en-US" altLang="zh-CN" b="1" dirty="0">
                <a:solidFill>
                  <a:schemeClr val="accent2"/>
                </a:solidFill>
              </a:rPr>
              <a:t>(</a:t>
            </a:r>
            <a:r>
              <a:rPr lang="zh-CN" altLang="en-US" b="1" dirty="0">
                <a:solidFill>
                  <a:schemeClr val="accent2"/>
                </a:solidFill>
              </a:rPr>
              <a:t>简单命题</a:t>
            </a:r>
            <a:r>
              <a:rPr lang="en-US" altLang="zh-CN" b="1" dirty="0">
                <a:solidFill>
                  <a:schemeClr val="accent2"/>
                </a:solidFill>
              </a:rPr>
              <a:t>)</a:t>
            </a:r>
            <a:r>
              <a:rPr lang="zh-CN" altLang="en-US" dirty="0"/>
              <a:t>：</a:t>
            </a:r>
            <a:r>
              <a:rPr lang="zh-CN" altLang="en-US" b="1" dirty="0">
                <a:solidFill>
                  <a:srgbClr val="0070C0"/>
                </a:solidFill>
              </a:rPr>
              <a:t>不能再分解</a:t>
            </a:r>
            <a:r>
              <a:rPr lang="zh-CN" altLang="en-US" dirty="0"/>
              <a:t>为更为简单命题的命题。</a:t>
            </a:r>
            <a:endParaRPr lang="en-US" altLang="zh-CN" dirty="0"/>
          </a:p>
          <a:p>
            <a:pPr>
              <a:lnSpc>
                <a:spcPct val="150000"/>
              </a:lnSpc>
            </a:pPr>
            <a:r>
              <a:rPr lang="zh-CN" altLang="en-US" b="1" dirty="0">
                <a:solidFill>
                  <a:srgbClr val="C00000"/>
                </a:solidFill>
              </a:rPr>
              <a:t>复合命题：</a:t>
            </a:r>
            <a:r>
              <a:rPr lang="zh-CN" altLang="en-US" b="1" dirty="0">
                <a:solidFill>
                  <a:srgbClr val="0070C0"/>
                </a:solidFill>
              </a:rPr>
              <a:t>可以分解</a:t>
            </a:r>
            <a:r>
              <a:rPr lang="zh-CN" altLang="en-US" dirty="0"/>
              <a:t>为更为简单命题的命题。而且这些简单命题之间是通过如</a:t>
            </a:r>
            <a:r>
              <a:rPr lang="zh-CN" altLang="en-US" b="1" dirty="0">
                <a:solidFill>
                  <a:srgbClr val="0070C0"/>
                </a:solidFill>
              </a:rPr>
              <a:t>“或者”、“并且”、“不”、“如果</a:t>
            </a:r>
            <a:r>
              <a:rPr lang="en-US" altLang="zh-CN" b="1" dirty="0">
                <a:solidFill>
                  <a:srgbClr val="0070C0"/>
                </a:solidFill>
              </a:rPr>
              <a:t>...</a:t>
            </a:r>
            <a:r>
              <a:rPr lang="zh-CN" altLang="en-US" b="1" dirty="0">
                <a:solidFill>
                  <a:srgbClr val="0070C0"/>
                </a:solidFill>
              </a:rPr>
              <a:t>则</a:t>
            </a:r>
            <a:r>
              <a:rPr lang="en-US" altLang="zh-CN" b="1" dirty="0">
                <a:solidFill>
                  <a:srgbClr val="0070C0"/>
                </a:solidFill>
              </a:rPr>
              <a:t>...”</a:t>
            </a:r>
            <a:r>
              <a:rPr lang="zh-CN" altLang="en-US" b="1" dirty="0">
                <a:solidFill>
                  <a:srgbClr val="0070C0"/>
                </a:solidFill>
              </a:rPr>
              <a:t>、“当且仅当”</a:t>
            </a:r>
            <a:r>
              <a:rPr lang="zh-CN" altLang="en-US" dirty="0"/>
              <a:t>等这样的联结词和标点符号复合而构成一个复合命题。</a:t>
            </a:r>
            <a:endParaRPr lang="en-US" altLang="zh-CN" dirty="0"/>
          </a:p>
          <a:p>
            <a:pPr lvl="1">
              <a:lnSpc>
                <a:spcPct val="150000"/>
              </a:lnSpc>
            </a:pPr>
            <a:r>
              <a:rPr lang="zh-CN" altLang="en-US" dirty="0"/>
              <a:t> 今天天气很冷并且下雨</a:t>
            </a:r>
            <a:endParaRPr lang="en-US" altLang="zh-CN" dirty="0"/>
          </a:p>
          <a:p>
            <a:pPr lvl="1">
              <a:lnSpc>
                <a:spcPct val="150000"/>
              </a:lnSpc>
            </a:pPr>
            <a:r>
              <a:rPr lang="en-US" altLang="zh-CN" dirty="0"/>
              <a:t> </a:t>
            </a:r>
            <a:r>
              <a:rPr lang="zh-CN" altLang="en-US" dirty="0"/>
              <a:t>他是一个运动员且是一个学生</a:t>
            </a:r>
            <a:endParaRPr lang="en-US" altLang="zh-CN" dirty="0"/>
          </a:p>
          <a:p>
            <a:pPr lvl="1">
              <a:lnSpc>
                <a:spcPct val="150000"/>
              </a:lnSpc>
            </a:pPr>
            <a:r>
              <a:rPr lang="en-US" altLang="zh-CN" dirty="0"/>
              <a:t> John </a:t>
            </a:r>
            <a:r>
              <a:rPr lang="zh-CN" altLang="en-US" dirty="0"/>
              <a:t>吃饭或者出去玩</a:t>
            </a:r>
            <a:endParaRPr lang="en-US" altLang="zh-CN" dirty="0"/>
          </a:p>
          <a:p>
            <a:pPr marL="393192" lvl="1" indent="0">
              <a:buNone/>
            </a:pPr>
            <a:endParaRPr lang="en-US" altLang="zh-CN" dirty="0"/>
          </a:p>
          <a:p>
            <a:pPr marL="0" indent="0">
              <a:lnSpc>
                <a:spcPct val="150000"/>
              </a:lnSpc>
              <a:buNone/>
            </a:pPr>
            <a:endParaRPr lang="zh-CN" altLang="en-US" dirty="0"/>
          </a:p>
          <a:p>
            <a:endParaRPr lang="zh-CN" altLang="en-US" dirty="0"/>
          </a:p>
          <a:p>
            <a:endParaRPr lang="en-US" altLang="zh-CN" dirty="0"/>
          </a:p>
        </p:txBody>
      </p:sp>
      <p:sp>
        <p:nvSpPr>
          <p:cNvPr id="4" name="日期占位符 3"/>
          <p:cNvSpPr>
            <a:spLocks noGrp="1"/>
          </p:cNvSpPr>
          <p:nvPr>
            <p:ph type="dt" sz="half" idx="10"/>
          </p:nvPr>
        </p:nvSpPr>
        <p:spPr/>
        <p:txBody>
          <a:bodyPr/>
          <a:lstStyle/>
          <a:p>
            <a:fld id="{97D8E808-91F8-4DA4-87A5-C3DDE59CFE8B}"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14</a:t>
            </a:fld>
            <a:endParaRPr lang="zh-CN" altLang="en-US" dirty="0"/>
          </a:p>
        </p:txBody>
      </p:sp>
    </p:spTree>
    <p:extLst>
      <p:ext uri="{BB962C8B-B14F-4D97-AF65-F5344CB8AC3E}">
        <p14:creationId xmlns:p14="http://schemas.microsoft.com/office/powerpoint/2010/main" val="212779011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57200" y="1088824"/>
            <a:ext cx="11277599" cy="816176"/>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b="1" dirty="0">
                    <a:solidFill>
                      <a:srgbClr val="C00000"/>
                    </a:solidFill>
                  </a:rPr>
                  <a:t>存在实例</a:t>
                </a:r>
                <a:r>
                  <a:rPr lang="en-US" altLang="zh-CN" dirty="0"/>
                  <a:t>: </a:t>
                </a:r>
                <a:r>
                  <a:rPr lang="zh-CN" altLang="en-US" dirty="0"/>
                  <a:t>如果我们知道</a:t>
                </a:r>
                <a14:m>
                  <m:oMath xmlns:m="http://schemas.openxmlformats.org/officeDocument/2006/math">
                    <m:r>
                      <a:rPr lang="zh-CN" altLang="en-US" i="1" dirty="0" smtClean="0">
                        <a:latin typeface="Cambria Math" panose="02040503050406030204" pitchFamily="18" charset="0"/>
                      </a:rPr>
                      <m:t>∃</m:t>
                    </m:r>
                    <m:r>
                      <m:rPr>
                        <m:nor/>
                      </m:rPr>
                      <a:rPr lang="zh-CN" altLang="en-US" dirty="0"/>
                      <m:t>𝑥𝑃</m:t>
                    </m:r>
                    <m:r>
                      <m:rPr>
                        <m:nor/>
                      </m:rPr>
                      <a:rPr lang="en-US" altLang="zh-CN" dirty="0"/>
                      <m:t>(</m:t>
                    </m:r>
                    <m:r>
                      <m:rPr>
                        <m:nor/>
                      </m:rPr>
                      <a:rPr lang="zh-CN" altLang="en-US" dirty="0"/>
                      <m:t>𝑥</m:t>
                    </m:r>
                    <m:r>
                      <m:rPr>
                        <m:nor/>
                      </m:rPr>
                      <a:rPr lang="en-US" altLang="zh-CN" dirty="0"/>
                      <m:t>)</m:t>
                    </m:r>
                  </m:oMath>
                </a14:m>
                <a:r>
                  <a:rPr lang="zh-CN" altLang="en-US" dirty="0"/>
                  <a:t>为真</a:t>
                </a:r>
                <a:r>
                  <a:rPr lang="en-US" altLang="zh-CN" dirty="0"/>
                  <a:t>, </a:t>
                </a:r>
                <a:r>
                  <a:rPr lang="zh-CN" altLang="en-US" dirty="0"/>
                  <a:t>得出在论域中存在一个元素</a:t>
                </a:r>
                <a14:m>
                  <m:oMath xmlns:m="http://schemas.openxmlformats.org/officeDocument/2006/math">
                    <m:r>
                      <a:rPr lang="en-US" altLang="zh-CN" i="1" dirty="0" smtClean="0">
                        <a:latin typeface="Cambria Math" panose="02040503050406030204" pitchFamily="18" charset="0"/>
                      </a:rPr>
                      <m:t>𝑐</m:t>
                    </m:r>
                  </m:oMath>
                </a14:m>
                <a:r>
                  <a:rPr lang="zh-CN" altLang="en-US" dirty="0"/>
                  <a:t>使得</a:t>
                </a:r>
                <a14:m>
                  <m:oMath xmlns:m="http://schemas.openxmlformats.org/officeDocument/2006/math">
                    <m:r>
                      <m:rPr>
                        <m:nor/>
                      </m:rPr>
                      <a:rPr lang="zh-CN" altLang="en-US" dirty="0"/>
                      <m:t>𝑃</m:t>
                    </m:r>
                    <m:r>
                      <m:rPr>
                        <m:nor/>
                      </m:rPr>
                      <a:rPr lang="en-US" altLang="zh-CN" dirty="0"/>
                      <m:t>(</m:t>
                    </m:r>
                    <m:r>
                      <m:rPr>
                        <m:sty m:val="p"/>
                      </m:rPr>
                      <a:rPr lang="en-US" altLang="zh-CN" i="1" dirty="0" smtClean="0">
                        <a:latin typeface="Cambria Math" panose="02040503050406030204" pitchFamily="18" charset="0"/>
                      </a:rPr>
                      <m:t>c</m:t>
                    </m:r>
                    <m:r>
                      <m:rPr>
                        <m:nor/>
                      </m:rPr>
                      <a:rPr lang="en-US" altLang="zh-CN" dirty="0"/>
                      <m:t>)</m:t>
                    </m:r>
                  </m:oMath>
                </a14:m>
                <a:r>
                  <a:rPr lang="zh-CN" altLang="en-US" dirty="0"/>
                  <a:t>为真</a:t>
                </a:r>
                <a:r>
                  <a:rPr lang="en-US" altLang="zh-CN" dirty="0"/>
                  <a:t>.</a:t>
                </a:r>
              </a:p>
              <a:p>
                <a:pPr marL="0" indent="0">
                  <a:buNone/>
                </a:pPr>
                <a:r>
                  <a:rPr lang="en-US" dirty="0"/>
                  <a:t> </a:t>
                </a:r>
                <a14:m>
                  <m:oMath xmlns:m="http://schemas.openxmlformats.org/officeDocument/2006/math">
                    <m:r>
                      <a:rPr lang="en-US" altLang="zh-CN" b="0" i="0" dirty="0" smtClean="0">
                        <a:latin typeface="Cambria Math" panose="02040503050406030204" pitchFamily="18" charset="0"/>
                      </a:rPr>
                      <m:t>     </m:t>
                    </m:r>
                    <m:r>
                      <a:rPr lang="zh-CN" altLang="en-US" i="1" dirty="0">
                        <a:latin typeface="Cambria Math" panose="02040503050406030204" pitchFamily="18" charset="0"/>
                      </a:rPr>
                      <m:t>∃</m:t>
                    </m:r>
                    <m:r>
                      <m:rPr>
                        <m:nor/>
                      </m:rPr>
                      <a:rPr lang="zh-CN" altLang="en-US" dirty="0"/>
                      <m:t>𝑥𝑃</m:t>
                    </m:r>
                    <m:r>
                      <m:rPr>
                        <m:nor/>
                      </m:rPr>
                      <a:rPr lang="en-US" altLang="zh-CN" dirty="0"/>
                      <m:t>(</m:t>
                    </m:r>
                    <m:r>
                      <m:rPr>
                        <m:nor/>
                      </m:rPr>
                      <a:rPr lang="zh-CN" altLang="en-US" dirty="0"/>
                      <m:t>𝑥</m:t>
                    </m:r>
                    <m:r>
                      <m:rPr>
                        <m:nor/>
                      </m:rPr>
                      <a:rPr lang="en-US" altLang="zh-CN" dirty="0"/>
                      <m:t>)</m:t>
                    </m:r>
                  </m:oMath>
                </a14:m>
                <a:endParaRPr lang="en-US" dirty="0"/>
              </a:p>
              <a:p>
                <a:pPr marL="0" indent="0">
                  <a:buNone/>
                </a:pPr>
                <a14:m>
                  <m:oMath xmlns:m="http://schemas.openxmlformats.org/officeDocument/2006/math">
                    <m:r>
                      <a:rPr lang="en-US" altLang="zh-CN" b="0" i="1" dirty="0" smtClean="0">
                        <a:latin typeface="Cambria Math" panose="02040503050406030204" pitchFamily="18" charset="0"/>
                      </a:rPr>
                      <m:t>  </m:t>
                    </m:r>
                    <m:r>
                      <a:rPr lang="zh-CN" altLang="en-US" i="1" dirty="0">
                        <a:latin typeface="Cambria Math" panose="02040503050406030204" pitchFamily="18" charset="0"/>
                      </a:rPr>
                      <m:t>∴</m:t>
                    </m:r>
                    <m:r>
                      <m:rPr>
                        <m:nor/>
                      </m:rPr>
                      <a:rPr lang="zh-CN" altLang="en-US" dirty="0"/>
                      <m:t>𝑃</m:t>
                    </m:r>
                    <m:r>
                      <m:rPr>
                        <m:nor/>
                      </m:rPr>
                      <a:rPr lang="en-US" altLang="zh-CN" dirty="0"/>
                      <m:t>(</m:t>
                    </m:r>
                    <m:r>
                      <m:rPr>
                        <m:nor/>
                      </m:rPr>
                      <a:rPr lang="en-US" altLang="zh-CN" b="0" i="0" dirty="0" smtClean="0"/>
                      <m:t>c</m:t>
                    </m:r>
                    <m:r>
                      <m:rPr>
                        <m:nor/>
                      </m:rPr>
                      <a:rPr lang="en-US" altLang="zh-CN" dirty="0"/>
                      <m:t>)</m:t>
                    </m:r>
                  </m:oMath>
                </a14:m>
                <a:r>
                  <a:rPr lang="en-US" altLang="zh-CN" dirty="0"/>
                  <a:t>,</a:t>
                </a:r>
                <a:r>
                  <a:rPr lang="zh-CN" altLang="en-US" dirty="0"/>
                  <a:t>对某个元素</a:t>
                </a:r>
                <a:endParaRPr lang="en-US" altLang="zh-CN" dirty="0"/>
              </a:p>
              <a:p>
                <a:pPr marL="0" indent="0">
                  <a:buNone/>
                </a:pPr>
                <a:endParaRPr lang="en-US" dirty="0"/>
              </a:p>
              <a:p>
                <a:pPr lvl="0" algn="just"/>
                <a:r>
                  <a:rPr lang="zh-CN" altLang="en-US" dirty="0">
                    <a:solidFill>
                      <a:prstClr val="black"/>
                    </a:solidFill>
                  </a:rPr>
                  <a:t>例</a:t>
                </a:r>
                <a:r>
                  <a:rPr lang="en-US" altLang="zh-CN" dirty="0">
                    <a:solidFill>
                      <a:prstClr val="black"/>
                    </a:solidFill>
                  </a:rPr>
                  <a:t>:</a:t>
                </a:r>
                <a:r>
                  <a:rPr lang="zh-CN" altLang="en-US" dirty="0">
                    <a:solidFill>
                      <a:prstClr val="black"/>
                    </a:solidFill>
                  </a:rPr>
                  <a:t>假设条件语句</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solidFill>
                      <a:prstClr val="black"/>
                    </a:solidFill>
                  </a:rPr>
                  <a:t>有人在课程考试中获得成绩</a:t>
                </a:r>
                <a:r>
                  <a:rPr lang="en-US" altLang="zh-CN" dirty="0">
                    <a:solidFill>
                      <a:prstClr val="black"/>
                    </a:solidFill>
                  </a:rPr>
                  <a:t>A</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solidFill>
                      <a:prstClr val="black"/>
                    </a:solidFill>
                  </a:rPr>
                  <a:t>为真</a:t>
                </a:r>
                <a:r>
                  <a:rPr lang="en-US" altLang="zh-CN" dirty="0">
                    <a:solidFill>
                      <a:prstClr val="black"/>
                    </a:solidFill>
                  </a:rPr>
                  <a:t>, </a:t>
                </a:r>
                <a:r>
                  <a:rPr lang="zh-CN" altLang="en-US" dirty="0">
                    <a:solidFill>
                      <a:prstClr val="black"/>
                    </a:solidFill>
                  </a:rPr>
                  <a:t>那么</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solidFill>
                      <a:prstClr val="black"/>
                    </a:solidFill>
                  </a:rPr>
                  <a:t>如果</a:t>
                </a:r>
                <a14:m>
                  <m:oMath xmlns:m="http://schemas.openxmlformats.org/officeDocument/2006/math">
                    <m:r>
                      <a:rPr lang="zh-CN" altLang="en-US" i="1" dirty="0">
                        <a:solidFill>
                          <a:prstClr val="black"/>
                        </a:solidFill>
                        <a:latin typeface="Cambria Math" panose="02040503050406030204" pitchFamily="18" charset="0"/>
                      </a:rPr>
                      <m:t>我们</m:t>
                    </m:r>
                    <m:r>
                      <a:rPr lang="zh-CN" altLang="en-US" i="1" dirty="0" smtClean="0">
                        <a:solidFill>
                          <a:prstClr val="black"/>
                        </a:solidFill>
                        <a:latin typeface="Cambria Math" panose="02040503050406030204" pitchFamily="18" charset="0"/>
                      </a:rPr>
                      <m:t>把</m:t>
                    </m:r>
                    <m:r>
                      <a:rPr lang="zh-CN" altLang="en-US" i="1" dirty="0">
                        <a:solidFill>
                          <a:prstClr val="black"/>
                        </a:solidFill>
                        <a:latin typeface="Cambria Math" panose="02040503050406030204" pitchFamily="18" charset="0"/>
                      </a:rPr>
                      <m:t>他</m:t>
                    </m:r>
                    <m:r>
                      <a:rPr lang="zh-CN" altLang="en-US" i="1" dirty="0" smtClean="0">
                        <a:solidFill>
                          <a:prstClr val="black"/>
                        </a:solidFill>
                        <a:latin typeface="Cambria Math" panose="02040503050406030204" pitchFamily="18" charset="0"/>
                      </a:rPr>
                      <m:t>叫做</m:t>
                    </m:r>
                    <m:r>
                      <a:rPr lang="en-US" altLang="zh-CN" i="1" dirty="0" smtClean="0">
                        <a:solidFill>
                          <a:prstClr val="black"/>
                        </a:solidFill>
                        <a:latin typeface="Cambria Math" panose="02040503050406030204" pitchFamily="18" charset="0"/>
                      </a:rPr>
                      <m:t>𝑎</m:t>
                    </m:r>
                    <m:r>
                      <a:rPr lang="en-US" altLang="zh-CN" b="0" i="1" dirty="0" smtClean="0">
                        <a:solidFill>
                          <a:prstClr val="black"/>
                        </a:solidFill>
                        <a:latin typeface="Cambria Math" panose="02040503050406030204" pitchFamily="18" charset="0"/>
                      </a:rPr>
                      <m:t>, </m:t>
                    </m:r>
                    <m:r>
                      <a:rPr lang="zh-CN" altLang="en-US" i="1" dirty="0">
                        <a:solidFill>
                          <a:prstClr val="black"/>
                        </a:solidFill>
                        <a:latin typeface="Cambria Math" panose="02040503050406030204" pitchFamily="18" charset="0"/>
                      </a:rPr>
                      <m:t>我们</m:t>
                    </m:r>
                    <m:r>
                      <a:rPr lang="zh-CN" altLang="en-US" i="1" dirty="0" smtClean="0">
                        <a:solidFill>
                          <a:prstClr val="black"/>
                        </a:solidFill>
                        <a:latin typeface="Cambria Math" panose="02040503050406030204" pitchFamily="18" charset="0"/>
                      </a:rPr>
                      <m:t>可以</m:t>
                    </m:r>
                    <m:r>
                      <a:rPr lang="zh-CN" altLang="en-US" i="1" dirty="0">
                        <a:solidFill>
                          <a:prstClr val="black"/>
                        </a:solidFill>
                        <a:latin typeface="Cambria Math" panose="02040503050406030204" pitchFamily="18" charset="0"/>
                      </a:rPr>
                      <m:t>说</m:t>
                    </m:r>
                    <m:r>
                      <a:rPr lang="en-US" altLang="zh-CN" i="1" dirty="0" smtClean="0">
                        <a:solidFill>
                          <a:prstClr val="black"/>
                        </a:solidFill>
                        <a:latin typeface="Cambria Math" panose="02040503050406030204" pitchFamily="18" charset="0"/>
                      </a:rPr>
                      <m:t>𝑎</m:t>
                    </m:r>
                    <m:r>
                      <a:rPr lang="zh-CN" altLang="en-US" i="1" dirty="0">
                        <a:solidFill>
                          <a:prstClr val="black"/>
                        </a:solidFill>
                        <a:latin typeface="Cambria Math" panose="02040503050406030204" pitchFamily="18" charset="0"/>
                      </a:rPr>
                      <m:t>获得</m:t>
                    </m:r>
                    <m:r>
                      <a:rPr lang="zh-CN" altLang="en-US" i="1" dirty="0" smtClean="0">
                        <a:solidFill>
                          <a:prstClr val="black"/>
                        </a:solidFill>
                        <a:latin typeface="Cambria Math" panose="02040503050406030204" pitchFamily="18" charset="0"/>
                      </a:rPr>
                      <m:t>成绩</m:t>
                    </m:r>
                    <m:r>
                      <m:rPr>
                        <m:sty m:val="p"/>
                      </m:rPr>
                      <a:rPr lang="en-US" altLang="zh-CN" i="1" dirty="0">
                        <a:solidFill>
                          <a:prstClr val="black"/>
                        </a:solidFill>
                        <a:latin typeface="Cambria Math" panose="02040503050406030204" pitchFamily="18" charset="0"/>
                      </a:rPr>
                      <m:t>A</m:t>
                    </m:r>
                    <m:r>
                      <a:rPr lang="zh-CN" altLang="en-US" i="1">
                        <a:solidFill>
                          <a:prstClr val="black"/>
                        </a:solidFill>
                        <a:latin typeface="Cambria Math" panose="02040503050406030204" pitchFamily="18" charset="0"/>
                      </a:rPr>
                      <m:t>”</m:t>
                    </m:r>
                  </m:oMath>
                </a14:m>
                <a:r>
                  <a:rPr lang="en-US" altLang="zh-CN" dirty="0">
                    <a:solidFill>
                      <a:prstClr val="black"/>
                    </a:solidFill>
                  </a:rPr>
                  <a:t>.</a:t>
                </a:r>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r="-1110"/>
                </a:stretch>
              </a:blipFill>
            </p:spPr>
            <p:txBody>
              <a:bodyPr/>
              <a:lstStyle/>
              <a:p>
                <a:r>
                  <a:rPr lang="zh-CN" altLang="en-US">
                    <a:noFill/>
                  </a:rPr>
                  <a:t> </a:t>
                </a:r>
              </a:p>
            </p:txBody>
          </p:sp>
        </mc:Fallback>
      </mc:AlternateContent>
      <p:sp>
        <p:nvSpPr>
          <p:cNvPr id="8" name="Title 1"/>
          <p:cNvSpPr txBox="1">
            <a:spLocks/>
          </p:cNvSpPr>
          <p:nvPr/>
        </p:nvSpPr>
        <p:spPr>
          <a:xfrm>
            <a:off x="595087" y="268889"/>
            <a:ext cx="10987314" cy="6357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rgbClr val="01559D"/>
                </a:solidFill>
                <a:latin typeface="微软雅黑" panose="020B0503020204020204" pitchFamily="34" charset="-122"/>
                <a:ea typeface="微软雅黑" panose="020B0503020204020204" pitchFamily="34" charset="-122"/>
                <a:cs typeface="+mj-cs"/>
              </a:defRPr>
            </a:lvl1pPr>
          </a:lstStyle>
          <a:p>
            <a:r>
              <a:rPr lang="zh-CN" altLang="en-US" dirty="0"/>
              <a:t>量化命题的推理规则</a:t>
            </a:r>
            <a:r>
              <a:rPr lang="en-US" altLang="zh-CN" dirty="0"/>
              <a:t>3:</a:t>
            </a:r>
            <a:r>
              <a:rPr lang="zh-CN" altLang="en-US" dirty="0"/>
              <a:t>存在实例</a:t>
            </a:r>
            <a:endParaRPr lang="en-US" dirty="0"/>
          </a:p>
        </p:txBody>
      </p:sp>
      <p:sp>
        <p:nvSpPr>
          <p:cNvPr id="5" name="日期占位符 4"/>
          <p:cNvSpPr>
            <a:spLocks noGrp="1"/>
          </p:cNvSpPr>
          <p:nvPr>
            <p:ph type="dt" sz="half" idx="10"/>
          </p:nvPr>
        </p:nvSpPr>
        <p:spPr/>
        <p:txBody>
          <a:bodyPr/>
          <a:lstStyle/>
          <a:p>
            <a:fld id="{EAEE77DE-59C3-4E47-99EE-AF4A5FE2EAB5}" type="datetime1">
              <a:rPr lang="zh-CN" altLang="en-US" smtClean="0"/>
              <a:t>2023/11/18</a:t>
            </a:fld>
            <a:endParaRPr lang="zh-CN" altLang="en-US" dirty="0"/>
          </a:p>
        </p:txBody>
      </p:sp>
      <p:sp>
        <p:nvSpPr>
          <p:cNvPr id="6" name="页脚占位符 5"/>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11" name="灯片编号占位符 10"/>
          <p:cNvSpPr>
            <a:spLocks noGrp="1"/>
          </p:cNvSpPr>
          <p:nvPr>
            <p:ph type="sldNum" sz="quarter" idx="12"/>
          </p:nvPr>
        </p:nvSpPr>
        <p:spPr/>
        <p:txBody>
          <a:bodyPr/>
          <a:lstStyle/>
          <a:p>
            <a:fld id="{67913A8A-9EFB-4B5F-9CCB-3D21173FAA85}" type="slidenum">
              <a:rPr lang="zh-CN" altLang="en-US" smtClean="0"/>
              <a:pPr/>
              <a:t>140</a:t>
            </a:fld>
            <a:endParaRPr lang="zh-CN" altLang="en-US" dirty="0"/>
          </a:p>
        </p:txBody>
      </p:sp>
      <p:cxnSp>
        <p:nvCxnSpPr>
          <p:cNvPr id="12" name="直接连接符 11"/>
          <p:cNvCxnSpPr/>
          <p:nvPr/>
        </p:nvCxnSpPr>
        <p:spPr>
          <a:xfrm>
            <a:off x="1219200" y="2438400"/>
            <a:ext cx="22860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9804772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57200" y="1088824"/>
            <a:ext cx="11277599" cy="4572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b="1" dirty="0">
                    <a:solidFill>
                      <a:srgbClr val="C00000"/>
                    </a:solidFill>
                  </a:rPr>
                  <a:t>存在引入</a:t>
                </a:r>
                <a:r>
                  <a:rPr lang="en-US" altLang="zh-CN" dirty="0"/>
                  <a:t>: </a:t>
                </a:r>
                <a:r>
                  <a:rPr lang="zh-CN" altLang="en-US" dirty="0"/>
                  <a:t>已知一个特定</a:t>
                </a:r>
                <a14:m>
                  <m:oMath xmlns:m="http://schemas.openxmlformats.org/officeDocument/2006/math">
                    <m:r>
                      <a:rPr lang="en-US" altLang="zh-CN" i="1" dirty="0" smtClean="0">
                        <a:latin typeface="Cambria Math" panose="02040503050406030204" pitchFamily="18" charset="0"/>
                      </a:rPr>
                      <m:t>𝑐</m:t>
                    </m:r>
                  </m:oMath>
                </a14:m>
                <a:r>
                  <a:rPr lang="zh-CN" altLang="en-US" dirty="0"/>
                  <a:t>使得</a:t>
                </a:r>
                <a14:m>
                  <m:oMath xmlns:m="http://schemas.openxmlformats.org/officeDocument/2006/math">
                    <m:r>
                      <m:rPr>
                        <m:nor/>
                      </m:rPr>
                      <a:rPr lang="zh-CN" altLang="en-US" dirty="0"/>
                      <m:t>𝑃</m:t>
                    </m:r>
                    <m:r>
                      <m:rPr>
                        <m:nor/>
                      </m:rPr>
                      <a:rPr lang="en-US" altLang="zh-CN" dirty="0"/>
                      <m:t>(</m:t>
                    </m:r>
                    <m:r>
                      <m:rPr>
                        <m:sty m:val="p"/>
                      </m:rPr>
                      <a:rPr lang="en-US" altLang="zh-CN" i="1" dirty="0">
                        <a:latin typeface="Cambria Math" panose="02040503050406030204" pitchFamily="18" charset="0"/>
                      </a:rPr>
                      <m:t>c</m:t>
                    </m:r>
                    <m:r>
                      <m:rPr>
                        <m:nor/>
                      </m:rPr>
                      <a:rPr lang="en-US" altLang="zh-CN" dirty="0"/>
                      <m:t>)</m:t>
                    </m:r>
                  </m:oMath>
                </a14:m>
                <a:r>
                  <a:rPr lang="zh-CN" altLang="en-US" dirty="0"/>
                  <a:t>为真</a:t>
                </a:r>
                <a:r>
                  <a:rPr lang="en-US" altLang="zh-CN" dirty="0"/>
                  <a:t>, </a:t>
                </a:r>
                <a:r>
                  <a:rPr lang="zh-CN" altLang="en-US" dirty="0"/>
                  <a:t>得出</a:t>
                </a:r>
                <a14:m>
                  <m:oMath xmlns:m="http://schemas.openxmlformats.org/officeDocument/2006/math">
                    <m:r>
                      <a:rPr lang="zh-CN" altLang="en-US" i="1" dirty="0">
                        <a:latin typeface="Cambria Math" panose="02040503050406030204" pitchFamily="18" charset="0"/>
                      </a:rPr>
                      <m:t>结论</m:t>
                    </m:r>
                    <m:r>
                      <a:rPr lang="zh-CN" altLang="en-US" i="1" dirty="0">
                        <a:latin typeface="Cambria Math" panose="02040503050406030204" pitchFamily="18" charset="0"/>
                      </a:rPr>
                      <m:t>∃</m:t>
                    </m:r>
                    <m:r>
                      <m:rPr>
                        <m:nor/>
                      </m:rPr>
                      <a:rPr lang="zh-CN" altLang="en-US" dirty="0"/>
                      <m:t>𝑥𝑃</m:t>
                    </m:r>
                    <m:r>
                      <m:rPr>
                        <m:nor/>
                      </m:rPr>
                      <a:rPr lang="en-US" altLang="zh-CN" dirty="0"/>
                      <m:t>(</m:t>
                    </m:r>
                    <m:r>
                      <m:rPr>
                        <m:nor/>
                      </m:rPr>
                      <a:rPr lang="zh-CN" altLang="en-US" dirty="0"/>
                      <m:t>𝑥</m:t>
                    </m:r>
                    <m:r>
                      <m:rPr>
                        <m:nor/>
                      </m:rPr>
                      <a:rPr lang="en-US" altLang="zh-CN" dirty="0"/>
                      <m:t>)</m:t>
                    </m:r>
                  </m:oMath>
                </a14:m>
                <a:r>
                  <a:rPr lang="zh-CN" altLang="en-US" dirty="0"/>
                  <a:t>为真</a:t>
                </a:r>
                <a:endParaRPr lang="en-US" altLang="zh-CN" dirty="0"/>
              </a:p>
              <a:p>
                <a:pPr marL="0" indent="0">
                  <a:buNone/>
                </a:pPr>
                <a14:m>
                  <m:oMath xmlns:m="http://schemas.openxmlformats.org/officeDocument/2006/math">
                    <m:r>
                      <m:rPr>
                        <m:nor/>
                      </m:rPr>
                      <a:rPr lang="en-US" altLang="zh-CN" b="0" i="0" dirty="0" smtClean="0"/>
                      <m:t>      </m:t>
                    </m:r>
                    <m:r>
                      <m:rPr>
                        <m:nor/>
                      </m:rPr>
                      <a:rPr lang="zh-CN" altLang="en-US" dirty="0"/>
                      <m:t>𝑃</m:t>
                    </m:r>
                    <m:r>
                      <m:rPr>
                        <m:nor/>
                      </m:rPr>
                      <a:rPr lang="en-US" altLang="zh-CN" dirty="0"/>
                      <m:t>(</m:t>
                    </m:r>
                    <m:r>
                      <m:rPr>
                        <m:nor/>
                      </m:rPr>
                      <a:rPr lang="en-US" altLang="zh-CN" dirty="0"/>
                      <m:t>c</m:t>
                    </m:r>
                    <m:r>
                      <m:rPr>
                        <m:nor/>
                      </m:rPr>
                      <a:rPr lang="en-US" altLang="zh-CN" dirty="0"/>
                      <m:t>)</m:t>
                    </m:r>
                  </m:oMath>
                </a14:m>
                <a:r>
                  <a:rPr lang="en-US" altLang="zh-CN" dirty="0"/>
                  <a:t>,</a:t>
                </a:r>
                <a:r>
                  <a:rPr lang="zh-CN" altLang="en-US" dirty="0"/>
                  <a:t>对某个元素</a:t>
                </a:r>
                <a:endParaRPr lang="en-US" altLang="zh-CN"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altLang="zh-CN" b="0" i="1" dirty="0" smtClean="0">
                          <a:latin typeface="Cambria Math" panose="02040503050406030204" pitchFamily="18" charset="0"/>
                        </a:rPr>
                        <m:t>    </m:t>
                      </m:r>
                      <m:r>
                        <a:rPr lang="zh-CN" altLang="en-US" i="1" dirty="0">
                          <a:latin typeface="Cambria Math" panose="02040503050406030204" pitchFamily="18" charset="0"/>
                        </a:rPr>
                        <m:t>∴∃</m:t>
                      </m:r>
                      <m:r>
                        <m:rPr>
                          <m:nor/>
                        </m:rPr>
                        <a:rPr lang="zh-CN" altLang="en-US" dirty="0"/>
                        <m:t>𝑥𝑃</m:t>
                      </m:r>
                      <m:r>
                        <m:rPr>
                          <m:nor/>
                        </m:rPr>
                        <a:rPr lang="en-US" altLang="zh-CN" dirty="0"/>
                        <m:t>(</m:t>
                      </m:r>
                      <m:r>
                        <m:rPr>
                          <m:nor/>
                        </m:rPr>
                        <a:rPr lang="zh-CN" altLang="en-US" dirty="0"/>
                        <m:t>𝑥</m:t>
                      </m:r>
                      <m:r>
                        <m:rPr>
                          <m:nor/>
                        </m:rPr>
                        <a:rPr lang="en-US" altLang="zh-CN" dirty="0"/>
                        <m:t>)</m:t>
                      </m:r>
                    </m:oMath>
                  </m:oMathPara>
                </a14:m>
                <a:endParaRPr lang="en-US" altLang="zh-CN" dirty="0"/>
              </a:p>
              <a:p>
                <a:pPr marL="0" indent="0">
                  <a:buNone/>
                </a:pPr>
                <a:endParaRPr lang="en-US" altLang="zh-CN" dirty="0"/>
              </a:p>
              <a:p>
                <a:pPr marL="0" indent="0">
                  <a:buNone/>
                </a:pPr>
                <a:endParaRPr lang="en-US" altLang="zh-CN" dirty="0"/>
              </a:p>
              <a:p>
                <a:pPr lvl="0" algn="just"/>
                <a:r>
                  <a:rPr lang="zh-CN" altLang="en-US" dirty="0">
                    <a:solidFill>
                      <a:prstClr val="black"/>
                    </a:solidFill>
                  </a:rPr>
                  <a:t>例</a:t>
                </a:r>
                <a:r>
                  <a:rPr lang="en-US" altLang="zh-CN" dirty="0">
                    <a:solidFill>
                      <a:prstClr val="black"/>
                    </a:solidFill>
                  </a:rPr>
                  <a:t>:</a:t>
                </a:r>
                <a:r>
                  <a:rPr lang="zh-CN" altLang="en-US" dirty="0">
                    <a:solidFill>
                      <a:prstClr val="black"/>
                    </a:solidFill>
                  </a:rPr>
                  <a:t>假设条件语句</a:t>
                </a:r>
                <a14:m>
                  <m:oMath xmlns:m="http://schemas.openxmlformats.org/officeDocument/2006/math">
                    <m:r>
                      <a:rPr lang="zh-CN" altLang="en-US" i="1">
                        <a:solidFill>
                          <a:prstClr val="black"/>
                        </a:solidFill>
                        <a:latin typeface="Cambria Math" panose="02040503050406030204" pitchFamily="18" charset="0"/>
                      </a:rPr>
                      <m:t>“</m:t>
                    </m:r>
                  </m:oMath>
                </a14:m>
                <a:r>
                  <a:rPr lang="en-US" altLang="zh-CN" dirty="0">
                    <a:solidFill>
                      <a:prstClr val="black"/>
                    </a:solidFill>
                  </a:rPr>
                  <a:t>Michelle</a:t>
                </a:r>
                <a:r>
                  <a:rPr lang="zh-CN" altLang="en-US" dirty="0">
                    <a:solidFill>
                      <a:prstClr val="black"/>
                    </a:solidFill>
                  </a:rPr>
                  <a:t>在课程中获得了成绩</a:t>
                </a:r>
                <a:r>
                  <a:rPr lang="en-US" altLang="zh-CN" dirty="0">
                    <a:solidFill>
                      <a:prstClr val="black"/>
                    </a:solidFill>
                  </a:rPr>
                  <a:t>A</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solidFill>
                      <a:prstClr val="black"/>
                    </a:solidFill>
                  </a:rPr>
                  <a:t>为真</a:t>
                </a:r>
                <a:r>
                  <a:rPr lang="en-US" altLang="zh-CN" dirty="0">
                    <a:solidFill>
                      <a:prstClr val="black"/>
                    </a:solidFill>
                  </a:rPr>
                  <a:t>, </a:t>
                </a:r>
                <a:r>
                  <a:rPr lang="zh-CN" altLang="en-US" dirty="0">
                    <a:solidFill>
                      <a:prstClr val="black"/>
                    </a:solidFill>
                  </a:rPr>
                  <a:t>那么可以</a:t>
                </a:r>
                <a14:m>
                  <m:oMath xmlns:m="http://schemas.openxmlformats.org/officeDocument/2006/math">
                    <m:r>
                      <a:rPr lang="zh-CN" altLang="en-US" i="1" dirty="0" smtClean="0">
                        <a:solidFill>
                          <a:prstClr val="black"/>
                        </a:solidFill>
                        <a:latin typeface="Cambria Math" panose="02040503050406030204" pitchFamily="18" charset="0"/>
                      </a:rPr>
                      <m:t>得出</m:t>
                    </m:r>
                    <m:r>
                      <a:rPr lang="zh-CN" altLang="en-US" i="1" dirty="0">
                        <a:solidFill>
                          <a:prstClr val="black"/>
                        </a:solidFill>
                        <a:latin typeface="Cambria Math" panose="02040503050406030204" pitchFamily="18" charset="0"/>
                      </a:rPr>
                      <m:t>推论</m:t>
                    </m:r>
                    <m:r>
                      <a:rPr lang="zh-CN" altLang="en-US" i="1">
                        <a:solidFill>
                          <a:prstClr val="black"/>
                        </a:solidFill>
                        <a:latin typeface="Cambria Math" panose="02040503050406030204" pitchFamily="18" charset="0"/>
                      </a:rPr>
                      <m:t>“</m:t>
                    </m:r>
                  </m:oMath>
                </a14:m>
                <a:r>
                  <a:rPr lang="zh-CN" altLang="en-US" dirty="0">
                    <a:solidFill>
                      <a:prstClr val="black"/>
                    </a:solidFill>
                  </a:rPr>
                  <a:t>因此</a:t>
                </a:r>
                <a:r>
                  <a:rPr lang="en-US" altLang="zh-CN" dirty="0">
                    <a:solidFill>
                      <a:prstClr val="black"/>
                    </a:solidFill>
                  </a:rPr>
                  <a:t>, </a:t>
                </a:r>
                <a:r>
                  <a:rPr lang="zh-CN" altLang="en-US" dirty="0">
                    <a:solidFill>
                      <a:prstClr val="black"/>
                    </a:solidFill>
                  </a:rPr>
                  <a:t>有人在课程中获得了成绩</a:t>
                </a:r>
                <a:r>
                  <a:rPr lang="en-US" altLang="zh-CN" dirty="0">
                    <a:solidFill>
                      <a:prstClr val="black"/>
                    </a:solidFill>
                  </a:rPr>
                  <a:t>A</a:t>
                </a:r>
                <a14:m>
                  <m:oMath xmlns:m="http://schemas.openxmlformats.org/officeDocument/2006/math">
                    <m:r>
                      <a:rPr lang="zh-CN" altLang="en-US" i="1">
                        <a:solidFill>
                          <a:prstClr val="black"/>
                        </a:solidFill>
                        <a:latin typeface="Cambria Math" panose="02040503050406030204" pitchFamily="18" charset="0"/>
                      </a:rPr>
                      <m:t>”</m:t>
                    </m:r>
                  </m:oMath>
                </a14:m>
                <a:r>
                  <a:rPr lang="en-US" altLang="zh-CN" dirty="0">
                    <a:solidFill>
                      <a:prstClr val="black"/>
                    </a:solidFill>
                  </a:rPr>
                  <a:t>.</a:t>
                </a:r>
                <a:r>
                  <a:rPr lang="en-US" altLang="zh-CN" dirty="0"/>
                  <a:t>                 </a:t>
                </a:r>
              </a:p>
              <a:p>
                <a:pPr marL="0" indent="0">
                  <a:buNone/>
                </a:pPr>
                <a14:m>
                  <m:oMathPara xmlns:m="http://schemas.openxmlformats.org/officeDocument/2006/math">
                    <m:oMathParaPr>
                      <m:jc m:val="left"/>
                    </m:oMathParaPr>
                    <m:oMath xmlns:m="http://schemas.openxmlformats.org/officeDocument/2006/math">
                      <m:r>
                        <a:rPr lang="en-US" altLang="zh-CN" i="1" dirty="0">
                          <a:latin typeface="Cambria Math" panose="02040503050406030204" pitchFamily="18" charset="0"/>
                        </a:rPr>
                        <m:t>  </m:t>
                      </m:r>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024" r="-1110"/>
                </a:stretch>
              </a:blipFill>
            </p:spPr>
            <p:txBody>
              <a:bodyPr/>
              <a:lstStyle/>
              <a:p>
                <a:r>
                  <a:rPr lang="zh-CN" altLang="en-US">
                    <a:noFill/>
                  </a:rPr>
                  <a:t> </a:t>
                </a:r>
              </a:p>
            </p:txBody>
          </p:sp>
        </mc:Fallback>
      </mc:AlternateContent>
      <p:sp>
        <p:nvSpPr>
          <p:cNvPr id="4" name="标题 3"/>
          <p:cNvSpPr>
            <a:spLocks noGrp="1"/>
          </p:cNvSpPr>
          <p:nvPr>
            <p:ph type="title"/>
          </p:nvPr>
        </p:nvSpPr>
        <p:spPr/>
        <p:txBody>
          <a:bodyPr/>
          <a:lstStyle/>
          <a:p>
            <a:r>
              <a:rPr lang="zh-CN" altLang="en-US" dirty="0"/>
              <a:t>量化命题的推理规则</a:t>
            </a:r>
            <a:r>
              <a:rPr lang="en-US" altLang="zh-CN" dirty="0"/>
              <a:t>4:</a:t>
            </a:r>
            <a:r>
              <a:rPr lang="zh-CN" altLang="en-US" dirty="0"/>
              <a:t>存在引入</a:t>
            </a:r>
          </a:p>
        </p:txBody>
      </p:sp>
      <p:sp>
        <p:nvSpPr>
          <p:cNvPr id="5" name="日期占位符 4"/>
          <p:cNvSpPr>
            <a:spLocks noGrp="1"/>
          </p:cNvSpPr>
          <p:nvPr>
            <p:ph type="dt" sz="half" idx="10"/>
          </p:nvPr>
        </p:nvSpPr>
        <p:spPr/>
        <p:txBody>
          <a:bodyPr/>
          <a:lstStyle/>
          <a:p>
            <a:fld id="{14C48F72-342C-42FD-9957-144B10339995}" type="datetime1">
              <a:rPr lang="zh-CN" altLang="en-US" smtClean="0"/>
              <a:t>2023/11/18</a:t>
            </a:fld>
            <a:endParaRPr lang="zh-CN" altLang="en-US" dirty="0"/>
          </a:p>
        </p:txBody>
      </p:sp>
      <p:sp>
        <p:nvSpPr>
          <p:cNvPr id="8" name="页脚占位符 7"/>
          <p:cNvSpPr>
            <a:spLocks noGrp="1"/>
          </p:cNvSpPr>
          <p:nvPr>
            <p:ph type="ftr" sz="quarter" idx="11"/>
          </p:nvPr>
        </p:nvSpPr>
        <p:spPr/>
        <p:txBody>
          <a:bodyPr/>
          <a:lstStyle/>
          <a:p>
            <a:pPr algn="r"/>
            <a:r>
              <a:rPr lang="zh-CN" altLang="en-US" dirty="0"/>
              <a:t>华中科技大学人</a:t>
            </a:r>
            <a:r>
              <a:rPr lang="en-US" altLang="zh-CN" dirty="0"/>
              <a:t>NNSS</a:t>
            </a:r>
            <a:r>
              <a:rPr lang="zh-CN" altLang="en-US" dirty="0"/>
              <a:t>实验室</a:t>
            </a:r>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141</a:t>
            </a:fld>
            <a:endParaRPr lang="zh-CN" altLang="en-US" dirty="0"/>
          </a:p>
        </p:txBody>
      </p:sp>
      <p:cxnSp>
        <p:nvCxnSpPr>
          <p:cNvPr id="11" name="直接连接符 10"/>
          <p:cNvCxnSpPr/>
          <p:nvPr/>
        </p:nvCxnSpPr>
        <p:spPr>
          <a:xfrm>
            <a:off x="1295400" y="2057400"/>
            <a:ext cx="22860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1742943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命题和量化命题的推理规则的组合使用</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a:t>例</a:t>
                </a:r>
                <a:r>
                  <a:rPr lang="en-US" dirty="0"/>
                  <a:t>: </a:t>
                </a:r>
                <a:r>
                  <a:rPr lang="zh-CN" altLang="en-US" dirty="0"/>
                  <a:t>使用推理规则证明</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t>约翰史密斯有两条腿</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t>是以下前提的结论</a:t>
                </a:r>
                <a:r>
                  <a:rPr lang="en-US" altLang="zh-CN" dirty="0"/>
                  <a:t>:</a:t>
                </a:r>
                <a14:m>
                  <m:oMath xmlns:m="http://schemas.openxmlformats.org/officeDocument/2006/math">
                    <m:r>
                      <a:rPr lang="en-US" altLang="zh-CN" b="0" i="0" smtClean="0">
                        <a:solidFill>
                          <a:prstClr val="black"/>
                        </a:solidFill>
                        <a:latin typeface="Cambria Math" panose="02040503050406030204" pitchFamily="18" charset="0"/>
                      </a:rPr>
                      <m:t> </m:t>
                    </m:r>
                    <m:r>
                      <a:rPr lang="zh-CN" altLang="en-US" i="1">
                        <a:solidFill>
                          <a:prstClr val="black"/>
                        </a:solidFill>
                        <a:latin typeface="Cambria Math" panose="02040503050406030204" pitchFamily="18" charset="0"/>
                      </a:rPr>
                      <m:t>“</m:t>
                    </m:r>
                  </m:oMath>
                </a14:m>
                <a:r>
                  <a:rPr lang="zh-CN" altLang="en-US" dirty="0"/>
                  <a:t>每个人都有两条腿</a:t>
                </a:r>
                <a14:m>
                  <m:oMath xmlns:m="http://schemas.openxmlformats.org/officeDocument/2006/math">
                    <m:r>
                      <a:rPr lang="zh-CN" altLang="en-US" i="1">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 </m:t>
                    </m:r>
                    <m:r>
                      <a:rPr lang="zh-CN" altLang="en-US" i="1">
                        <a:solidFill>
                          <a:prstClr val="black"/>
                        </a:solidFill>
                        <a:latin typeface="Cambria Math" panose="02040503050406030204" pitchFamily="18" charset="0"/>
                      </a:rPr>
                      <m:t>“</m:t>
                    </m:r>
                  </m:oMath>
                </a14:m>
                <a:r>
                  <a:rPr lang="zh-CN" altLang="en-US" dirty="0"/>
                  <a:t>约翰史密斯是个人</a:t>
                </a:r>
                <a14:m>
                  <m:oMath xmlns:m="http://schemas.openxmlformats.org/officeDocument/2006/math">
                    <m:r>
                      <a:rPr lang="zh-CN" altLang="en-US" i="1">
                        <a:solidFill>
                          <a:prstClr val="black"/>
                        </a:solidFill>
                        <a:latin typeface="Cambria Math" panose="02040503050406030204" pitchFamily="18" charset="0"/>
                      </a:rPr>
                      <m:t>”</m:t>
                    </m:r>
                  </m:oMath>
                </a14:m>
                <a:endParaRPr lang="en-US" altLang="zh-CN" dirty="0"/>
              </a:p>
              <a:p>
                <a:r>
                  <a:rPr lang="zh-CN" altLang="en-US" dirty="0"/>
                  <a:t>解</a:t>
                </a:r>
                <a:r>
                  <a:rPr lang="en-US" dirty="0"/>
                  <a:t>: </a:t>
                </a:r>
                <a14:m>
                  <m:oMath xmlns:m="http://schemas.openxmlformats.org/officeDocument/2006/math">
                    <m:r>
                      <a:rPr lang="en-US" i="1" dirty="0" smtClean="0">
                        <a:latin typeface="Cambria Math" panose="02040503050406030204" pitchFamily="18" charset="0"/>
                      </a:rPr>
                      <m:t>𝑀</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r>
                  <a:rPr lang="zh-CN" altLang="en-US" dirty="0"/>
                  <a:t>表示</a:t>
                </a:r>
                <a14:m>
                  <m:oMath xmlns:m="http://schemas.openxmlformats.org/officeDocument/2006/math">
                    <m:r>
                      <a:rPr lang="zh-CN" altLang="en-US" i="1">
                        <a:solidFill>
                          <a:prstClr val="black"/>
                        </a:solidFill>
                        <a:latin typeface="Cambria Math" panose="02040503050406030204" pitchFamily="18" charset="0"/>
                      </a:rPr>
                      <m:t>“</m:t>
                    </m:r>
                    <m:r>
                      <a:rPr lang="en-US" i="1" dirty="0" smtClean="0">
                        <a:latin typeface="Cambria Math" panose="02040503050406030204" pitchFamily="18" charset="0"/>
                      </a:rPr>
                      <m:t>𝑥</m:t>
                    </m:r>
                  </m:oMath>
                </a14:m>
                <a:r>
                  <a:rPr lang="zh-CN" altLang="en-US" dirty="0"/>
                  <a:t>是个人</a:t>
                </a:r>
                <a14:m>
                  <m:oMath xmlns:m="http://schemas.openxmlformats.org/officeDocument/2006/math">
                    <m:r>
                      <a:rPr lang="zh-CN" altLang="en-US" i="1">
                        <a:solidFill>
                          <a:prstClr val="black"/>
                        </a:solidFill>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rPr>
                      <m:t>𝐿</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r>
                  <a:rPr lang="zh-CN" altLang="en-US" dirty="0"/>
                  <a:t>表示</a:t>
                </a:r>
                <a14:m>
                  <m:oMath xmlns:m="http://schemas.openxmlformats.org/officeDocument/2006/math">
                    <m:r>
                      <a:rPr lang="zh-CN" altLang="en-US" i="1">
                        <a:solidFill>
                          <a:prstClr val="black"/>
                        </a:solidFill>
                        <a:latin typeface="Cambria Math" panose="02040503050406030204" pitchFamily="18" charset="0"/>
                      </a:rPr>
                      <m:t>“</m:t>
                    </m:r>
                    <m:r>
                      <a:rPr lang="en-US" i="1" dirty="0" smtClean="0">
                        <a:latin typeface="Cambria Math" panose="02040503050406030204" pitchFamily="18" charset="0"/>
                      </a:rPr>
                      <m:t>𝑥</m:t>
                    </m:r>
                  </m:oMath>
                </a14:m>
                <a:r>
                  <a:rPr lang="en-US" dirty="0"/>
                  <a:t> </a:t>
                </a:r>
                <a:r>
                  <a:rPr lang="zh-CN" altLang="en-US" dirty="0"/>
                  <a:t>有两条腿</a:t>
                </a:r>
                <a14:m>
                  <m:oMath xmlns:m="http://schemas.openxmlformats.org/officeDocument/2006/math">
                    <m:r>
                      <a:rPr lang="zh-CN" altLang="en-US" i="1">
                        <a:solidFill>
                          <a:prstClr val="black"/>
                        </a:solidFill>
                        <a:latin typeface="Cambria Math" panose="02040503050406030204" pitchFamily="18" charset="0"/>
                      </a:rPr>
                      <m:t>”</m:t>
                    </m:r>
                  </m:oMath>
                </a14:m>
                <a:r>
                  <a:rPr lang="en-US" altLang="zh-CN" dirty="0"/>
                  <a:t>, </a:t>
                </a:r>
                <a:r>
                  <a:rPr lang="zh-CN" altLang="en-US" dirty="0"/>
                  <a:t>约翰史密斯是论域中的一个值</a:t>
                </a:r>
                <a:r>
                  <a:rPr lang="en-US" dirty="0"/>
                  <a:t>. </a:t>
                </a:r>
                <a:r>
                  <a:rPr lang="zh-CN" altLang="en-US" dirty="0"/>
                  <a:t>翻译以上语句前提为</a:t>
                </a:r>
                <a:r>
                  <a:rPr lang="en-US" altLang="zh-CN" dirty="0"/>
                  <a:t>: </a:t>
                </a:r>
                <a14:m>
                  <m:oMath xmlns:m="http://schemas.openxmlformats.org/officeDocument/2006/math">
                    <m:r>
                      <m:rPr>
                        <m:nor/>
                      </m:rPr>
                      <a:rPr lang="zh-CN" altLang="en-US" dirty="0"/>
                      <m:t>∀</m:t>
                    </m:r>
                    <m:r>
                      <m:rPr>
                        <m:nor/>
                      </m:rPr>
                      <a:rPr lang="zh-CN" altLang="en-US" dirty="0"/>
                      <m:t>𝑥</m:t>
                    </m:r>
                    <m:r>
                      <m:rPr>
                        <m:nor/>
                      </m:rPr>
                      <a:rPr lang="en-US" altLang="zh-CN" dirty="0"/>
                      <m:t>(</m:t>
                    </m:r>
                    <m:r>
                      <a:rPr lang="en-US" altLang="zh-CN" i="1" dirty="0">
                        <a:latin typeface="Cambria Math" panose="02040503050406030204" pitchFamily="18" charset="0"/>
                      </a:rPr>
                      <m:t>𝑀</m:t>
                    </m:r>
                    <m:r>
                      <m:rPr>
                        <m:nor/>
                      </m:rPr>
                      <a:rPr lang="en-US" altLang="zh-CN" b="0" i="0" dirty="0" smtClean="0"/>
                      <m:t>(</m:t>
                    </m:r>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𝐿</m:t>
                    </m:r>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𝑥</m:t>
                    </m:r>
                    <m:r>
                      <a:rPr lang="en-US" altLang="zh-CN" b="0" i="1" dirty="0" smtClean="0">
                        <a:latin typeface="Cambria Math" panose="02040503050406030204" pitchFamily="18" charset="0"/>
                        <a:ea typeface="Cambria Math" panose="02040503050406030204" pitchFamily="18" charset="0"/>
                      </a:rPr>
                      <m:t>))</m:t>
                    </m:r>
                  </m:oMath>
                </a14:m>
                <a:r>
                  <a:rPr lang="en-US" altLang="zh-CN" dirty="0"/>
                  <a:t>, </a:t>
                </a:r>
                <a14:m>
                  <m:oMath xmlns:m="http://schemas.openxmlformats.org/officeDocument/2006/math">
                    <m:r>
                      <a:rPr lang="en-US" altLang="zh-CN" i="1" dirty="0">
                        <a:latin typeface="Cambria Math" panose="02040503050406030204" pitchFamily="18" charset="0"/>
                      </a:rPr>
                      <m:t>𝑀</m:t>
                    </m:r>
                  </m:oMath>
                </a14:m>
                <a:r>
                  <a:rPr lang="en-US" altLang="zh-CN" dirty="0"/>
                  <a:t>(</a:t>
                </a:r>
                <a14:m>
                  <m:oMath xmlns:m="http://schemas.openxmlformats.org/officeDocument/2006/math">
                    <m:r>
                      <a:rPr lang="en-US" altLang="zh-CN" i="1" dirty="0" smtClean="0">
                        <a:latin typeface="Cambria Math" panose="02040503050406030204" pitchFamily="18" charset="0"/>
                      </a:rPr>
                      <m:t>𝐽</m:t>
                    </m:r>
                  </m:oMath>
                </a14:m>
                <a:r>
                  <a:rPr lang="en-US" altLang="zh-CN" dirty="0"/>
                  <a:t>), </a:t>
                </a:r>
                <a:r>
                  <a:rPr lang="zh-CN" altLang="en-US" dirty="0"/>
                  <a:t>结论为</a:t>
                </a:r>
                <a14:m>
                  <m:oMath xmlns:m="http://schemas.openxmlformats.org/officeDocument/2006/math">
                    <m:r>
                      <a:rPr lang="en-US" altLang="zh-CN" i="1" dirty="0" smtClean="0">
                        <a:latin typeface="Cambria Math" panose="02040503050406030204" pitchFamily="18" charset="0"/>
                      </a:rPr>
                      <m:t>𝐿</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𝐽</m:t>
                    </m:r>
                    <m:r>
                      <a:rPr lang="en-US" altLang="zh-CN" i="1" dirty="0" smtClean="0">
                        <a:latin typeface="Cambria Math" panose="02040503050406030204" pitchFamily="18" charset="0"/>
                      </a:rPr>
                      <m:t>). </m:t>
                    </m:r>
                  </m:oMath>
                </a14:m>
                <a:r>
                  <a:rPr lang="zh-CN" altLang="en-US" dirty="0"/>
                  <a:t>构造一个论证来证明以上前提能够推出结论</a:t>
                </a:r>
                <a:r>
                  <a:rPr lang="en-US" altLang="zh-CN" dirty="0"/>
                  <a:t>, </a:t>
                </a:r>
                <a:r>
                  <a:rPr lang="zh-CN" altLang="en-US" dirty="0"/>
                  <a:t>那么推理过程如下</a:t>
                </a:r>
                <a:r>
                  <a:rPr lang="en-US" altLang="zh-CN" dirty="0"/>
                  <a:t>:</a:t>
                </a:r>
              </a:p>
              <a:p>
                <a:pPr marL="393192" lvl="1" indent="0">
                  <a:buNone/>
                </a:pPr>
                <a:r>
                  <a:rPr lang="zh-CN" altLang="en-US" dirty="0"/>
                  <a:t> 步骤</a:t>
                </a:r>
                <a:r>
                  <a:rPr lang="en-US" altLang="zh-CN" dirty="0"/>
                  <a:t>			</a:t>
                </a:r>
                <a:r>
                  <a:rPr lang="zh-CN" altLang="en-US" dirty="0"/>
                  <a:t>理由</a:t>
                </a:r>
                <a:endParaRPr lang="en-US" altLang="zh-CN" dirty="0"/>
              </a:p>
              <a:p>
                <a:pPr lvl="1"/>
                <a:r>
                  <a:rPr lang="en-US" altLang="zh-CN" dirty="0"/>
                  <a:t>1.</a:t>
                </a:r>
                <a14:m>
                  <m:oMath xmlns:m="http://schemas.openxmlformats.org/officeDocument/2006/math">
                    <m:r>
                      <m:rPr>
                        <m:nor/>
                      </m:rPr>
                      <a:rPr lang="zh-CN" altLang="en-US" dirty="0"/>
                      <m:t>∀</m:t>
                    </m:r>
                    <m:r>
                      <m:rPr>
                        <m:nor/>
                      </m:rPr>
                      <a:rPr lang="zh-CN" altLang="en-US" dirty="0"/>
                      <m:t>𝑥</m:t>
                    </m:r>
                    <m:r>
                      <m:rPr>
                        <m:nor/>
                      </m:rPr>
                      <a:rPr lang="en-US" altLang="zh-CN" b="0" i="0" dirty="0" smtClean="0"/>
                      <m:t>(</m:t>
                    </m:r>
                    <m:r>
                      <m:rPr>
                        <m:nor/>
                      </m:rPr>
                      <a:rPr lang="en-US" altLang="zh-CN" b="0" i="0" dirty="0" smtClean="0"/>
                      <m:t>M</m:t>
                    </m:r>
                    <m:r>
                      <m:rPr>
                        <m:nor/>
                      </m:rPr>
                      <a:rPr lang="en-US" altLang="zh-CN" dirty="0"/>
                      <m:t>(</m:t>
                    </m:r>
                    <m:r>
                      <m:rPr>
                        <m:nor/>
                      </m:rPr>
                      <a:rPr lang="zh-CN" altLang="en-US" dirty="0"/>
                      <m:t>𝑥</m:t>
                    </m:r>
                    <m:r>
                      <m:rPr>
                        <m:nor/>
                      </m:rPr>
                      <a:rPr lang="en-US" altLang="zh-CN" dirty="0"/>
                      <m:t>)</m:t>
                    </m:r>
                    <m:r>
                      <a:rPr lang="en-US" altLang="zh-CN" i="1" dirty="0">
                        <a:latin typeface="Cambria Math" panose="02040503050406030204" pitchFamily="18" charset="0"/>
                        <a:ea typeface="Cambria Math" panose="02040503050406030204" pitchFamily="18" charset="0"/>
                      </a:rPr>
                      <m:t>→</m:t>
                    </m:r>
                    <m:r>
                      <m:rPr>
                        <m:nor/>
                      </m:rPr>
                      <a:rPr lang="en-US" altLang="zh-CN" b="0" i="0" dirty="0" smtClean="0">
                        <a:latin typeface="Cambria Math" panose="02040503050406030204" pitchFamily="18" charset="0"/>
                        <a:ea typeface="Cambria Math" panose="02040503050406030204" pitchFamily="18" charset="0"/>
                      </a:rPr>
                      <m:t>L</m:t>
                    </m:r>
                    <m:r>
                      <m:rPr>
                        <m:nor/>
                      </m:rPr>
                      <a:rPr lang="en-US" altLang="zh-CN" b="0" i="0" dirty="0" smtClean="0">
                        <a:latin typeface="Cambria Math" panose="02040503050406030204" pitchFamily="18" charset="0"/>
                        <a:ea typeface="Cambria Math" panose="02040503050406030204" pitchFamily="18" charset="0"/>
                      </a:rPr>
                      <m:t>(</m:t>
                    </m:r>
                    <m:r>
                      <m:rPr>
                        <m:nor/>
                      </m:rPr>
                      <a:rPr lang="zh-CN" altLang="en-US" dirty="0"/>
                      <m:t>𝑥</m:t>
                    </m:r>
                    <m:r>
                      <m:rPr>
                        <m:nor/>
                      </m:rPr>
                      <a:rPr lang="en-US" altLang="zh-CN" b="0" i="0" dirty="0" smtClean="0">
                        <a:latin typeface="Cambria Math" panose="02040503050406030204" pitchFamily="18" charset="0"/>
                        <a:ea typeface="Cambria Math" panose="02040503050406030204" pitchFamily="18" charset="0"/>
                      </a:rPr>
                      <m:t>)</m:t>
                    </m:r>
                    <m:r>
                      <m:rPr>
                        <m:nor/>
                      </m:rPr>
                      <a:rPr lang="en-US" altLang="zh-CN" b="0" i="0" dirty="0" smtClean="0"/>
                      <m:t>)</m:t>
                    </m:r>
                  </m:oMath>
                </a14:m>
                <a:r>
                  <a:rPr lang="en-US" altLang="zh-CN" dirty="0"/>
                  <a:t>	</a:t>
                </a:r>
                <a:r>
                  <a:rPr lang="zh-CN" altLang="en-US" dirty="0"/>
                  <a:t>前提引入</a:t>
                </a:r>
                <a:endParaRPr lang="en-US" altLang="zh-CN" dirty="0"/>
              </a:p>
              <a:p>
                <a:pPr lvl="1"/>
                <a:r>
                  <a:rPr lang="en-US" altLang="zh-CN" dirty="0"/>
                  <a:t>2.</a:t>
                </a:r>
                <a14:m>
                  <m:oMath xmlns:m="http://schemas.openxmlformats.org/officeDocument/2006/math">
                    <m:r>
                      <m:rPr>
                        <m:nor/>
                      </m:rPr>
                      <a:rPr lang="en-US" altLang="zh-CN" dirty="0"/>
                      <m:t>M</m:t>
                    </m:r>
                    <m:r>
                      <m:rPr>
                        <m:nor/>
                      </m:rPr>
                      <a:rPr lang="en-US" altLang="zh-CN" dirty="0"/>
                      <m:t>(</m:t>
                    </m:r>
                    <m:r>
                      <m:rPr>
                        <m:nor/>
                      </m:rPr>
                      <a:rPr lang="en-US" altLang="zh-CN" b="0" i="0" dirty="0" smtClean="0"/>
                      <m:t>J</m:t>
                    </m:r>
                    <m:r>
                      <m:rPr>
                        <m:nor/>
                      </m:rPr>
                      <a:rPr lang="en-US" altLang="zh-CN" dirty="0"/>
                      <m:t>)</m:t>
                    </m:r>
                    <m:r>
                      <a:rPr lang="en-US" altLang="zh-CN" i="1" dirty="0">
                        <a:latin typeface="Cambria Math" panose="02040503050406030204" pitchFamily="18" charset="0"/>
                        <a:ea typeface="Cambria Math" panose="02040503050406030204" pitchFamily="18" charset="0"/>
                      </a:rPr>
                      <m:t>→</m:t>
                    </m:r>
                    <m:r>
                      <m:rPr>
                        <m:nor/>
                      </m:rPr>
                      <a:rPr lang="en-US" altLang="zh-CN" dirty="0">
                        <a:latin typeface="Cambria Math" panose="02040503050406030204" pitchFamily="18" charset="0"/>
                        <a:ea typeface="Cambria Math" panose="02040503050406030204" pitchFamily="18" charset="0"/>
                      </a:rPr>
                      <m:t>L</m:t>
                    </m:r>
                    <m:r>
                      <m:rPr>
                        <m:nor/>
                      </m:rPr>
                      <a:rPr lang="en-US" altLang="zh-CN" dirty="0">
                        <a:latin typeface="Cambria Math" panose="02040503050406030204" pitchFamily="18" charset="0"/>
                        <a:ea typeface="Cambria Math" panose="02040503050406030204" pitchFamily="18" charset="0"/>
                      </a:rPr>
                      <m:t>(</m:t>
                    </m:r>
                    <m:r>
                      <m:rPr>
                        <m:nor/>
                      </m:rPr>
                      <a:rPr lang="en-US" altLang="zh-CN" b="0" i="0" dirty="0" smtClean="0">
                        <a:latin typeface="Cambria Math" panose="02040503050406030204" pitchFamily="18" charset="0"/>
                        <a:ea typeface="Cambria Math" panose="02040503050406030204" pitchFamily="18" charset="0"/>
                      </a:rPr>
                      <m:t>J</m:t>
                    </m:r>
                    <m:r>
                      <m:rPr>
                        <m:nor/>
                      </m:rPr>
                      <a:rPr lang="en-US" altLang="zh-CN"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rPr>
                      <m:t> </m:t>
                    </m:r>
                  </m:oMath>
                </a14:m>
                <a:r>
                  <a:rPr lang="en-US" altLang="zh-CN" dirty="0"/>
                  <a:t>		</a:t>
                </a:r>
                <a:r>
                  <a:rPr lang="zh-CN" altLang="en-US" dirty="0"/>
                  <a:t>全称实例</a:t>
                </a:r>
                <a:r>
                  <a:rPr lang="en-US" altLang="zh-CN" dirty="0"/>
                  <a:t>, </a:t>
                </a:r>
                <a:r>
                  <a:rPr lang="zh-CN" altLang="en-US" dirty="0"/>
                  <a:t>用</a:t>
                </a:r>
                <a:r>
                  <a:rPr lang="en-US" altLang="zh-CN" dirty="0"/>
                  <a:t>1</a:t>
                </a:r>
              </a:p>
              <a:p>
                <a:pPr lvl="1"/>
                <a:r>
                  <a:rPr lang="en-US" altLang="zh-CN" dirty="0"/>
                  <a:t>3.</a:t>
                </a:r>
                <a14:m>
                  <m:oMath xmlns:m="http://schemas.openxmlformats.org/officeDocument/2006/math">
                    <m:r>
                      <m:rPr>
                        <m:nor/>
                      </m:rPr>
                      <a:rPr lang="en-US" altLang="zh-CN" dirty="0"/>
                      <m:t>M</m:t>
                    </m:r>
                    <m:r>
                      <m:rPr>
                        <m:nor/>
                      </m:rPr>
                      <a:rPr lang="en-US" altLang="zh-CN" dirty="0"/>
                      <m:t>(</m:t>
                    </m:r>
                    <m:r>
                      <m:rPr>
                        <m:nor/>
                      </m:rPr>
                      <a:rPr lang="en-US" altLang="zh-CN" dirty="0"/>
                      <m:t>J</m:t>
                    </m:r>
                    <m:r>
                      <m:rPr>
                        <m:nor/>
                      </m:rPr>
                      <a:rPr lang="en-US" altLang="zh-CN" dirty="0"/>
                      <m:t>)</m:t>
                    </m:r>
                  </m:oMath>
                </a14:m>
                <a:r>
                  <a:rPr lang="en-US" altLang="zh-CN" dirty="0"/>
                  <a:t>			</a:t>
                </a:r>
                <a:r>
                  <a:rPr lang="zh-CN" altLang="en-US" dirty="0"/>
                  <a:t>前提引入</a:t>
                </a:r>
                <a:endParaRPr lang="en-US" altLang="zh-CN" dirty="0"/>
              </a:p>
              <a:p>
                <a:pPr lvl="1"/>
                <a:r>
                  <a:rPr lang="en-US" altLang="zh-CN" dirty="0"/>
                  <a:t>4.</a:t>
                </a:r>
                <a14:m>
                  <m:oMath xmlns:m="http://schemas.openxmlformats.org/officeDocument/2006/math">
                    <m:r>
                      <m:rPr>
                        <m:nor/>
                      </m:rPr>
                      <a:rPr lang="en-US" altLang="zh-CN" dirty="0">
                        <a:latin typeface="Cambria Math" panose="02040503050406030204" pitchFamily="18" charset="0"/>
                        <a:ea typeface="Cambria Math" panose="02040503050406030204" pitchFamily="18" charset="0"/>
                      </a:rPr>
                      <m:t>L</m:t>
                    </m:r>
                    <m:r>
                      <m:rPr>
                        <m:nor/>
                      </m:rPr>
                      <a:rPr lang="en-US" altLang="zh-CN" dirty="0">
                        <a:latin typeface="Cambria Math" panose="02040503050406030204" pitchFamily="18" charset="0"/>
                        <a:ea typeface="Cambria Math" panose="02040503050406030204" pitchFamily="18" charset="0"/>
                      </a:rPr>
                      <m:t>(</m:t>
                    </m:r>
                    <m:r>
                      <m:rPr>
                        <m:nor/>
                      </m:rPr>
                      <a:rPr lang="en-US" altLang="zh-CN" dirty="0">
                        <a:latin typeface="Cambria Math" panose="02040503050406030204" pitchFamily="18" charset="0"/>
                        <a:ea typeface="Cambria Math" panose="02040503050406030204" pitchFamily="18" charset="0"/>
                      </a:rPr>
                      <m:t>J</m:t>
                    </m:r>
                    <m:r>
                      <m:rPr>
                        <m:nor/>
                      </m:rPr>
                      <a:rPr lang="en-US" altLang="zh-CN" dirty="0">
                        <a:latin typeface="Cambria Math" panose="02040503050406030204" pitchFamily="18" charset="0"/>
                        <a:ea typeface="Cambria Math" panose="02040503050406030204" pitchFamily="18" charset="0"/>
                      </a:rPr>
                      <m:t>)</m:t>
                    </m:r>
                  </m:oMath>
                </a14:m>
                <a:r>
                  <a:rPr lang="en-US" altLang="zh-CN" dirty="0"/>
                  <a:t>			</a:t>
                </a:r>
                <a:r>
                  <a:rPr lang="zh-CN" altLang="en-US" dirty="0"/>
                  <a:t>假言推理</a:t>
                </a:r>
                <a:r>
                  <a:rPr lang="en-US" altLang="zh-CN" dirty="0"/>
                  <a:t>, </a:t>
                </a:r>
                <a:r>
                  <a:rPr lang="zh-CN" altLang="en-US" dirty="0"/>
                  <a:t>用</a:t>
                </a:r>
                <a:r>
                  <a:rPr lang="en-US" altLang="zh-CN" dirty="0"/>
                  <a:t>2</a:t>
                </a:r>
                <a:r>
                  <a:rPr lang="zh-CN" altLang="en-US" dirty="0"/>
                  <a:t>和</a:t>
                </a:r>
                <a:r>
                  <a:rPr lang="en-US" altLang="zh-CN" dirty="0"/>
                  <a:t>3</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a:stretch>
              </a:blipFill>
            </p:spPr>
            <p:txBody>
              <a:bodyPr/>
              <a:lstStyle/>
              <a:p>
                <a:r>
                  <a:rPr lang="zh-CN" altLang="en-US">
                    <a:noFill/>
                  </a:rPr>
                  <a:t> </a:t>
                </a:r>
              </a:p>
            </p:txBody>
          </p:sp>
        </mc:Fallback>
      </mc:AlternateContent>
      <p:sp>
        <p:nvSpPr>
          <p:cNvPr id="5" name="日期占位符 4"/>
          <p:cNvSpPr>
            <a:spLocks noGrp="1"/>
          </p:cNvSpPr>
          <p:nvPr>
            <p:ph type="dt" sz="half" idx="10"/>
          </p:nvPr>
        </p:nvSpPr>
        <p:spPr/>
        <p:txBody>
          <a:bodyPr/>
          <a:lstStyle/>
          <a:p>
            <a:fld id="{5A7C58DB-2AA9-4A18-8430-1FA7C2AECCA9}" type="datetime1">
              <a:rPr lang="zh-CN" altLang="en-US" smtClean="0"/>
              <a:t>2023/11/18</a:t>
            </a:fld>
            <a:endParaRPr lang="zh-CN" altLang="en-US" dirty="0"/>
          </a:p>
        </p:txBody>
      </p:sp>
      <p:sp>
        <p:nvSpPr>
          <p:cNvPr id="6" name="页脚占位符 5"/>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7" name="灯片编号占位符 6"/>
          <p:cNvSpPr>
            <a:spLocks noGrp="1"/>
          </p:cNvSpPr>
          <p:nvPr>
            <p:ph type="sldNum" sz="quarter" idx="12"/>
          </p:nvPr>
        </p:nvSpPr>
        <p:spPr/>
        <p:txBody>
          <a:bodyPr/>
          <a:lstStyle/>
          <a:p>
            <a:fld id="{67913A8A-9EFB-4B5F-9CCB-3D21173FAA85}" type="slidenum">
              <a:rPr lang="zh-CN" altLang="en-US" smtClean="0"/>
              <a:pPr/>
              <a:t>142</a:t>
            </a:fld>
            <a:endParaRPr lang="zh-CN" altLang="en-US" dirty="0"/>
          </a:p>
        </p:txBody>
      </p:sp>
    </p:spTree>
    <p:extLst>
      <p:ext uri="{BB962C8B-B14F-4D97-AF65-F5344CB8AC3E}">
        <p14:creationId xmlns:p14="http://schemas.microsoft.com/office/powerpoint/2010/main" val="3876787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down)">
                                      <p:cBhvr>
                                        <p:cTn id="19" dur="500"/>
                                        <p:tgtEl>
                                          <p:spTgt spid="3">
                                            <p:txEl>
                                              <p:pRg st="5" end="5"/>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down)">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命题和量化命题的推理规则的组合使用</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a:t>例</a:t>
                </a:r>
                <a:r>
                  <a:rPr lang="en-US" dirty="0"/>
                  <a:t>: </a:t>
                </a:r>
                <a:r>
                  <a:rPr lang="zh-CN" altLang="en-US" dirty="0"/>
                  <a:t>使用推理规则证明</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t>通过第一次考试的人还没有读过这本书</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t>是以下前提的结论</a:t>
                </a:r>
                <a:r>
                  <a:rPr lang="en-US" altLang="zh-CN" dirty="0"/>
                  <a:t>:</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t>这堂课有个学生还没读过这本书</a:t>
                </a:r>
                <a14:m>
                  <m:oMath xmlns:m="http://schemas.openxmlformats.org/officeDocument/2006/math">
                    <m:r>
                      <a:rPr lang="zh-CN" altLang="en-US" i="1">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m:t>
                    </m:r>
                    <m:r>
                      <a:rPr lang="zh-CN" altLang="en-US" i="1">
                        <a:solidFill>
                          <a:prstClr val="black"/>
                        </a:solidFill>
                        <a:latin typeface="Cambria Math" panose="02040503050406030204" pitchFamily="18" charset="0"/>
                      </a:rPr>
                      <m:t>“</m:t>
                    </m:r>
                  </m:oMath>
                </a14:m>
                <a:r>
                  <a:rPr lang="zh-CN" altLang="en-US" dirty="0"/>
                  <a:t>这堂课的每个人都通过了第一次考试</a:t>
                </a:r>
                <a14:m>
                  <m:oMath xmlns:m="http://schemas.openxmlformats.org/officeDocument/2006/math">
                    <m:r>
                      <a:rPr lang="zh-CN" altLang="en-US" i="1">
                        <a:solidFill>
                          <a:prstClr val="black"/>
                        </a:solidFill>
                        <a:latin typeface="Cambria Math" panose="02040503050406030204" pitchFamily="18" charset="0"/>
                      </a:rPr>
                      <m:t>”</m:t>
                    </m:r>
                  </m:oMath>
                </a14:m>
                <a:r>
                  <a:rPr lang="en-US" dirty="0"/>
                  <a:t>.</a:t>
                </a:r>
              </a:p>
              <a:p>
                <a:r>
                  <a:rPr lang="zh-CN" altLang="en-US" dirty="0"/>
                  <a:t>解</a:t>
                </a:r>
                <a:r>
                  <a:rPr lang="en-US" dirty="0"/>
                  <a:t>: </a:t>
                </a:r>
                <a14:m>
                  <m:oMath xmlns:m="http://schemas.openxmlformats.org/officeDocument/2006/math">
                    <m:r>
                      <a:rPr lang="en-US" altLang="zh-CN" i="1" dirty="0" smtClean="0">
                        <a:latin typeface="Cambria Math" panose="02040503050406030204" pitchFamily="18" charset="0"/>
                      </a:rPr>
                      <m:t>𝐶</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r>
                  <a:rPr lang="zh-CN" altLang="en-US" dirty="0"/>
                  <a:t>表示</a:t>
                </a:r>
                <a14:m>
                  <m:oMath xmlns:m="http://schemas.openxmlformats.org/officeDocument/2006/math">
                    <m:r>
                      <a:rPr lang="zh-CN" altLang="en-US" i="1">
                        <a:solidFill>
                          <a:prstClr val="black"/>
                        </a:solidFill>
                        <a:latin typeface="Cambria Math" panose="02040503050406030204" pitchFamily="18" charset="0"/>
                      </a:rPr>
                      <m:t>“</m:t>
                    </m:r>
                    <m:r>
                      <a:rPr lang="en-US" i="1" dirty="0" smtClean="0">
                        <a:latin typeface="Cambria Math" panose="02040503050406030204" pitchFamily="18" charset="0"/>
                      </a:rPr>
                      <m:t>𝑥</m:t>
                    </m:r>
                  </m:oMath>
                </a14:m>
                <a:r>
                  <a:rPr lang="zh-CN" altLang="en-US" dirty="0"/>
                  <a:t>在这个课堂</a:t>
                </a:r>
                <a14:m>
                  <m:oMath xmlns:m="http://schemas.openxmlformats.org/officeDocument/2006/math">
                    <m:r>
                      <a:rPr lang="zh-CN" altLang="en-US" i="1">
                        <a:solidFill>
                          <a:prstClr val="black"/>
                        </a:solidFill>
                        <a:latin typeface="Cambria Math" panose="02040503050406030204" pitchFamily="18" charset="0"/>
                      </a:rPr>
                      <m:t>”</m:t>
                    </m:r>
                  </m:oMath>
                </a14:m>
                <a:r>
                  <a:rPr lang="en-US" dirty="0"/>
                  <a:t>, </a:t>
                </a:r>
                <a14:m>
                  <m:oMath xmlns:m="http://schemas.openxmlformats.org/officeDocument/2006/math">
                    <m:r>
                      <a:rPr lang="en-US" altLang="zh-CN" i="1" dirty="0" smtClean="0">
                        <a:latin typeface="Cambria Math" panose="02040503050406030204" pitchFamily="18" charset="0"/>
                      </a:rPr>
                      <m:t>𝐵</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r>
                  <a:rPr lang="zh-CN" altLang="en-US" dirty="0"/>
                  <a:t>表示</a:t>
                </a:r>
                <a14:m>
                  <m:oMath xmlns:m="http://schemas.openxmlformats.org/officeDocument/2006/math">
                    <m:r>
                      <a:rPr lang="zh-CN" altLang="en-US" i="1">
                        <a:solidFill>
                          <a:prstClr val="black"/>
                        </a:solidFill>
                        <a:latin typeface="Cambria Math" panose="02040503050406030204" pitchFamily="18" charset="0"/>
                      </a:rPr>
                      <m:t>“</m:t>
                    </m:r>
                    <m:r>
                      <a:rPr lang="en-US" i="1" dirty="0" smtClean="0">
                        <a:latin typeface="Cambria Math" panose="02040503050406030204" pitchFamily="18" charset="0"/>
                      </a:rPr>
                      <m:t>𝑥</m:t>
                    </m:r>
                  </m:oMath>
                </a14:m>
                <a:r>
                  <a:rPr lang="zh-CN" altLang="en-US" dirty="0"/>
                  <a:t>读过这本书</a:t>
                </a:r>
                <a14:m>
                  <m:oMath xmlns:m="http://schemas.openxmlformats.org/officeDocument/2006/math">
                    <m:r>
                      <a:rPr lang="zh-CN" altLang="en-US" i="1">
                        <a:solidFill>
                          <a:prstClr val="black"/>
                        </a:solidFill>
                        <a:latin typeface="Cambria Math" panose="02040503050406030204" pitchFamily="18" charset="0"/>
                      </a:rPr>
                      <m:t>”</m:t>
                    </m:r>
                  </m:oMath>
                </a14:m>
                <a:r>
                  <a:rPr lang="en-US" altLang="zh-CN" dirty="0"/>
                  <a:t>, </a:t>
                </a:r>
                <a14:m>
                  <m:oMath xmlns:m="http://schemas.openxmlformats.org/officeDocument/2006/math">
                    <m:r>
                      <a:rPr lang="en-US" altLang="zh-CN" i="1" dirty="0" smtClean="0">
                        <a:latin typeface="Cambria Math" panose="02040503050406030204" pitchFamily="18" charset="0"/>
                      </a:rPr>
                      <m:t>𝑃</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m:t>
                    </m:r>
                  </m:oMath>
                </a14:m>
                <a:r>
                  <a:rPr lang="zh-CN" altLang="en-US" dirty="0"/>
                  <a:t>表示</a:t>
                </a:r>
                <a14:m>
                  <m:oMath xmlns:m="http://schemas.openxmlformats.org/officeDocument/2006/math">
                    <m:r>
                      <a:rPr lang="zh-CN" altLang="en-US" i="1">
                        <a:solidFill>
                          <a:prstClr val="black"/>
                        </a:solidFill>
                        <a:latin typeface="Cambria Math" panose="02040503050406030204" pitchFamily="18" charset="0"/>
                      </a:rPr>
                      <m:t>“</m:t>
                    </m:r>
                    <m:r>
                      <a:rPr lang="en-US" altLang="zh-CN" i="1" dirty="0" smtClean="0">
                        <a:latin typeface="Cambria Math" panose="02040503050406030204" pitchFamily="18" charset="0"/>
                      </a:rPr>
                      <m:t>𝑥</m:t>
                    </m:r>
                  </m:oMath>
                </a14:m>
                <a:r>
                  <a:rPr lang="zh-CN" altLang="en-US" dirty="0"/>
                  <a:t>通过了第一次考试</a:t>
                </a:r>
                <a14:m>
                  <m:oMath xmlns:m="http://schemas.openxmlformats.org/officeDocument/2006/math">
                    <m:r>
                      <a:rPr lang="zh-CN" altLang="en-US" i="1">
                        <a:solidFill>
                          <a:prstClr val="black"/>
                        </a:solidFill>
                        <a:latin typeface="Cambria Math" panose="02040503050406030204" pitchFamily="18" charset="0"/>
                      </a:rPr>
                      <m:t>”</m:t>
                    </m:r>
                  </m:oMath>
                </a14:m>
                <a:r>
                  <a:rPr lang="en-US" altLang="zh-CN" dirty="0"/>
                  <a:t>, </a:t>
                </a:r>
                <a:r>
                  <a:rPr lang="zh-CN" altLang="en-US" dirty="0"/>
                  <a:t>那么我们需要推理如下过程</a:t>
                </a:r>
                <a:r>
                  <a:rPr lang="en-US" altLang="zh-CN" dirty="0"/>
                  <a:t>:</a:t>
                </a:r>
                <a:endParaRPr lang="en-US" dirty="0"/>
              </a:p>
              <a:p>
                <a:pPr marL="393192" lvl="1"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99" t="-2143" r="-610"/>
                </a:stretch>
              </a:blipFill>
            </p:spPr>
            <p:txBody>
              <a:bodyPr/>
              <a:lstStyle/>
              <a:p>
                <a:r>
                  <a:rPr lang="zh-CN" altLang="en-US">
                    <a:noFill/>
                  </a:rPr>
                  <a:t> </a:t>
                </a:r>
              </a:p>
            </p:txBody>
          </p:sp>
        </mc:Fallback>
      </mc:AlternateContent>
      <p:pic>
        <p:nvPicPr>
          <p:cNvPr id="5" name="Picture 6" descr="addin_tmp.png"/>
          <p:cNvPicPr>
            <a:picLocks noChangeAspect="1"/>
          </p:cNvPicPr>
          <p:nvPr>
            <p:custDataLst>
              <p:tags r:id="rId1"/>
            </p:custDataLst>
          </p:nvPr>
        </p:nvPicPr>
        <p:blipFill>
          <a:blip r:embed="rId4" cstate="print"/>
          <a:stretch>
            <a:fillRect/>
          </a:stretch>
        </p:blipFill>
        <p:spPr>
          <a:xfrm>
            <a:off x="1447800" y="3429000"/>
            <a:ext cx="3488607" cy="1156138"/>
          </a:xfrm>
          <a:prstGeom prst="rect">
            <a:avLst/>
          </a:prstGeom>
        </p:spPr>
      </p:pic>
      <p:sp>
        <p:nvSpPr>
          <p:cNvPr id="6" name="日期占位符 5"/>
          <p:cNvSpPr>
            <a:spLocks noGrp="1"/>
          </p:cNvSpPr>
          <p:nvPr>
            <p:ph type="dt" sz="half" idx="10"/>
          </p:nvPr>
        </p:nvSpPr>
        <p:spPr/>
        <p:txBody>
          <a:bodyPr/>
          <a:lstStyle/>
          <a:p>
            <a:fld id="{A87BE2B0-00F7-4826-88B4-FECBEF2790BC}" type="datetime1">
              <a:rPr lang="zh-CN" altLang="en-US" smtClean="0"/>
              <a:t>2023/11/18</a:t>
            </a:fld>
            <a:endParaRPr lang="zh-CN" altLang="en-US" dirty="0"/>
          </a:p>
        </p:txBody>
      </p:sp>
      <p:sp>
        <p:nvSpPr>
          <p:cNvPr id="7" name="页脚占位符 6"/>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143</a:t>
            </a:fld>
            <a:endParaRPr lang="zh-CN" altLang="en-US" dirty="0"/>
          </a:p>
        </p:txBody>
      </p:sp>
    </p:spTree>
    <p:extLst>
      <p:ext uri="{BB962C8B-B14F-4D97-AF65-F5344CB8AC3E}">
        <p14:creationId xmlns:p14="http://schemas.microsoft.com/office/powerpoint/2010/main" val="689455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命题和量化命题的推理规则的组合使用</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a:t>具体推理过程如下</a:t>
                </a:r>
                <a:r>
                  <a:rPr lang="en-US" altLang="zh-CN" dirty="0"/>
                  <a:t>:</a:t>
                </a:r>
              </a:p>
              <a:p>
                <a:pPr marL="393192" lvl="1" indent="0">
                  <a:buNone/>
                </a:pPr>
                <a:r>
                  <a:rPr lang="zh-CN" altLang="en-US" dirty="0"/>
                  <a:t> 步骤</a:t>
                </a:r>
                <a:r>
                  <a:rPr lang="en-US" altLang="zh-CN" dirty="0"/>
                  <a:t>			</a:t>
                </a:r>
                <a:r>
                  <a:rPr lang="zh-CN" altLang="en-US" dirty="0"/>
                  <a:t>理由</a:t>
                </a:r>
                <a:endParaRPr lang="en-US" altLang="zh-CN" dirty="0"/>
              </a:p>
              <a:p>
                <a:pPr lvl="1"/>
                <a:r>
                  <a:rPr lang="en-US" altLang="zh-CN" dirty="0"/>
                  <a:t>1.</a:t>
                </a:r>
                <a14:m>
                  <m:oMath xmlns:m="http://schemas.openxmlformats.org/officeDocument/2006/math">
                    <m:r>
                      <a:rPr lang="zh-CN" altLang="en-US" i="1" dirty="0">
                        <a:latin typeface="Cambria Math" panose="02040503050406030204" pitchFamily="18" charset="0"/>
                      </a:rPr>
                      <m:t>∃</m:t>
                    </m:r>
                    <m:r>
                      <m:rPr>
                        <m:nor/>
                      </m:rPr>
                      <a:rPr lang="zh-CN" altLang="en-US" dirty="0"/>
                      <m:t>𝑥</m:t>
                    </m:r>
                    <m:r>
                      <m:rPr>
                        <m:nor/>
                      </m:rPr>
                      <a:rPr lang="en-US" altLang="zh-CN" b="0" i="0" dirty="0" smtClean="0"/>
                      <m:t>(</m:t>
                    </m:r>
                    <m:r>
                      <m:rPr>
                        <m:nor/>
                      </m:rPr>
                      <a:rPr lang="en-US" altLang="zh-CN" b="0" i="0" dirty="0" smtClean="0"/>
                      <m:t>C</m:t>
                    </m:r>
                    <m:r>
                      <m:rPr>
                        <m:nor/>
                      </m:rPr>
                      <a:rPr lang="en-US" altLang="zh-CN" b="0" i="0" dirty="0" smtClean="0"/>
                      <m:t>(</m:t>
                    </m:r>
                    <m:r>
                      <m:rPr>
                        <m:nor/>
                      </m:rPr>
                      <a:rPr lang="zh-CN" altLang="en-US" dirty="0"/>
                      <m:t>𝑥</m:t>
                    </m:r>
                    <m:r>
                      <m:rPr>
                        <m:nor/>
                      </m:rPr>
                      <a:rPr lang="en-US" altLang="zh-CN" b="0" i="0" dirty="0" smtClean="0"/>
                      <m:t>)</m:t>
                    </m:r>
                    <m:r>
                      <a:rPr lang="en-US" altLang="zh-CN" b="0" i="1" dirty="0" smtClean="0">
                        <a:latin typeface="Cambria Math" panose="02040503050406030204" pitchFamily="18" charset="0"/>
                        <a:ea typeface="Cambria Math" panose="02040503050406030204" pitchFamily="18" charset="0"/>
                      </a:rPr>
                      <m:t>⋀¬</m:t>
                    </m:r>
                    <m:r>
                      <m:rPr>
                        <m:sty m:val="p"/>
                      </m:rPr>
                      <a:rPr lang="en-US" altLang="zh-CN" i="1" dirty="0">
                        <a:latin typeface="Cambria Math" panose="02040503050406030204" pitchFamily="18" charset="0"/>
                      </a:rPr>
                      <m:t>B</m:t>
                    </m:r>
                    <m:r>
                      <m:rPr>
                        <m:nor/>
                      </m:rPr>
                      <a:rPr lang="en-US" altLang="zh-CN" dirty="0"/>
                      <m:t>(</m:t>
                    </m:r>
                    <m:r>
                      <m:rPr>
                        <m:nor/>
                      </m:rPr>
                      <a:rPr lang="zh-CN" altLang="en-US" dirty="0"/>
                      <m:t>𝑥</m:t>
                    </m:r>
                    <m:r>
                      <m:rPr>
                        <m:nor/>
                      </m:rPr>
                      <a:rPr lang="en-US" altLang="zh-CN" dirty="0"/>
                      <m:t>)</m:t>
                    </m:r>
                    <m:r>
                      <m:rPr>
                        <m:nor/>
                      </m:rPr>
                      <a:rPr lang="en-US" altLang="zh-CN" b="0" i="0" dirty="0" smtClean="0"/>
                      <m:t>)</m:t>
                    </m:r>
                  </m:oMath>
                </a14:m>
                <a:r>
                  <a:rPr lang="en-US" altLang="zh-CN" dirty="0"/>
                  <a:t>	</a:t>
                </a:r>
                <a:r>
                  <a:rPr lang="zh-CN" altLang="en-US" dirty="0"/>
                  <a:t>前提引入</a:t>
                </a:r>
                <a:endParaRPr lang="en-US" altLang="zh-CN" dirty="0"/>
              </a:p>
              <a:p>
                <a:pPr lvl="1"/>
                <a:r>
                  <a:rPr lang="en-US" altLang="zh-CN" dirty="0"/>
                  <a:t>2.</a:t>
                </a:r>
                <a14:m>
                  <m:oMath xmlns:m="http://schemas.openxmlformats.org/officeDocument/2006/math">
                    <m:r>
                      <m:rPr>
                        <m:nor/>
                      </m:rPr>
                      <a:rPr lang="en-US" altLang="zh-CN" dirty="0"/>
                      <m:t>C</m:t>
                    </m:r>
                    <m:r>
                      <m:rPr>
                        <m:nor/>
                      </m:rPr>
                      <a:rPr lang="en-US" altLang="zh-CN" dirty="0"/>
                      <m:t>(</m:t>
                    </m:r>
                    <m:r>
                      <a:rPr lang="en-US" altLang="zh-CN" i="1" dirty="0">
                        <a:latin typeface="Cambria Math" panose="02040503050406030204" pitchFamily="18" charset="0"/>
                      </a:rPr>
                      <m:t>𝑎</m:t>
                    </m:r>
                    <m:r>
                      <m:rPr>
                        <m:nor/>
                      </m:rPr>
                      <a:rPr lang="en-US" altLang="zh-CN" dirty="0"/>
                      <m:t>)</m:t>
                    </m:r>
                    <m:r>
                      <a:rPr lang="en-US" altLang="zh-CN" i="1" dirty="0">
                        <a:latin typeface="Cambria Math" panose="02040503050406030204" pitchFamily="18" charset="0"/>
                        <a:ea typeface="Cambria Math" panose="02040503050406030204" pitchFamily="18" charset="0"/>
                      </a:rPr>
                      <m:t>⋀¬</m:t>
                    </m:r>
                    <m:r>
                      <m:rPr>
                        <m:sty m:val="p"/>
                      </m:rPr>
                      <a:rPr lang="en-US" altLang="zh-CN" i="1" dirty="0">
                        <a:latin typeface="Cambria Math" panose="02040503050406030204" pitchFamily="18" charset="0"/>
                      </a:rPr>
                      <m:t>B</m:t>
                    </m:r>
                    <m:r>
                      <m:rPr>
                        <m:nor/>
                      </m:rPr>
                      <a:rPr lang="en-US" altLang="zh-CN" dirty="0"/>
                      <m:t>(</m:t>
                    </m:r>
                    <m:r>
                      <a:rPr lang="en-US" altLang="zh-CN" i="1" dirty="0">
                        <a:latin typeface="Cambria Math" panose="02040503050406030204" pitchFamily="18" charset="0"/>
                      </a:rPr>
                      <m:t>𝑎</m:t>
                    </m:r>
                    <m:r>
                      <m:rPr>
                        <m:nor/>
                      </m:rPr>
                      <a:rPr lang="en-US" altLang="zh-CN" dirty="0"/>
                      <m:t>))</m:t>
                    </m:r>
                  </m:oMath>
                </a14:m>
                <a:r>
                  <a:rPr lang="en-US" altLang="zh-CN" dirty="0"/>
                  <a:t>		</a:t>
                </a:r>
                <a:r>
                  <a:rPr lang="zh-CN" altLang="en-US" dirty="0"/>
                  <a:t>存在实例</a:t>
                </a:r>
                <a:r>
                  <a:rPr lang="en-US" altLang="zh-CN" dirty="0"/>
                  <a:t>, </a:t>
                </a:r>
                <a:r>
                  <a:rPr lang="zh-CN" altLang="en-US" dirty="0"/>
                  <a:t>用</a:t>
                </a:r>
                <a:r>
                  <a:rPr lang="en-US" altLang="zh-CN" dirty="0"/>
                  <a:t>1</a:t>
                </a:r>
              </a:p>
              <a:p>
                <a:pPr lvl="1"/>
                <a:r>
                  <a:rPr lang="en-US" altLang="zh-CN" dirty="0"/>
                  <a:t>3.</a:t>
                </a:r>
                <a14:m>
                  <m:oMath xmlns:m="http://schemas.openxmlformats.org/officeDocument/2006/math">
                    <m:r>
                      <m:rPr>
                        <m:sty m:val="p"/>
                      </m:rPr>
                      <a:rPr lang="en-US" altLang="zh-CN" i="1" dirty="0">
                        <a:latin typeface="Cambria Math" panose="02040503050406030204" pitchFamily="18" charset="0"/>
                      </a:rPr>
                      <m:t>C</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𝑎</m:t>
                    </m:r>
                    <m:r>
                      <a:rPr lang="en-US" altLang="zh-CN" b="0" i="1" dirty="0" smtClean="0">
                        <a:latin typeface="Cambria Math" panose="02040503050406030204" pitchFamily="18" charset="0"/>
                      </a:rPr>
                      <m:t>)</m:t>
                    </m:r>
                  </m:oMath>
                </a14:m>
                <a:r>
                  <a:rPr lang="en-US" altLang="zh-CN" dirty="0"/>
                  <a:t>			</a:t>
                </a:r>
                <a:r>
                  <a:rPr lang="zh-CN" altLang="en-US" dirty="0"/>
                  <a:t>化简律，用</a:t>
                </a:r>
                <a:r>
                  <a:rPr lang="en-US" altLang="zh-CN" dirty="0"/>
                  <a:t>2</a:t>
                </a:r>
              </a:p>
              <a:p>
                <a:pPr lvl="1"/>
                <a:r>
                  <a:rPr lang="en-US" altLang="zh-CN" dirty="0"/>
                  <a:t>4.</a:t>
                </a:r>
                <a14:m>
                  <m:oMath xmlns:m="http://schemas.openxmlformats.org/officeDocument/2006/math">
                    <m:r>
                      <m:rPr>
                        <m:nor/>
                      </m:rPr>
                      <a:rPr lang="zh-CN" altLang="en-US" dirty="0"/>
                      <m:t>∀</m:t>
                    </m:r>
                    <m:r>
                      <m:rPr>
                        <m:nor/>
                      </m:rPr>
                      <a:rPr lang="zh-CN" altLang="en-US" dirty="0"/>
                      <m:t>𝑥</m:t>
                    </m:r>
                    <m:r>
                      <m:rPr>
                        <m:nor/>
                      </m:rPr>
                      <a:rPr lang="en-US" altLang="zh-CN" dirty="0"/>
                      <m:t>(</m:t>
                    </m:r>
                    <m:r>
                      <m:rPr>
                        <m:sty m:val="p"/>
                      </m:rPr>
                      <a:rPr lang="en-US" altLang="zh-CN" i="1" dirty="0" smtClean="0">
                        <a:latin typeface="Cambria Math" panose="02040503050406030204" pitchFamily="18" charset="0"/>
                      </a:rPr>
                      <m:t>C</m:t>
                    </m:r>
                    <m:r>
                      <m:rPr>
                        <m:nor/>
                      </m:rPr>
                      <a:rPr lang="en-US" altLang="zh-CN" dirty="0"/>
                      <m:t>(</m:t>
                    </m:r>
                    <m:r>
                      <m:rPr>
                        <m:nor/>
                      </m:rPr>
                      <a:rPr lang="zh-CN" altLang="en-US" dirty="0"/>
                      <m:t>𝑥</m:t>
                    </m:r>
                    <m:r>
                      <m:rPr>
                        <m:nor/>
                      </m:rPr>
                      <a:rPr lang="en-US" altLang="zh-CN" dirty="0"/>
                      <m:t>)</m:t>
                    </m:r>
                    <m:r>
                      <a:rPr lang="en-US" altLang="zh-CN" i="1" dirty="0">
                        <a:latin typeface="Cambria Math" panose="02040503050406030204" pitchFamily="18" charset="0"/>
                        <a:ea typeface="Cambria Math" panose="02040503050406030204" pitchFamily="18" charset="0"/>
                      </a:rPr>
                      <m:t>→</m:t>
                    </m:r>
                    <m:r>
                      <m:rPr>
                        <m:nor/>
                      </m:rPr>
                      <a:rPr lang="en-US" altLang="zh-CN" b="0" i="0" dirty="0" smtClean="0">
                        <a:latin typeface="Cambria Math" panose="02040503050406030204" pitchFamily="18" charset="0"/>
                        <a:ea typeface="Cambria Math" panose="02040503050406030204" pitchFamily="18" charset="0"/>
                      </a:rPr>
                      <m:t>P</m:t>
                    </m:r>
                    <m:r>
                      <m:rPr>
                        <m:nor/>
                      </m:rPr>
                      <a:rPr lang="en-US" altLang="zh-CN" dirty="0">
                        <a:latin typeface="Cambria Math" panose="02040503050406030204" pitchFamily="18" charset="0"/>
                        <a:ea typeface="Cambria Math" panose="02040503050406030204" pitchFamily="18" charset="0"/>
                      </a:rPr>
                      <m:t>(</m:t>
                    </m:r>
                    <m:r>
                      <m:rPr>
                        <m:nor/>
                      </m:rPr>
                      <a:rPr lang="zh-CN" altLang="en-US" dirty="0"/>
                      <m:t>𝑥</m:t>
                    </m:r>
                    <m:r>
                      <m:rPr>
                        <m:nor/>
                      </m:rPr>
                      <a:rPr lang="en-US" altLang="zh-CN" dirty="0">
                        <a:latin typeface="Cambria Math" panose="02040503050406030204" pitchFamily="18" charset="0"/>
                        <a:ea typeface="Cambria Math" panose="02040503050406030204" pitchFamily="18" charset="0"/>
                      </a:rPr>
                      <m:t>)</m:t>
                    </m:r>
                    <m:r>
                      <m:rPr>
                        <m:nor/>
                      </m:rPr>
                      <a:rPr lang="en-US" altLang="zh-CN" dirty="0"/>
                      <m:t>)</m:t>
                    </m:r>
                    <m:r>
                      <m:rPr>
                        <m:nor/>
                      </m:rPr>
                      <a:rPr lang="en-US" altLang="zh-CN" b="0" i="0" dirty="0" smtClean="0"/>
                      <m:t> </m:t>
                    </m:r>
                  </m:oMath>
                </a14:m>
                <a:r>
                  <a:rPr lang="en-US" altLang="zh-CN" dirty="0"/>
                  <a:t>	</a:t>
                </a:r>
                <a:r>
                  <a:rPr lang="zh-CN" altLang="en-US" dirty="0"/>
                  <a:t>前提引入</a:t>
                </a:r>
                <a:endParaRPr lang="en-US" altLang="zh-CN" dirty="0"/>
              </a:p>
              <a:p>
                <a:pPr lvl="1"/>
                <a:r>
                  <a:rPr lang="en-US" altLang="zh-CN" dirty="0"/>
                  <a:t>5.</a:t>
                </a:r>
                <a14:m>
                  <m:oMath xmlns:m="http://schemas.openxmlformats.org/officeDocument/2006/math">
                    <m:r>
                      <m:rPr>
                        <m:sty m:val="p"/>
                      </m:rPr>
                      <a:rPr lang="en-US" altLang="zh-CN" i="1" dirty="0">
                        <a:latin typeface="Cambria Math" panose="02040503050406030204" pitchFamily="18" charset="0"/>
                      </a:rPr>
                      <m:t>C</m:t>
                    </m:r>
                    <m:r>
                      <m:rPr>
                        <m:nor/>
                      </m:rPr>
                      <a:rPr lang="en-US" altLang="zh-CN" dirty="0"/>
                      <m:t>(</m:t>
                    </m:r>
                    <m:r>
                      <a:rPr lang="en-US" altLang="zh-CN" i="1" dirty="0">
                        <a:latin typeface="Cambria Math" panose="02040503050406030204" pitchFamily="18" charset="0"/>
                      </a:rPr>
                      <m:t>𝑎</m:t>
                    </m:r>
                    <m:r>
                      <m:rPr>
                        <m:nor/>
                      </m:rPr>
                      <a:rPr lang="en-US" altLang="zh-CN" dirty="0"/>
                      <m:t>)</m:t>
                    </m:r>
                    <m:r>
                      <a:rPr lang="en-US" altLang="zh-CN" i="1" dirty="0">
                        <a:latin typeface="Cambria Math" panose="02040503050406030204" pitchFamily="18" charset="0"/>
                        <a:ea typeface="Cambria Math" panose="02040503050406030204" pitchFamily="18" charset="0"/>
                      </a:rPr>
                      <m:t>→</m:t>
                    </m:r>
                    <m:r>
                      <m:rPr>
                        <m:nor/>
                      </m:rPr>
                      <a:rPr lang="en-US" altLang="zh-CN" dirty="0">
                        <a:latin typeface="Cambria Math" panose="02040503050406030204" pitchFamily="18" charset="0"/>
                        <a:ea typeface="Cambria Math" panose="02040503050406030204" pitchFamily="18" charset="0"/>
                      </a:rPr>
                      <m:t>P</m:t>
                    </m:r>
                    <m:r>
                      <m:rPr>
                        <m:nor/>
                      </m:rPr>
                      <a:rPr lang="en-US" altLang="zh-CN"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rPr>
                      <m:t>𝑎</m:t>
                    </m:r>
                    <m:r>
                      <m:rPr>
                        <m:nor/>
                      </m:rPr>
                      <a:rPr lang="en-US" altLang="zh-CN" dirty="0">
                        <a:latin typeface="Cambria Math" panose="02040503050406030204" pitchFamily="18" charset="0"/>
                        <a:ea typeface="Cambria Math" panose="02040503050406030204" pitchFamily="18" charset="0"/>
                      </a:rPr>
                      <m:t>)</m:t>
                    </m:r>
                  </m:oMath>
                </a14:m>
                <a:r>
                  <a:rPr lang="en-US" altLang="zh-CN" dirty="0"/>
                  <a:t>		</a:t>
                </a:r>
                <a:r>
                  <a:rPr lang="zh-CN" altLang="en-US" dirty="0"/>
                  <a:t>全称实例</a:t>
                </a:r>
                <a:r>
                  <a:rPr lang="en-US" altLang="zh-CN" dirty="0"/>
                  <a:t>, </a:t>
                </a:r>
                <a:r>
                  <a:rPr lang="zh-CN" altLang="en-US" dirty="0"/>
                  <a:t>用</a:t>
                </a:r>
                <a:r>
                  <a:rPr lang="en-US" altLang="zh-CN" dirty="0"/>
                  <a:t>4</a:t>
                </a:r>
              </a:p>
              <a:p>
                <a:pPr lvl="1"/>
                <a:r>
                  <a:rPr lang="en-US" altLang="zh-CN" dirty="0"/>
                  <a:t>6.</a:t>
                </a:r>
                <a14:m>
                  <m:oMath xmlns:m="http://schemas.openxmlformats.org/officeDocument/2006/math">
                    <m:r>
                      <m:rPr>
                        <m:nor/>
                      </m:rPr>
                      <a:rPr lang="en-US" altLang="zh-CN" dirty="0">
                        <a:latin typeface="Cambria Math" panose="02040503050406030204" pitchFamily="18" charset="0"/>
                        <a:ea typeface="Cambria Math" panose="02040503050406030204" pitchFamily="18" charset="0"/>
                      </a:rPr>
                      <m:t>P</m:t>
                    </m:r>
                    <m:r>
                      <m:rPr>
                        <m:nor/>
                      </m:rPr>
                      <a:rPr lang="en-US" altLang="zh-CN"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rPr>
                      <m:t>𝑎</m:t>
                    </m:r>
                    <m:r>
                      <m:rPr>
                        <m:nor/>
                      </m:rPr>
                      <a:rPr lang="en-US" altLang="zh-CN"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 </m:t>
                    </m:r>
                  </m:oMath>
                </a14:m>
                <a:r>
                  <a:rPr lang="zh-CN" altLang="en-US" dirty="0"/>
                  <a:t>		</a:t>
                </a:r>
                <a:r>
                  <a:rPr lang="en-US" altLang="zh-CN" dirty="0"/>
                  <a:t>	</a:t>
                </a:r>
                <a:r>
                  <a:rPr lang="zh-CN" altLang="en-US" dirty="0"/>
                  <a:t>假言推理</a:t>
                </a:r>
                <a:r>
                  <a:rPr lang="en-US" altLang="zh-CN" dirty="0"/>
                  <a:t>, </a:t>
                </a:r>
                <a:r>
                  <a:rPr lang="zh-CN" altLang="en-US" dirty="0"/>
                  <a:t>用</a:t>
                </a:r>
                <a:r>
                  <a:rPr lang="en-US" altLang="zh-CN" dirty="0"/>
                  <a:t>3</a:t>
                </a:r>
                <a:r>
                  <a:rPr lang="zh-CN" altLang="en-US" dirty="0"/>
                  <a:t>和</a:t>
                </a:r>
                <a:r>
                  <a:rPr lang="en-US" altLang="zh-CN" dirty="0"/>
                  <a:t>5</a:t>
                </a:r>
              </a:p>
              <a:p>
                <a:pPr lvl="1"/>
                <a:r>
                  <a:rPr lang="en-US" altLang="zh-CN" dirty="0"/>
                  <a:t>7.</a:t>
                </a:r>
                <a14:m>
                  <m:oMath xmlns:m="http://schemas.openxmlformats.org/officeDocument/2006/math">
                    <m:r>
                      <a:rPr lang="en-US" altLang="zh-CN" i="1" dirty="0">
                        <a:latin typeface="Cambria Math" panose="02040503050406030204" pitchFamily="18" charset="0"/>
                        <a:ea typeface="Cambria Math" panose="02040503050406030204" pitchFamily="18" charset="0"/>
                      </a:rPr>
                      <m:t>¬</m:t>
                    </m:r>
                    <m:r>
                      <m:rPr>
                        <m:sty m:val="p"/>
                      </m:rPr>
                      <a:rPr lang="en-US" altLang="zh-CN" i="1" dirty="0">
                        <a:latin typeface="Cambria Math" panose="02040503050406030204" pitchFamily="18" charset="0"/>
                      </a:rPr>
                      <m:t>B</m:t>
                    </m:r>
                    <m:r>
                      <m:rPr>
                        <m:nor/>
                      </m:rPr>
                      <a:rPr lang="en-US" altLang="zh-CN" dirty="0"/>
                      <m:t>(</m:t>
                    </m:r>
                    <m:r>
                      <a:rPr lang="en-US" altLang="zh-CN" i="1" dirty="0">
                        <a:latin typeface="Cambria Math" panose="02040503050406030204" pitchFamily="18" charset="0"/>
                      </a:rPr>
                      <m:t>𝑎</m:t>
                    </m:r>
                    <m:r>
                      <m:rPr>
                        <m:nor/>
                      </m:rPr>
                      <a:rPr lang="en-US" altLang="zh-CN" dirty="0"/>
                      <m:t>)</m:t>
                    </m:r>
                  </m:oMath>
                </a14:m>
                <a:r>
                  <a:rPr lang="en-US" altLang="zh-CN" dirty="0"/>
                  <a:t>			</a:t>
                </a:r>
                <a:r>
                  <a:rPr lang="zh-CN" altLang="en-US" dirty="0"/>
                  <a:t>化简律</a:t>
                </a:r>
                <a:r>
                  <a:rPr lang="en-US" altLang="zh-CN" dirty="0"/>
                  <a:t>, </a:t>
                </a:r>
                <a:r>
                  <a:rPr lang="zh-CN" altLang="en-US" dirty="0"/>
                  <a:t>用</a:t>
                </a:r>
                <a:r>
                  <a:rPr lang="en-US" altLang="zh-CN" dirty="0"/>
                  <a:t>2</a:t>
                </a:r>
              </a:p>
              <a:p>
                <a:pPr lvl="1"/>
                <a:r>
                  <a:rPr lang="en-US" altLang="zh-CN" dirty="0"/>
                  <a:t>8. </a:t>
                </a:r>
                <a14:m>
                  <m:oMath xmlns:m="http://schemas.openxmlformats.org/officeDocument/2006/math">
                    <m:r>
                      <m:rPr>
                        <m:nor/>
                      </m:rPr>
                      <a:rPr lang="en-US" altLang="zh-CN" dirty="0">
                        <a:latin typeface="Cambria Math" panose="02040503050406030204" pitchFamily="18" charset="0"/>
                        <a:ea typeface="Cambria Math" panose="02040503050406030204" pitchFamily="18" charset="0"/>
                      </a:rPr>
                      <m:t>P</m:t>
                    </m:r>
                    <m:r>
                      <m:rPr>
                        <m:nor/>
                      </m:rPr>
                      <a:rPr lang="en-US" altLang="zh-CN"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rPr>
                      <m:t>𝑎</m:t>
                    </m:r>
                    <m:r>
                      <m:rPr>
                        <m:nor/>
                      </m:rPr>
                      <a:rPr lang="en-US" altLang="zh-CN" dirty="0">
                        <a:latin typeface="Cambria Math" panose="02040503050406030204" pitchFamily="18" charset="0"/>
                        <a:ea typeface="Cambria Math" panose="02040503050406030204" pitchFamily="18" charset="0"/>
                      </a:rPr>
                      <m:t>)</m:t>
                    </m:r>
                    <m:r>
                      <a:rPr lang="en-US" altLang="zh-CN" i="1" dirty="0" smtClean="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 ¬</m:t>
                    </m:r>
                    <m:r>
                      <m:rPr>
                        <m:sty m:val="p"/>
                      </m:rPr>
                      <a:rPr lang="en-US" altLang="zh-CN" i="1" dirty="0">
                        <a:latin typeface="Cambria Math" panose="02040503050406030204" pitchFamily="18" charset="0"/>
                      </a:rPr>
                      <m:t>B</m:t>
                    </m:r>
                    <m:r>
                      <m:rPr>
                        <m:nor/>
                      </m:rPr>
                      <a:rPr lang="en-US" altLang="zh-CN" dirty="0"/>
                      <m:t>(</m:t>
                    </m:r>
                    <m:r>
                      <a:rPr lang="en-US" altLang="zh-CN" i="1" dirty="0">
                        <a:latin typeface="Cambria Math" panose="02040503050406030204" pitchFamily="18" charset="0"/>
                      </a:rPr>
                      <m:t>𝑎</m:t>
                    </m:r>
                    <m:r>
                      <m:rPr>
                        <m:nor/>
                      </m:rPr>
                      <a:rPr lang="en-US" altLang="zh-CN" dirty="0"/>
                      <m:t>)</m:t>
                    </m:r>
                    <m:r>
                      <a:rPr lang="en-US" altLang="zh-CN" i="1" dirty="0">
                        <a:latin typeface="Cambria Math" panose="02040503050406030204" pitchFamily="18" charset="0"/>
                      </a:rPr>
                      <m:t> </m:t>
                    </m:r>
                  </m:oMath>
                </a14:m>
                <a:r>
                  <a:rPr lang="en-US" altLang="zh-CN" dirty="0"/>
                  <a:t>		</a:t>
                </a:r>
                <a:r>
                  <a:rPr lang="zh-CN" altLang="en-US" dirty="0"/>
                  <a:t>合取律</a:t>
                </a:r>
                <a:r>
                  <a:rPr lang="en-US" altLang="zh-CN" dirty="0"/>
                  <a:t>, </a:t>
                </a:r>
                <a:r>
                  <a:rPr lang="zh-CN" altLang="en-US" dirty="0"/>
                  <a:t>用</a:t>
                </a:r>
                <a:r>
                  <a:rPr lang="en-US" altLang="zh-CN" dirty="0"/>
                  <a:t>6</a:t>
                </a:r>
                <a:r>
                  <a:rPr lang="zh-CN" altLang="en-US" dirty="0"/>
                  <a:t>和</a:t>
                </a:r>
                <a:r>
                  <a:rPr lang="en-US" altLang="zh-CN" dirty="0"/>
                  <a:t>7</a:t>
                </a:r>
              </a:p>
              <a:p>
                <a:pPr lvl="1"/>
                <a14:m>
                  <m:oMath xmlns:m="http://schemas.openxmlformats.org/officeDocument/2006/math">
                    <m:r>
                      <a:rPr lang="en-US" altLang="zh-CN" b="0" i="1" dirty="0" smtClean="0">
                        <a:latin typeface="Cambria Math" panose="02040503050406030204" pitchFamily="18" charset="0"/>
                      </a:rPr>
                      <m:t>9.</m:t>
                    </m:r>
                    <m:r>
                      <a:rPr lang="zh-CN" altLang="en-US" i="1" dirty="0">
                        <a:latin typeface="Cambria Math" panose="02040503050406030204" pitchFamily="18" charset="0"/>
                      </a:rPr>
                      <m:t>∃</m:t>
                    </m:r>
                    <m:r>
                      <m:rPr>
                        <m:nor/>
                      </m:rPr>
                      <a:rPr lang="zh-CN" altLang="en-US" dirty="0"/>
                      <m:t>𝑥</m:t>
                    </m:r>
                    <m:r>
                      <m:rPr>
                        <m:nor/>
                      </m:rPr>
                      <a:rPr lang="en-US" altLang="zh-CN" dirty="0"/>
                      <m:t>(</m:t>
                    </m:r>
                    <m:r>
                      <m:rPr>
                        <m:nor/>
                      </m:rPr>
                      <a:rPr lang="en-US" altLang="zh-CN" dirty="0">
                        <a:latin typeface="Cambria Math" panose="02040503050406030204" pitchFamily="18" charset="0"/>
                        <a:ea typeface="Cambria Math" panose="02040503050406030204" pitchFamily="18" charset="0"/>
                      </a:rPr>
                      <m:t>P</m:t>
                    </m:r>
                    <m:r>
                      <m:rPr>
                        <m:nor/>
                      </m:rPr>
                      <a:rPr lang="en-US" altLang="zh-CN" dirty="0">
                        <a:latin typeface="Cambria Math" panose="02040503050406030204" pitchFamily="18" charset="0"/>
                        <a:ea typeface="Cambria Math" panose="02040503050406030204" pitchFamily="18" charset="0"/>
                      </a:rPr>
                      <m:t>(</m:t>
                    </m:r>
                    <m:r>
                      <m:rPr>
                        <m:nor/>
                      </m:rPr>
                      <a:rPr lang="zh-CN" altLang="en-US" dirty="0"/>
                      <m:t>𝑥</m:t>
                    </m:r>
                    <m:r>
                      <m:rPr>
                        <m:nor/>
                      </m:rPr>
                      <a:rPr lang="en-US" altLang="zh-CN"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 ¬</m:t>
                    </m:r>
                    <m:r>
                      <m:rPr>
                        <m:sty m:val="p"/>
                      </m:rPr>
                      <a:rPr lang="en-US" altLang="zh-CN" i="1" dirty="0">
                        <a:latin typeface="Cambria Math" panose="02040503050406030204" pitchFamily="18" charset="0"/>
                      </a:rPr>
                      <m:t>B</m:t>
                    </m:r>
                    <m:r>
                      <m:rPr>
                        <m:nor/>
                      </m:rPr>
                      <a:rPr lang="en-US" altLang="zh-CN" dirty="0"/>
                      <m:t>(</m:t>
                    </m:r>
                    <m:r>
                      <m:rPr>
                        <m:nor/>
                      </m:rPr>
                      <a:rPr lang="zh-CN" altLang="en-US" dirty="0"/>
                      <m:t>𝑥</m:t>
                    </m:r>
                    <m:r>
                      <m:rPr>
                        <m:nor/>
                      </m:rPr>
                      <a:rPr lang="en-US" altLang="zh-CN" dirty="0"/>
                      <m:t>)</m:t>
                    </m:r>
                  </m:oMath>
                </a14:m>
                <a:r>
                  <a:rPr lang="en-US" altLang="zh-CN" dirty="0"/>
                  <a:t>)	</a:t>
                </a:r>
                <a:r>
                  <a:rPr lang="zh-CN" altLang="en-US" dirty="0"/>
                  <a:t>存在引入</a:t>
                </a:r>
                <a:r>
                  <a:rPr lang="en-US" altLang="zh-CN" dirty="0"/>
                  <a:t>, </a:t>
                </a:r>
                <a:r>
                  <a:rPr lang="zh-CN" altLang="en-US" dirty="0"/>
                  <a:t>用</a:t>
                </a:r>
                <a:r>
                  <a:rPr lang="en-US" altLang="zh-CN" dirty="0"/>
                  <a:t>6</a:t>
                </a:r>
                <a:r>
                  <a:rPr lang="zh-CN" altLang="en-US" dirty="0"/>
                  <a:t>和</a:t>
                </a:r>
                <a:r>
                  <a:rPr lang="en-US" altLang="zh-CN" dirty="0"/>
                  <a:t>7</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99" t="-2143"/>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B2EB125A-C34F-4D58-8C27-AB855C6F7494}" type="datetime1">
              <a:rPr lang="zh-CN" altLang="en-US" smtClean="0"/>
              <a:t>2023/11/18</a:t>
            </a:fld>
            <a:endParaRPr lang="zh-CN" altLang="en-US" dirty="0"/>
          </a:p>
        </p:txBody>
      </p:sp>
      <p:sp>
        <p:nvSpPr>
          <p:cNvPr id="7" name="页脚占位符 6"/>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144</a:t>
            </a:fld>
            <a:endParaRPr lang="zh-CN" altLang="en-US" dirty="0"/>
          </a:p>
        </p:txBody>
      </p:sp>
      <p:pic>
        <p:nvPicPr>
          <p:cNvPr id="9" name="Picture 6" descr="addin_tmp.png"/>
          <p:cNvPicPr>
            <a:picLocks noChangeAspect="1"/>
          </p:cNvPicPr>
          <p:nvPr>
            <p:custDataLst>
              <p:tags r:id="rId1"/>
            </p:custDataLst>
          </p:nvPr>
        </p:nvPicPr>
        <p:blipFill>
          <a:blip r:embed="rId4" cstate="print"/>
          <a:stretch>
            <a:fillRect/>
          </a:stretch>
        </p:blipFill>
        <p:spPr>
          <a:xfrm>
            <a:off x="8610600" y="923842"/>
            <a:ext cx="3200400" cy="1060625"/>
          </a:xfrm>
          <a:prstGeom prst="rect">
            <a:avLst/>
          </a:prstGeom>
        </p:spPr>
      </p:pic>
    </p:spTree>
    <p:extLst>
      <p:ext uri="{BB962C8B-B14F-4D97-AF65-F5344CB8AC3E}">
        <p14:creationId xmlns:p14="http://schemas.microsoft.com/office/powerpoint/2010/main" val="295601884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57200" y="1088824"/>
            <a:ext cx="11277599" cy="892376"/>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a:t>命题和量化命题的推理规则的组合使用</a:t>
            </a:r>
            <a:endParaRPr lang="en-US" dirty="0"/>
          </a:p>
        </p:txBody>
      </p:sp>
      <mc:AlternateContent xmlns:mc="http://schemas.openxmlformats.org/markup-compatibility/2006" xmlns:a14="http://schemas.microsoft.com/office/drawing/2010/main">
        <mc:Choice Requires="a14">
          <p:sp>
            <p:nvSpPr>
              <p:cNvPr id="9" name="Content Placeholder 2"/>
              <p:cNvSpPr txBox="1">
                <a:spLocks/>
              </p:cNvSpPr>
              <p:nvPr/>
            </p:nvSpPr>
            <p:spPr>
              <a:xfrm>
                <a:off x="595086" y="1088824"/>
                <a:ext cx="10987316" cy="5083376"/>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000"/>
                  </a:spcBef>
                  <a:buClr>
                    <a:srgbClr val="CEA524"/>
                  </a:buClr>
                  <a:buSzPct val="100000"/>
                  <a:buFont typeface="Wingdings" panose="05000000000000000000" pitchFamily="2" charset="2"/>
                  <a:buChar char="q"/>
                  <a:defRPr sz="2800" kern="1200">
                    <a:solidFill>
                      <a:schemeClr val="tx1"/>
                    </a:solidFill>
                    <a:latin typeface="微软雅黑" panose="020B0503020204020204" pitchFamily="34" charset="-122"/>
                    <a:ea typeface="微软雅黑" panose="020B0503020204020204" pitchFamily="34" charset="-122"/>
                    <a:cs typeface="+mn-cs"/>
                  </a:defRPr>
                </a:lvl1pPr>
                <a:lvl2pPr marL="640080" indent="-246888" algn="l" defTabSz="914400" rtl="0" eaLnBrk="1" latinLnBrk="0" hangingPunct="1">
                  <a:lnSpc>
                    <a:spcPct val="90000"/>
                  </a:lnSpc>
                  <a:spcBef>
                    <a:spcPts val="500"/>
                  </a:spcBef>
                  <a:buClr>
                    <a:srgbClr val="01559D"/>
                  </a:buClr>
                  <a:buSzPct val="97000"/>
                  <a:buFont typeface="Wingdings" panose="05000000000000000000" pitchFamily="2" charset="2"/>
                  <a:buChar char="Ø"/>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论证中常常组合使用全称实例和假言推理</a:t>
                </a:r>
                <a:r>
                  <a:rPr lang="en-US" altLang="zh-CN" dirty="0"/>
                  <a:t>, </a:t>
                </a:r>
                <a:r>
                  <a:rPr lang="zh-CN" altLang="en-US" dirty="0"/>
                  <a:t>这种组合被称为</a:t>
                </a:r>
                <a:r>
                  <a:rPr lang="en-US" altLang="zh-CN" dirty="0"/>
                  <a:t>: </a:t>
                </a:r>
                <a:r>
                  <a:rPr lang="zh-CN" altLang="en-US" b="1" dirty="0">
                    <a:solidFill>
                      <a:srgbClr val="C00000"/>
                    </a:solidFill>
                  </a:rPr>
                  <a:t>全称假言推理</a:t>
                </a:r>
                <a:endParaRPr lang="en-US" altLang="zh-CN" b="1" dirty="0">
                  <a:solidFill>
                    <a:srgbClr val="C00000"/>
                  </a:solidFill>
                </a:endParaRPr>
              </a:p>
              <a:p>
                <a:pPr marL="0" indent="0">
                  <a:buNone/>
                </a:pPr>
                <a:r>
                  <a:rPr lang="zh-CN" altLang="en-US" dirty="0"/>
                  <a:t>    </a:t>
                </a:r>
                <a14:m>
                  <m:oMath xmlns:m="http://schemas.openxmlformats.org/officeDocument/2006/math">
                    <m:r>
                      <m:rPr>
                        <m:nor/>
                      </m:rPr>
                      <a:rPr lang="zh-CN" altLang="en-US" dirty="0"/>
                      <m:t>∀</m:t>
                    </m:r>
                    <m:r>
                      <m:rPr>
                        <m:nor/>
                      </m:rPr>
                      <a:rPr lang="zh-CN" altLang="en-US" dirty="0"/>
                      <m:t>𝑥</m:t>
                    </m:r>
                    <m:r>
                      <m:rPr>
                        <m:nor/>
                      </m:rPr>
                      <a:rPr lang="en-US" altLang="zh-CN" dirty="0"/>
                      <m:t>(</m:t>
                    </m:r>
                    <m:r>
                      <m:rPr>
                        <m:sty m:val="p"/>
                      </m:rPr>
                      <a:rPr lang="en-US" altLang="zh-CN" i="1" dirty="0" smtClean="0">
                        <a:latin typeface="Cambria Math" panose="02040503050406030204" pitchFamily="18" charset="0"/>
                      </a:rPr>
                      <m:t>P</m:t>
                    </m:r>
                    <m:r>
                      <m:rPr>
                        <m:nor/>
                      </m:rPr>
                      <a:rPr lang="en-US" altLang="zh-CN" dirty="0"/>
                      <m:t>(</m:t>
                    </m:r>
                    <m:r>
                      <m:rPr>
                        <m:nor/>
                      </m:rPr>
                      <a:rPr lang="zh-CN" altLang="en-US" dirty="0"/>
                      <m:t>𝑥</m:t>
                    </m:r>
                    <m:r>
                      <m:rPr>
                        <m:nor/>
                      </m:rPr>
                      <a:rPr lang="en-US" altLang="zh-CN" dirty="0"/>
                      <m:t>)</m:t>
                    </m:r>
                    <m:r>
                      <a:rPr lang="en-US" altLang="zh-CN" i="1" dirty="0">
                        <a:latin typeface="Cambria Math" panose="02040503050406030204" pitchFamily="18" charset="0"/>
                        <a:ea typeface="Cambria Math" panose="02040503050406030204" pitchFamily="18" charset="0"/>
                      </a:rPr>
                      <m:t>→</m:t>
                    </m:r>
                    <m:r>
                      <m:rPr>
                        <m:sty m:val="p"/>
                      </m:rPr>
                      <a:rPr lang="en-US" altLang="zh-CN" i="1" dirty="0">
                        <a:latin typeface="Cambria Math" panose="02040503050406030204" pitchFamily="18" charset="0"/>
                        <a:ea typeface="Cambria Math" panose="02040503050406030204" pitchFamily="18" charset="0"/>
                      </a:rPr>
                      <m:t>Q</m:t>
                    </m:r>
                    <m:r>
                      <m:rPr>
                        <m:nor/>
                      </m:rPr>
                      <a:rPr lang="en-US" altLang="zh-CN" dirty="0">
                        <a:latin typeface="Cambria Math" panose="02040503050406030204" pitchFamily="18" charset="0"/>
                        <a:ea typeface="Cambria Math" panose="02040503050406030204" pitchFamily="18" charset="0"/>
                      </a:rPr>
                      <m:t>(</m:t>
                    </m:r>
                    <m:r>
                      <m:rPr>
                        <m:nor/>
                      </m:rPr>
                      <a:rPr lang="zh-CN" altLang="en-US" dirty="0"/>
                      <m:t>𝑥</m:t>
                    </m:r>
                    <m:r>
                      <m:rPr>
                        <m:nor/>
                      </m:rPr>
                      <a:rPr lang="en-US" altLang="zh-CN" dirty="0">
                        <a:latin typeface="Cambria Math" panose="02040503050406030204" pitchFamily="18" charset="0"/>
                        <a:ea typeface="Cambria Math" panose="02040503050406030204" pitchFamily="18" charset="0"/>
                      </a:rPr>
                      <m:t>)</m:t>
                    </m:r>
                    <m:r>
                      <m:rPr>
                        <m:nor/>
                      </m:rPr>
                      <a:rPr lang="en-US" altLang="zh-CN" dirty="0"/>
                      <m:t>)</m:t>
                    </m:r>
                  </m:oMath>
                </a14:m>
                <a:endParaRPr lang="en-US" dirty="0"/>
              </a:p>
              <a:p>
                <a:pPr marL="0" indent="0">
                  <a:buNone/>
                </a:pPr>
                <a:r>
                  <a:rPr lang="en-US" altLang="zh-CN" dirty="0">
                    <a:ea typeface="Cambria Math" panose="02040503050406030204" pitchFamily="18" charset="0"/>
                  </a:rPr>
                  <a:t>    </a:t>
                </a:r>
                <a14:m>
                  <m:oMath xmlns:m="http://schemas.openxmlformats.org/officeDocument/2006/math">
                    <m:r>
                      <m:rPr>
                        <m:nor/>
                      </m:rPr>
                      <a:rPr lang="en-US" altLang="zh-CN" dirty="0">
                        <a:latin typeface="Cambria Math" panose="02040503050406030204" pitchFamily="18" charset="0"/>
                        <a:ea typeface="Cambria Math" panose="02040503050406030204" pitchFamily="18" charset="0"/>
                      </a:rPr>
                      <m:t>P</m:t>
                    </m:r>
                    <m:r>
                      <m:rPr>
                        <m:nor/>
                      </m:rPr>
                      <a:rPr lang="en-US" altLang="zh-CN" dirty="0">
                        <a:latin typeface="Cambria Math" panose="02040503050406030204" pitchFamily="18" charset="0"/>
                        <a:ea typeface="Cambria Math" panose="02040503050406030204" pitchFamily="18" charset="0"/>
                      </a:rPr>
                      <m:t>(</m:t>
                    </m:r>
                    <m:r>
                      <m:rPr>
                        <m:sty m:val="p"/>
                      </m:rPr>
                      <a:rPr lang="en-US" altLang="zh-CN" i="1" dirty="0" smtClean="0">
                        <a:latin typeface="Cambria Math" panose="02040503050406030204" pitchFamily="18" charset="0"/>
                        <a:ea typeface="Cambria Math" panose="02040503050406030204" pitchFamily="18" charset="0"/>
                      </a:rPr>
                      <m:t>a</m:t>
                    </m:r>
                    <m:r>
                      <m:rPr>
                        <m:nor/>
                      </m:rPr>
                      <a:rPr lang="en-US" altLang="zh-CN" dirty="0">
                        <a:latin typeface="Cambria Math" panose="02040503050406030204" pitchFamily="18" charset="0"/>
                        <a:ea typeface="Cambria Math" panose="02040503050406030204" pitchFamily="18" charset="0"/>
                      </a:rPr>
                      <m:t>)</m:t>
                    </m:r>
                    <m:r>
                      <m:rPr>
                        <m:nor/>
                      </m:rPr>
                      <a:rPr lang="en-US" altLang="zh-CN" b="0" i="0" dirty="0" smtClean="0">
                        <a:latin typeface="Cambria Math" panose="02040503050406030204" pitchFamily="18" charset="0"/>
                        <a:ea typeface="Cambria Math" panose="02040503050406030204" pitchFamily="18" charset="0"/>
                      </a:rPr>
                      <m:t>, </m:t>
                    </m:r>
                    <m:r>
                      <m:rPr>
                        <m:sty m:val="p"/>
                      </m:rPr>
                      <a:rPr lang="en-US" altLang="zh-CN" i="1" dirty="0">
                        <a:latin typeface="Cambria Math" panose="02040503050406030204" pitchFamily="18" charset="0"/>
                        <a:ea typeface="Cambria Math" panose="02040503050406030204" pitchFamily="18" charset="0"/>
                      </a:rPr>
                      <m:t>a</m:t>
                    </m:r>
                  </m:oMath>
                </a14:m>
                <a:r>
                  <a:rPr lang="zh-CN" altLang="en-US" dirty="0"/>
                  <a:t>是论域中的一个特定元素</a:t>
                </a:r>
                <a:endParaRPr lang="en-US" altLang="zh-CN" dirty="0"/>
              </a:p>
              <a:p>
                <a:pPr marL="0" indent="0">
                  <a:buNone/>
                </a:pPr>
                <a:r>
                  <a:rPr lang="zh-CN" altLang="en-US" dirty="0"/>
                  <a:t>  </a:t>
                </a:r>
                <a14:m>
                  <m:oMath xmlns:m="http://schemas.openxmlformats.org/officeDocument/2006/math">
                    <m:r>
                      <a:rPr lang="zh-CN" altLang="en-US" i="1" dirty="0">
                        <a:latin typeface="Cambria Math" panose="02040503050406030204" pitchFamily="18" charset="0"/>
                      </a:rPr>
                      <m:t>∴</m:t>
                    </m:r>
                    <m:r>
                      <m:rPr>
                        <m:sty m:val="p"/>
                      </m:rPr>
                      <a:rPr lang="en-US" altLang="zh-CN" i="1" dirty="0">
                        <a:latin typeface="Cambria Math" panose="02040503050406030204" pitchFamily="18" charset="0"/>
                        <a:ea typeface="Cambria Math" panose="02040503050406030204" pitchFamily="18" charset="0"/>
                      </a:rPr>
                      <m:t>Q</m:t>
                    </m:r>
                  </m:oMath>
                </a14:m>
                <a:r>
                  <a:rPr lang="en-US" altLang="zh-CN" dirty="0"/>
                  <a:t>(a)</a:t>
                </a:r>
                <a:endParaRPr lang="en-US" dirty="0"/>
              </a:p>
              <a:p>
                <a:endParaRPr lang="en-US" dirty="0"/>
              </a:p>
              <a:p>
                <a:r>
                  <a:rPr lang="zh-CN" altLang="en-US" dirty="0"/>
                  <a:t>全称假言推理常常用于数学论证中</a:t>
                </a:r>
                <a:r>
                  <a:rPr lang="en-US" altLang="zh-CN" dirty="0"/>
                  <a:t>, </a:t>
                </a:r>
                <a:r>
                  <a:rPr lang="zh-CN" altLang="en-US" dirty="0"/>
                  <a:t>比如之前的苏格拉底的例子</a:t>
                </a:r>
                <a:r>
                  <a:rPr lang="en-US" altLang="zh-CN" dirty="0"/>
                  <a:t>.</a:t>
                </a:r>
              </a:p>
              <a:p>
                <a:pPr marL="0" indent="0">
                  <a:buNone/>
                </a:pPr>
                <a:r>
                  <a:rPr lang="zh-CN" altLang="en-US" dirty="0"/>
                  <a:t>    </a:t>
                </a:r>
                <a14:m>
                  <m:oMath xmlns:m="http://schemas.openxmlformats.org/officeDocument/2006/math">
                    <m:r>
                      <m:rPr>
                        <m:nor/>
                      </m:rPr>
                      <a:rPr lang="zh-CN" altLang="en-US" dirty="0"/>
                      <m:t>∀</m:t>
                    </m:r>
                    <m:r>
                      <m:rPr>
                        <m:nor/>
                      </m:rPr>
                      <a:rPr lang="zh-CN" altLang="en-US" dirty="0"/>
                      <m:t>𝑥</m:t>
                    </m:r>
                    <m:r>
                      <m:rPr>
                        <m:nor/>
                      </m:rPr>
                      <a:rPr lang="en-US" altLang="zh-CN" dirty="0"/>
                      <m:t>(</m:t>
                    </m:r>
                    <m:r>
                      <a:rPr lang="en-US" altLang="zh-CN" b="0" i="1" dirty="0" smtClean="0">
                        <a:latin typeface="Cambria Math" panose="02040503050406030204" pitchFamily="18" charset="0"/>
                      </a:rPr>
                      <m:t>𝑀𝑎𝑛</m:t>
                    </m:r>
                    <m:r>
                      <m:rPr>
                        <m:nor/>
                      </m:rPr>
                      <a:rPr lang="en-US" altLang="zh-CN" dirty="0"/>
                      <m:t>(</m:t>
                    </m:r>
                    <m:r>
                      <m:rPr>
                        <m:nor/>
                      </m:rPr>
                      <a:rPr lang="zh-CN" altLang="en-US" dirty="0"/>
                      <m:t>𝑥</m:t>
                    </m:r>
                    <m:r>
                      <m:rPr>
                        <m:nor/>
                      </m:rPr>
                      <a:rPr lang="en-US" altLang="zh-CN" dirty="0"/>
                      <m:t>)</m:t>
                    </m:r>
                    <m:r>
                      <a:rPr lang="en-US" altLang="zh-CN" i="1" dirty="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𝑀𝑜𝑟𝑡𝑎𝑙</m:t>
                    </m:r>
                    <m:r>
                      <m:rPr>
                        <m:nor/>
                      </m:rPr>
                      <a:rPr lang="en-US" altLang="zh-CN" dirty="0">
                        <a:latin typeface="Cambria Math" panose="02040503050406030204" pitchFamily="18" charset="0"/>
                        <a:ea typeface="Cambria Math" panose="02040503050406030204" pitchFamily="18" charset="0"/>
                      </a:rPr>
                      <m:t>(</m:t>
                    </m:r>
                    <m:r>
                      <m:rPr>
                        <m:nor/>
                      </m:rPr>
                      <a:rPr lang="zh-CN" altLang="en-US" dirty="0"/>
                      <m:t>𝑥</m:t>
                    </m:r>
                    <m:r>
                      <m:rPr>
                        <m:nor/>
                      </m:rPr>
                      <a:rPr lang="en-US" altLang="zh-CN" dirty="0">
                        <a:latin typeface="Cambria Math" panose="02040503050406030204" pitchFamily="18" charset="0"/>
                        <a:ea typeface="Cambria Math" panose="02040503050406030204" pitchFamily="18" charset="0"/>
                      </a:rPr>
                      <m:t>)</m:t>
                    </m:r>
                    <m:r>
                      <m:rPr>
                        <m:nor/>
                      </m:rPr>
                      <a:rPr lang="en-US" altLang="zh-CN" dirty="0"/>
                      <m:t>)</m:t>
                    </m:r>
                  </m:oMath>
                </a14:m>
                <a:endParaRPr lang="en-US" altLang="zh-CN" dirty="0"/>
              </a:p>
              <a:p>
                <a:pPr marL="0" indent="0">
                  <a:buNone/>
                </a:pPr>
                <a:r>
                  <a:rPr lang="en-US" altLang="zh-CN" dirty="0">
                    <a:ea typeface="Cambria Math" panose="02040503050406030204" pitchFamily="18" charset="0"/>
                  </a:rPr>
                  <a:t>    </a:t>
                </a:r>
                <a14:m>
                  <m:oMath xmlns:m="http://schemas.openxmlformats.org/officeDocument/2006/math">
                    <m:r>
                      <m:rPr>
                        <m:nor/>
                      </m:rPr>
                      <a:rPr lang="en-US" altLang="zh-CN" b="0" i="1" dirty="0" smtClean="0">
                        <a:latin typeface="Cambria Math" panose="02040503050406030204" pitchFamily="18" charset="0"/>
                        <a:ea typeface="Cambria Math" panose="02040503050406030204" pitchFamily="18" charset="0"/>
                      </a:rPr>
                      <m:t>Man</m:t>
                    </m:r>
                    <m:r>
                      <m:rPr>
                        <m:nor/>
                      </m:rPr>
                      <a:rPr lang="en-US" altLang="zh-CN" dirty="0">
                        <a:latin typeface="Cambria Math" panose="02040503050406030204" pitchFamily="18" charset="0"/>
                        <a:ea typeface="Cambria Math" panose="02040503050406030204" pitchFamily="18" charset="0"/>
                      </a:rPr>
                      <m:t>(</m:t>
                    </m:r>
                    <m:r>
                      <m:rPr>
                        <m:sty m:val="p"/>
                      </m:rPr>
                      <a:rPr lang="en-US" altLang="zh-CN" i="1" dirty="0" smtClean="0">
                        <a:latin typeface="Cambria Math" panose="02040503050406030204" pitchFamily="18" charset="0"/>
                        <a:ea typeface="Cambria Math" panose="02040503050406030204" pitchFamily="18" charset="0"/>
                      </a:rPr>
                      <m:t>Socrates</m:t>
                    </m:r>
                    <m:r>
                      <m:rPr>
                        <m:nor/>
                      </m:rPr>
                      <a:rPr lang="en-US" altLang="zh-CN" dirty="0">
                        <a:latin typeface="Cambria Math" panose="02040503050406030204" pitchFamily="18" charset="0"/>
                        <a:ea typeface="Cambria Math" panose="02040503050406030204" pitchFamily="18" charset="0"/>
                      </a:rPr>
                      <m:t>) </m:t>
                    </m:r>
                  </m:oMath>
                </a14:m>
                <a:endParaRPr lang="en-US" altLang="zh-CN" dirty="0">
                  <a:ea typeface="Cambria Math" panose="02040503050406030204" pitchFamily="18" charset="0"/>
                </a:endParaRPr>
              </a:p>
              <a:p>
                <a:pPr marL="0" indent="0">
                  <a:buNone/>
                </a:pPr>
                <a:r>
                  <a:rPr lang="zh-CN" altLang="en-US" dirty="0"/>
                  <a:t>  </a:t>
                </a:r>
                <a14:m>
                  <m:oMath xmlns:m="http://schemas.openxmlformats.org/officeDocument/2006/math">
                    <m:r>
                      <a:rPr lang="zh-CN" altLang="en-US" i="1" dirty="0">
                        <a:latin typeface="Cambria Math" panose="02040503050406030204" pitchFamily="18" charset="0"/>
                      </a:rPr>
                      <m:t>∴</m:t>
                    </m:r>
                    <m:r>
                      <a:rPr lang="en-US" altLang="zh-CN" i="1" dirty="0">
                        <a:latin typeface="Cambria Math" panose="02040503050406030204" pitchFamily="18" charset="0"/>
                      </a:rPr>
                      <m:t>𝑀𝑜𝑟𝑡𝑎𝑙</m:t>
                    </m:r>
                  </m:oMath>
                </a14:m>
                <a:r>
                  <a:rPr lang="en-US" altLang="zh-CN" dirty="0"/>
                  <a:t>(Socrates)</a:t>
                </a:r>
                <a:endParaRPr lang="en-US" dirty="0"/>
              </a:p>
              <a:p>
                <a:pPr marL="393192" lvl="1" indent="0">
                  <a:buFont typeface="Wingdings" panose="05000000000000000000" pitchFamily="2" charset="2"/>
                  <a:buNone/>
                </a:pPr>
                <a:endParaRPr lang="en-US" dirty="0"/>
              </a:p>
            </p:txBody>
          </p:sp>
        </mc:Choice>
        <mc:Fallback xmlns="">
          <p:sp>
            <p:nvSpPr>
              <p:cNvPr id="9" name="Content Placeholder 2"/>
              <p:cNvSpPr txBox="1">
                <a:spLocks noRot="1" noChangeAspect="1" noMove="1" noResize="1" noEditPoints="1" noAdjustHandles="1" noChangeArrowheads="1" noChangeShapeType="1" noTextEdit="1"/>
              </p:cNvSpPr>
              <p:nvPr/>
            </p:nvSpPr>
            <p:spPr>
              <a:xfrm>
                <a:off x="595086" y="1088824"/>
                <a:ext cx="10987316" cy="5083376"/>
              </a:xfrm>
              <a:prstGeom prst="rect">
                <a:avLst/>
              </a:prstGeom>
              <a:blipFill>
                <a:blip r:embed="rId2"/>
                <a:stretch>
                  <a:fillRect l="-999" t="-2158" b="-719"/>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D8ABF39D-5F23-42B2-BE2E-C2F90BB0FFB2}" type="datetime1">
              <a:rPr lang="zh-CN" altLang="en-US" smtClean="0"/>
              <a:t>2023/11/18</a:t>
            </a:fld>
            <a:endParaRPr lang="zh-CN" altLang="en-US" dirty="0"/>
          </a:p>
        </p:txBody>
      </p:sp>
      <p:sp>
        <p:nvSpPr>
          <p:cNvPr id="10" name="页脚占位符 9"/>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11" name="灯片编号占位符 10"/>
          <p:cNvSpPr>
            <a:spLocks noGrp="1"/>
          </p:cNvSpPr>
          <p:nvPr>
            <p:ph type="sldNum" sz="quarter" idx="12"/>
          </p:nvPr>
        </p:nvSpPr>
        <p:spPr/>
        <p:txBody>
          <a:bodyPr/>
          <a:lstStyle/>
          <a:p>
            <a:fld id="{67913A8A-9EFB-4B5F-9CCB-3D21173FAA85}" type="slidenum">
              <a:rPr lang="zh-CN" altLang="en-US" smtClean="0"/>
              <a:pPr/>
              <a:t>145</a:t>
            </a:fld>
            <a:endParaRPr lang="zh-CN" altLang="en-US" dirty="0"/>
          </a:p>
        </p:txBody>
      </p:sp>
      <p:cxnSp>
        <p:nvCxnSpPr>
          <p:cNvPr id="12" name="直接连接符 11"/>
          <p:cNvCxnSpPr/>
          <p:nvPr/>
        </p:nvCxnSpPr>
        <p:spPr>
          <a:xfrm>
            <a:off x="1143000" y="2971800"/>
            <a:ext cx="4953000" cy="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p:cNvCxnSpPr/>
          <p:nvPr/>
        </p:nvCxnSpPr>
        <p:spPr>
          <a:xfrm>
            <a:off x="990600" y="5562600"/>
            <a:ext cx="30480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4403556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1.6</a:t>
            </a:r>
            <a:r>
              <a:rPr lang="zh-CN" altLang="en-US" dirty="0"/>
              <a:t>推理规则的课后作业</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en-US" altLang="zh-CN" dirty="0"/>
                  <a:t>1. </a:t>
                </a:r>
                <a:r>
                  <a:rPr lang="zh-CN" altLang="en-US" dirty="0"/>
                  <a:t>指出如下证明</a:t>
                </a:r>
                <a:r>
                  <a:rPr lang="en-US" altLang="zh-CN" dirty="0"/>
                  <a:t>”</a:t>
                </a:r>
                <a:r>
                  <a:rPr lang="zh-CN" altLang="en-US" dirty="0"/>
                  <a:t>如果</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𝑥𝑃</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a:t> </a:t>
                </a:r>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𝑥</m:t>
                    </m:r>
                    <m:r>
                      <a:rPr lang="en-US" altLang="zh-CN" b="0" i="1" smtClean="0">
                        <a:latin typeface="Cambria Math" panose="02040503050406030204" pitchFamily="18" charset="0"/>
                      </a:rPr>
                      <m:t>𝑄</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zh-CN" altLang="en-US" dirty="0"/>
                  <a:t>为真，那么</a:t>
                </a:r>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𝑥</m:t>
                    </m:r>
                    <m:r>
                      <a:rPr lang="en-US" altLang="zh-CN" b="0" i="1" smtClean="0">
                        <a:latin typeface="Cambria Math" panose="02040503050406030204" pitchFamily="18" charset="0"/>
                      </a:rPr>
                      <m:t>(</m:t>
                    </m:r>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zh-CN" altLang="en-US" dirty="0"/>
                  <a:t> </a:t>
                </a:r>
                <a14:m>
                  <m:oMath xmlns:m="http://schemas.openxmlformats.org/officeDocument/2006/math">
                    <m:r>
                      <a:rPr lang="en-US" altLang="zh-CN" i="1">
                        <a:latin typeface="Cambria Math" panose="02040503050406030204" pitchFamily="18" charset="0"/>
                      </a:rPr>
                      <m:t>𝑄</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en-US" altLang="zh-CN" dirty="0"/>
                  <a:t>)</a:t>
                </a:r>
                <a:r>
                  <a:rPr lang="zh-CN" altLang="en-US" dirty="0"/>
                  <a:t>为真</a:t>
                </a:r>
                <a:r>
                  <a:rPr lang="en-US" altLang="zh-CN" dirty="0"/>
                  <a:t>”</a:t>
                </a:r>
                <a:r>
                  <a:rPr lang="zh-CN" altLang="en-US" dirty="0"/>
                  <a:t>的论证中有哪些错误</a:t>
                </a:r>
                <a:endParaRPr lang="en-US" altLang="zh-CN" dirty="0"/>
              </a:p>
              <a:p>
                <a:pPr lvl="1"/>
                <a:r>
                  <a:rPr lang="en-US" altLang="zh-CN" dirty="0"/>
                  <a:t>1.</a:t>
                </a:r>
                <a:r>
                  <a:rPr lang="zh-CN" altLang="en-US" dirty="0"/>
                  <a:t> </a:t>
                </a:r>
                <a14:m>
                  <m:oMath xmlns:m="http://schemas.openxmlformats.org/officeDocument/2006/math">
                    <m:r>
                      <a:rPr lang="zh-CN" altLang="en-US">
                        <a:latin typeface="Cambria Math" panose="02040503050406030204" pitchFamily="18" charset="0"/>
                      </a:rPr>
                      <m:t>∃</m:t>
                    </m:r>
                    <m:r>
                      <a:rPr lang="en-US" altLang="zh-CN">
                        <a:latin typeface="Cambria Math" panose="02040503050406030204" pitchFamily="18" charset="0"/>
                      </a:rPr>
                      <m:t>𝑥𝑃</m:t>
                    </m:r>
                    <m:r>
                      <a:rPr lang="en-US" altLang="zh-CN">
                        <a:latin typeface="Cambria Math" panose="02040503050406030204" pitchFamily="18" charset="0"/>
                      </a:rPr>
                      <m:t>(</m:t>
                    </m:r>
                    <m:r>
                      <a:rPr lang="en-US" altLang="zh-CN">
                        <a:latin typeface="Cambria Math" panose="02040503050406030204" pitchFamily="18" charset="0"/>
                      </a:rPr>
                      <m:t>𝑥</m:t>
                    </m:r>
                    <m:r>
                      <a:rPr lang="en-US" altLang="zh-CN">
                        <a:latin typeface="Cambria Math" panose="02040503050406030204" pitchFamily="18" charset="0"/>
                      </a:rPr>
                      <m:t>)∨</m:t>
                    </m:r>
                  </m:oMath>
                </a14:m>
                <a:r>
                  <a:rPr lang="zh-CN" altLang="en-US" dirty="0"/>
                  <a:t> </a:t>
                </a:r>
                <a14:m>
                  <m:oMath xmlns:m="http://schemas.openxmlformats.org/officeDocument/2006/math">
                    <m:r>
                      <a:rPr lang="zh-CN" altLang="en-US">
                        <a:latin typeface="Cambria Math" panose="02040503050406030204" pitchFamily="18" charset="0"/>
                      </a:rPr>
                      <m:t>∃</m:t>
                    </m:r>
                    <m:r>
                      <a:rPr lang="en-US" altLang="zh-CN">
                        <a:latin typeface="Cambria Math" panose="02040503050406030204" pitchFamily="18" charset="0"/>
                      </a:rPr>
                      <m:t>𝑥𝑄</m:t>
                    </m:r>
                    <m:r>
                      <a:rPr lang="en-US" altLang="zh-CN">
                        <a:latin typeface="Cambria Math" panose="02040503050406030204" pitchFamily="18" charset="0"/>
                      </a:rPr>
                      <m:t>(</m:t>
                    </m:r>
                    <m:r>
                      <a:rPr lang="en-US" altLang="zh-CN">
                        <a:latin typeface="Cambria Math" panose="02040503050406030204" pitchFamily="18" charset="0"/>
                      </a:rPr>
                      <m:t>𝑥</m:t>
                    </m:r>
                    <m:r>
                      <a:rPr lang="en-US" altLang="zh-CN">
                        <a:latin typeface="Cambria Math" panose="02040503050406030204" pitchFamily="18" charset="0"/>
                      </a:rPr>
                      <m:t>)</m:t>
                    </m:r>
                  </m:oMath>
                </a14:m>
                <a:r>
                  <a:rPr lang="en-US" altLang="zh-CN" dirty="0"/>
                  <a:t>			</a:t>
                </a:r>
                <a:r>
                  <a:rPr lang="zh-CN" altLang="en-US" dirty="0"/>
                  <a:t>前提引入</a:t>
                </a:r>
                <a:endParaRPr lang="en-US" altLang="zh-CN" dirty="0"/>
              </a:p>
              <a:p>
                <a:pPr lvl="1"/>
                <a:r>
                  <a:rPr lang="en-US" altLang="zh-CN" dirty="0"/>
                  <a:t>2.</a:t>
                </a:r>
                <a:r>
                  <a:rPr lang="zh-CN" altLang="en-US" dirty="0"/>
                  <a:t> </a:t>
                </a:r>
                <a14:m>
                  <m:oMath xmlns:m="http://schemas.openxmlformats.org/officeDocument/2006/math">
                    <m:r>
                      <a:rPr lang="zh-CN" altLang="en-US">
                        <a:latin typeface="Cambria Math" panose="02040503050406030204" pitchFamily="18" charset="0"/>
                      </a:rPr>
                      <m:t>∃</m:t>
                    </m:r>
                    <m:r>
                      <a:rPr lang="en-US" altLang="zh-CN">
                        <a:latin typeface="Cambria Math" panose="02040503050406030204" pitchFamily="18" charset="0"/>
                      </a:rPr>
                      <m:t>𝑥𝑃</m:t>
                    </m:r>
                    <m:r>
                      <a:rPr lang="en-US" altLang="zh-CN">
                        <a:latin typeface="Cambria Math" panose="02040503050406030204" pitchFamily="18" charset="0"/>
                      </a:rPr>
                      <m:t>(</m:t>
                    </m:r>
                    <m:r>
                      <a:rPr lang="en-US" altLang="zh-CN">
                        <a:latin typeface="Cambria Math" panose="02040503050406030204" pitchFamily="18" charset="0"/>
                      </a:rPr>
                      <m:t>𝑥</m:t>
                    </m:r>
                    <m:r>
                      <a:rPr lang="en-US" altLang="zh-CN">
                        <a:latin typeface="Cambria Math" panose="02040503050406030204" pitchFamily="18" charset="0"/>
                      </a:rPr>
                      <m:t>)</m:t>
                    </m:r>
                  </m:oMath>
                </a14:m>
                <a:r>
                  <a:rPr lang="en-US" altLang="zh-CN" dirty="0"/>
                  <a:t>				</a:t>
                </a:r>
                <a:r>
                  <a:rPr lang="zh-CN" altLang="en-US" dirty="0"/>
                  <a:t>化简律</a:t>
                </a:r>
                <a:r>
                  <a:rPr lang="en-US" altLang="zh-CN" dirty="0"/>
                  <a:t>, </a:t>
                </a:r>
                <a:r>
                  <a:rPr lang="zh-CN" altLang="en-US" dirty="0"/>
                  <a:t>用</a:t>
                </a:r>
                <a:r>
                  <a:rPr lang="en-US" altLang="zh-CN" dirty="0"/>
                  <a:t>(1)</a:t>
                </a:r>
              </a:p>
              <a:p>
                <a:pPr lvl="1"/>
                <a:r>
                  <a:rPr lang="en-US" altLang="zh-CN" dirty="0"/>
                  <a:t>3.</a:t>
                </a:r>
                <a:r>
                  <a:rPr lang="zh-CN" altLang="en-US" dirty="0"/>
                  <a:t> </a:t>
                </a:r>
                <a14:m>
                  <m:oMath xmlns:m="http://schemas.openxmlformats.org/officeDocument/2006/math">
                    <m:r>
                      <a:rPr lang="en-US" altLang="zh-CN">
                        <a:latin typeface="Cambria Math" panose="02040503050406030204" pitchFamily="18" charset="0"/>
                      </a:rPr>
                      <m:t>𝑃</m:t>
                    </m:r>
                    <m:r>
                      <a:rPr lang="en-US" altLang="zh-CN">
                        <a:latin typeface="Cambria Math" panose="02040503050406030204" pitchFamily="18" charset="0"/>
                      </a:rPr>
                      <m:t>(</m:t>
                    </m:r>
                    <m:r>
                      <a:rPr lang="en-US" altLang="zh-CN">
                        <a:latin typeface="Cambria Math" panose="02040503050406030204" pitchFamily="18" charset="0"/>
                      </a:rPr>
                      <m:t>𝑐</m:t>
                    </m:r>
                    <m:r>
                      <a:rPr lang="en-US" altLang="zh-CN">
                        <a:latin typeface="Cambria Math" panose="02040503050406030204" pitchFamily="18" charset="0"/>
                      </a:rPr>
                      <m:t>)</m:t>
                    </m:r>
                  </m:oMath>
                </a14:m>
                <a:r>
                  <a:rPr lang="en-US" altLang="zh-CN" dirty="0"/>
                  <a:t>					</a:t>
                </a:r>
                <a:r>
                  <a:rPr lang="zh-CN" altLang="en-US" dirty="0"/>
                  <a:t>存在实例</a:t>
                </a:r>
                <a:r>
                  <a:rPr lang="en-US" altLang="zh-CN" dirty="0"/>
                  <a:t>,</a:t>
                </a:r>
                <a:r>
                  <a:rPr lang="zh-CN" altLang="en-US" dirty="0"/>
                  <a:t>用</a:t>
                </a:r>
                <a:r>
                  <a:rPr lang="en-US" altLang="zh-CN" dirty="0"/>
                  <a:t>(2)</a:t>
                </a:r>
              </a:p>
              <a:p>
                <a:pPr lvl="1"/>
                <a:r>
                  <a:rPr lang="en-US" altLang="zh-CN" dirty="0"/>
                  <a:t>4.</a:t>
                </a:r>
                <a:r>
                  <a:rPr lang="zh-CN" altLang="en-US" dirty="0"/>
                  <a:t> </a:t>
                </a:r>
                <a14:m>
                  <m:oMath xmlns:m="http://schemas.openxmlformats.org/officeDocument/2006/math">
                    <m:r>
                      <a:rPr lang="zh-CN" altLang="en-US">
                        <a:latin typeface="Cambria Math" panose="02040503050406030204" pitchFamily="18" charset="0"/>
                      </a:rPr>
                      <m:t>∃</m:t>
                    </m:r>
                    <m:r>
                      <a:rPr lang="en-US" altLang="zh-CN">
                        <a:latin typeface="Cambria Math" panose="02040503050406030204" pitchFamily="18" charset="0"/>
                      </a:rPr>
                      <m:t>𝑥𝑄</m:t>
                    </m:r>
                    <m:r>
                      <a:rPr lang="en-US" altLang="zh-CN">
                        <a:latin typeface="Cambria Math" panose="02040503050406030204" pitchFamily="18" charset="0"/>
                      </a:rPr>
                      <m:t>(</m:t>
                    </m:r>
                    <m:r>
                      <a:rPr lang="en-US" altLang="zh-CN">
                        <a:latin typeface="Cambria Math" panose="02040503050406030204" pitchFamily="18" charset="0"/>
                      </a:rPr>
                      <m:t>𝑥</m:t>
                    </m:r>
                    <m:r>
                      <a:rPr lang="en-US" altLang="zh-CN">
                        <a:latin typeface="Cambria Math" panose="02040503050406030204" pitchFamily="18" charset="0"/>
                      </a:rPr>
                      <m:t>)</m:t>
                    </m:r>
                  </m:oMath>
                </a14:m>
                <a:r>
                  <a:rPr lang="en-US" altLang="zh-CN" dirty="0"/>
                  <a:t>				</a:t>
                </a:r>
                <a:r>
                  <a:rPr lang="zh-CN" altLang="en-US" dirty="0"/>
                  <a:t>化简律</a:t>
                </a:r>
                <a:r>
                  <a:rPr lang="en-US" altLang="zh-CN" dirty="0"/>
                  <a:t>, </a:t>
                </a:r>
                <a:r>
                  <a:rPr lang="zh-CN" altLang="en-US" dirty="0"/>
                  <a:t>用</a:t>
                </a:r>
                <a:r>
                  <a:rPr lang="en-US" altLang="zh-CN" dirty="0"/>
                  <a:t>(1)</a:t>
                </a:r>
              </a:p>
              <a:p>
                <a:pPr lvl="1"/>
                <a:r>
                  <a:rPr lang="en-US" altLang="zh-CN" dirty="0"/>
                  <a:t>5. </a:t>
                </a:r>
                <a14:m>
                  <m:oMath xmlns:m="http://schemas.openxmlformats.org/officeDocument/2006/math">
                    <m:r>
                      <a:rPr lang="en-US" altLang="zh-CN">
                        <a:latin typeface="Cambria Math" panose="02040503050406030204" pitchFamily="18" charset="0"/>
                      </a:rPr>
                      <m:t>𝑄</m:t>
                    </m:r>
                    <m:r>
                      <a:rPr lang="en-US" altLang="zh-CN">
                        <a:latin typeface="Cambria Math" panose="02040503050406030204" pitchFamily="18" charset="0"/>
                      </a:rPr>
                      <m:t>(</m:t>
                    </m:r>
                    <m:r>
                      <a:rPr lang="en-US" altLang="zh-CN">
                        <a:latin typeface="Cambria Math" panose="02040503050406030204" pitchFamily="18" charset="0"/>
                      </a:rPr>
                      <m:t>𝑐</m:t>
                    </m:r>
                    <m:r>
                      <a:rPr lang="en-US" altLang="zh-CN">
                        <a:latin typeface="Cambria Math" panose="02040503050406030204" pitchFamily="18" charset="0"/>
                      </a:rPr>
                      <m:t>)</m:t>
                    </m:r>
                  </m:oMath>
                </a14:m>
                <a:r>
                  <a:rPr lang="en-US" altLang="zh-CN" dirty="0"/>
                  <a:t>					</a:t>
                </a:r>
                <a:r>
                  <a:rPr lang="zh-CN" altLang="en-US" dirty="0"/>
                  <a:t>存在实例</a:t>
                </a:r>
                <a:r>
                  <a:rPr lang="en-US" altLang="zh-CN" dirty="0"/>
                  <a:t>,</a:t>
                </a:r>
                <a:r>
                  <a:rPr lang="zh-CN" altLang="en-US" dirty="0"/>
                  <a:t>用</a:t>
                </a:r>
                <a:r>
                  <a:rPr lang="en-US" altLang="zh-CN" dirty="0"/>
                  <a:t>(4)</a:t>
                </a:r>
              </a:p>
              <a:p>
                <a:pPr lvl="1"/>
                <a:r>
                  <a:rPr lang="en-US" altLang="zh-CN" dirty="0"/>
                  <a:t>6. </a:t>
                </a:r>
                <a14:m>
                  <m:oMath xmlns:m="http://schemas.openxmlformats.org/officeDocument/2006/math">
                    <m:r>
                      <a:rPr lang="en-US" altLang="zh-CN">
                        <a:latin typeface="Cambria Math" panose="02040503050406030204" pitchFamily="18" charset="0"/>
                      </a:rPr>
                      <m:t>𝑃</m:t>
                    </m:r>
                    <m:r>
                      <a:rPr lang="en-US" altLang="zh-CN">
                        <a:latin typeface="Cambria Math" panose="02040503050406030204" pitchFamily="18" charset="0"/>
                      </a:rPr>
                      <m:t>(</m:t>
                    </m:r>
                    <m:r>
                      <a:rPr lang="en-US" altLang="zh-CN">
                        <a:latin typeface="Cambria Math" panose="02040503050406030204" pitchFamily="18" charset="0"/>
                      </a:rPr>
                      <m:t>𝑐</m:t>
                    </m:r>
                    <m:r>
                      <a:rPr lang="en-US" altLang="zh-CN">
                        <a:latin typeface="Cambria Math" panose="02040503050406030204" pitchFamily="18" charset="0"/>
                      </a:rPr>
                      <m:t>)</m:t>
                    </m:r>
                  </m:oMath>
                </a14:m>
                <a:r>
                  <a:rPr lang="en-US" altLang="zh-CN" dirty="0"/>
                  <a:t> </a:t>
                </a:r>
                <a14:m>
                  <m:oMath xmlns:m="http://schemas.openxmlformats.org/officeDocument/2006/math">
                    <m:r>
                      <a:rPr lang="en-US" altLang="zh-CN">
                        <a:latin typeface="Cambria Math" panose="02040503050406030204" pitchFamily="18" charset="0"/>
                      </a:rPr>
                      <m:t>∧</m:t>
                    </m:r>
                  </m:oMath>
                </a14:m>
                <a:r>
                  <a:rPr lang="en-US" altLang="zh-CN" dirty="0"/>
                  <a:t> </a:t>
                </a:r>
                <a14:m>
                  <m:oMath xmlns:m="http://schemas.openxmlformats.org/officeDocument/2006/math">
                    <m:r>
                      <a:rPr lang="en-US" altLang="zh-CN">
                        <a:latin typeface="Cambria Math" panose="02040503050406030204" pitchFamily="18" charset="0"/>
                      </a:rPr>
                      <m:t>𝑄</m:t>
                    </m:r>
                    <m:r>
                      <a:rPr lang="en-US" altLang="zh-CN">
                        <a:latin typeface="Cambria Math" panose="02040503050406030204" pitchFamily="18" charset="0"/>
                      </a:rPr>
                      <m:t>(</m:t>
                    </m:r>
                    <m:r>
                      <a:rPr lang="en-US" altLang="zh-CN">
                        <a:latin typeface="Cambria Math" panose="02040503050406030204" pitchFamily="18" charset="0"/>
                      </a:rPr>
                      <m:t>𝑐</m:t>
                    </m:r>
                    <m:r>
                      <a:rPr lang="en-US" altLang="zh-CN">
                        <a:latin typeface="Cambria Math" panose="02040503050406030204" pitchFamily="18" charset="0"/>
                      </a:rPr>
                      <m:t>)</m:t>
                    </m:r>
                  </m:oMath>
                </a14:m>
                <a:r>
                  <a:rPr lang="en-US" altLang="zh-CN" dirty="0"/>
                  <a:t>				</a:t>
                </a:r>
                <a:r>
                  <a:rPr lang="zh-CN" altLang="en-US" dirty="0"/>
                  <a:t>合取律，用</a:t>
                </a:r>
                <a:r>
                  <a:rPr lang="en-US" altLang="zh-CN" dirty="0"/>
                  <a:t>(3)</a:t>
                </a:r>
                <a:r>
                  <a:rPr lang="zh-CN" altLang="en-US" dirty="0"/>
                  <a:t>和</a:t>
                </a:r>
                <a:r>
                  <a:rPr lang="en-US" altLang="zh-CN" dirty="0"/>
                  <a:t>(5)</a:t>
                </a:r>
              </a:p>
              <a:p>
                <a:pPr lvl="1"/>
                <a:r>
                  <a:rPr lang="en-US" altLang="zh-CN" dirty="0"/>
                  <a:t>7.</a:t>
                </a:r>
                <a:r>
                  <a:rPr lang="zh-CN" altLang="en-US" dirty="0"/>
                  <a:t> </a:t>
                </a:r>
                <a14:m>
                  <m:oMath xmlns:m="http://schemas.openxmlformats.org/officeDocument/2006/math">
                    <m:r>
                      <a:rPr lang="zh-CN" altLang="en-US">
                        <a:latin typeface="Cambria Math" panose="02040503050406030204" pitchFamily="18" charset="0"/>
                      </a:rPr>
                      <m:t>∃</m:t>
                    </m:r>
                    <m:r>
                      <a:rPr lang="en-US" altLang="zh-CN">
                        <a:latin typeface="Cambria Math" panose="02040503050406030204" pitchFamily="18" charset="0"/>
                      </a:rPr>
                      <m:t>𝑥</m:t>
                    </m:r>
                    <m:r>
                      <a:rPr lang="en-US" altLang="zh-CN">
                        <a:latin typeface="Cambria Math" panose="02040503050406030204" pitchFamily="18" charset="0"/>
                      </a:rPr>
                      <m:t>(</m:t>
                    </m:r>
                    <m:r>
                      <a:rPr lang="en-US" altLang="zh-CN">
                        <a:latin typeface="Cambria Math" panose="02040503050406030204" pitchFamily="18" charset="0"/>
                      </a:rPr>
                      <m:t>𝑃</m:t>
                    </m:r>
                    <m:r>
                      <a:rPr lang="en-US" altLang="zh-CN">
                        <a:latin typeface="Cambria Math" panose="02040503050406030204" pitchFamily="18" charset="0"/>
                      </a:rPr>
                      <m:t>(</m:t>
                    </m:r>
                    <m:r>
                      <a:rPr lang="en-US" altLang="zh-CN">
                        <a:latin typeface="Cambria Math" panose="02040503050406030204" pitchFamily="18" charset="0"/>
                      </a:rPr>
                      <m:t>𝑥</m:t>
                    </m:r>
                    <m:r>
                      <a:rPr lang="en-US" altLang="zh-CN">
                        <a:latin typeface="Cambria Math" panose="02040503050406030204" pitchFamily="18" charset="0"/>
                      </a:rPr>
                      <m:t>)∧</m:t>
                    </m:r>
                  </m:oMath>
                </a14:m>
                <a:r>
                  <a:rPr lang="zh-CN" altLang="en-US" dirty="0"/>
                  <a:t> </a:t>
                </a:r>
                <a14:m>
                  <m:oMath xmlns:m="http://schemas.openxmlformats.org/officeDocument/2006/math">
                    <m:r>
                      <a:rPr lang="en-US" altLang="zh-CN">
                        <a:latin typeface="Cambria Math" panose="02040503050406030204" pitchFamily="18" charset="0"/>
                      </a:rPr>
                      <m:t>𝑄</m:t>
                    </m:r>
                    <m:r>
                      <a:rPr lang="en-US" altLang="zh-CN">
                        <a:latin typeface="Cambria Math" panose="02040503050406030204" pitchFamily="18" charset="0"/>
                      </a:rPr>
                      <m:t>(</m:t>
                    </m:r>
                    <m:r>
                      <a:rPr lang="en-US" altLang="zh-CN">
                        <a:latin typeface="Cambria Math" panose="02040503050406030204" pitchFamily="18" charset="0"/>
                      </a:rPr>
                      <m:t>𝑥</m:t>
                    </m:r>
                    <m:r>
                      <a:rPr lang="en-US" altLang="zh-CN">
                        <a:latin typeface="Cambria Math" panose="02040503050406030204" pitchFamily="18" charset="0"/>
                      </a:rPr>
                      <m:t>)</m:t>
                    </m:r>
                  </m:oMath>
                </a14:m>
                <a:r>
                  <a:rPr lang="en-US" altLang="zh-CN" dirty="0"/>
                  <a:t>) 			</a:t>
                </a:r>
                <a:r>
                  <a:rPr lang="zh-CN" altLang="en-US" dirty="0"/>
                  <a:t>存在引入</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99" t="-2143" r="-222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9B7AD9FC-D0CC-4173-9647-B579513FA8A7}"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146</a:t>
            </a:fld>
            <a:endParaRPr lang="zh-CN" altLang="en-US" dirty="0"/>
          </a:p>
        </p:txBody>
      </p:sp>
    </p:spTree>
    <p:extLst>
      <p:ext uri="{BB962C8B-B14F-4D97-AF65-F5344CB8AC3E}">
        <p14:creationId xmlns:p14="http://schemas.microsoft.com/office/powerpoint/2010/main" val="350695086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20712"/>
            <a:ext cx="876695" cy="2780907"/>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052139" y="1920712"/>
            <a:ext cx="7139861" cy="2783263"/>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917544" y="1920712"/>
            <a:ext cx="4093746" cy="2783263"/>
          </a:xfrm>
          <a:prstGeom prst="rect">
            <a:avLst/>
          </a:prstGeom>
        </p:spPr>
      </p:pic>
      <p:sp>
        <p:nvSpPr>
          <p:cNvPr id="4" name="标题 3"/>
          <p:cNvSpPr>
            <a:spLocks noGrp="1"/>
          </p:cNvSpPr>
          <p:nvPr>
            <p:ph type="title"/>
          </p:nvPr>
        </p:nvSpPr>
        <p:spPr>
          <a:xfrm>
            <a:off x="5689599" y="1923068"/>
            <a:ext cx="6502401" cy="2780907"/>
          </a:xfrm>
        </p:spPr>
        <p:txBody>
          <a:bodyPr>
            <a:normAutofit/>
          </a:bodyPr>
          <a:lstStyle/>
          <a:p>
            <a:r>
              <a:rPr lang="zh-CN" altLang="en-US" dirty="0"/>
              <a:t>第</a:t>
            </a:r>
            <a:r>
              <a:rPr lang="en-US" altLang="zh-CN" dirty="0"/>
              <a:t>1.7</a:t>
            </a:r>
            <a:r>
              <a:rPr lang="zh-CN" altLang="en-US" dirty="0"/>
              <a:t>节 证明导论</a:t>
            </a:r>
            <a:br>
              <a:rPr lang="en-US" altLang="zh-CN" dirty="0"/>
            </a:br>
            <a:r>
              <a:rPr lang="en-US" altLang="zh-CN" sz="1800" dirty="0">
                <a:latin typeface="Times New Roman" panose="02020603050405020304" pitchFamily="18" charset="0"/>
                <a:cs typeface="Times New Roman" panose="02020603050405020304" pitchFamily="18" charset="0"/>
              </a:rPr>
              <a:t>Section 1.7: Introduction to Proofs</a:t>
            </a:r>
            <a:endParaRPr lang="zh-CN" altLang="en-US" sz="1800" dirty="0"/>
          </a:p>
        </p:txBody>
      </p:sp>
    </p:spTree>
    <p:extLst>
      <p:ext uri="{BB962C8B-B14F-4D97-AF65-F5344CB8AC3E}">
        <p14:creationId xmlns:p14="http://schemas.microsoft.com/office/powerpoint/2010/main" val="25103361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我们将学到的知识</a:t>
            </a:r>
            <a:endParaRPr lang="en-US" dirty="0"/>
          </a:p>
        </p:txBody>
      </p:sp>
      <p:sp>
        <p:nvSpPr>
          <p:cNvPr id="3" name="Content Placeholder 2"/>
          <p:cNvSpPr>
            <a:spLocks noGrp="1"/>
          </p:cNvSpPr>
          <p:nvPr>
            <p:ph idx="1"/>
          </p:nvPr>
        </p:nvSpPr>
        <p:spPr/>
        <p:txBody>
          <a:bodyPr/>
          <a:lstStyle/>
          <a:p>
            <a:r>
              <a:rPr lang="zh-CN" altLang="en-US" dirty="0"/>
              <a:t>直接证明法</a:t>
            </a:r>
            <a:endParaRPr lang="en-US" altLang="zh-CN" dirty="0"/>
          </a:p>
          <a:p>
            <a:r>
              <a:rPr lang="zh-CN" altLang="en-US" dirty="0"/>
              <a:t>间接证明法</a:t>
            </a:r>
            <a:endParaRPr lang="en-US" dirty="0"/>
          </a:p>
          <a:p>
            <a:pPr lvl="1"/>
            <a:r>
              <a:rPr lang="zh-CN" altLang="en-US" dirty="0"/>
              <a:t>反证法</a:t>
            </a:r>
            <a:endParaRPr lang="en-US" altLang="zh-CN" dirty="0"/>
          </a:p>
          <a:p>
            <a:pPr lvl="1"/>
            <a:r>
              <a:rPr lang="zh-CN" altLang="en-US" dirty="0"/>
              <a:t>归谬证明法</a:t>
            </a:r>
            <a:endParaRPr lang="en-US" dirty="0"/>
          </a:p>
          <a:p>
            <a:pPr lvl="1"/>
            <a:endParaRPr lang="en-US" dirty="0"/>
          </a:p>
          <a:p>
            <a:endParaRPr lang="en-US" dirty="0"/>
          </a:p>
        </p:txBody>
      </p:sp>
      <p:sp>
        <p:nvSpPr>
          <p:cNvPr id="4" name="日期占位符 3"/>
          <p:cNvSpPr>
            <a:spLocks noGrp="1"/>
          </p:cNvSpPr>
          <p:nvPr>
            <p:ph type="dt" sz="half" idx="10"/>
          </p:nvPr>
        </p:nvSpPr>
        <p:spPr/>
        <p:txBody>
          <a:bodyPr/>
          <a:lstStyle/>
          <a:p>
            <a:fld id="{28D1D6D0-A889-4422-94A2-782F0F8702B3}"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148</a:t>
            </a:fld>
            <a:endParaRPr lang="zh-CN" altLang="en-US" dirty="0"/>
          </a:p>
        </p:txBody>
      </p:sp>
    </p:spTree>
    <p:extLst>
      <p:ext uri="{BB962C8B-B14F-4D97-AF65-F5344CB8AC3E}">
        <p14:creationId xmlns:p14="http://schemas.microsoft.com/office/powerpoint/2010/main" val="341969134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数学证明</a:t>
            </a:r>
            <a:endParaRPr lang="en-US" dirty="0"/>
          </a:p>
        </p:txBody>
      </p:sp>
      <p:sp>
        <p:nvSpPr>
          <p:cNvPr id="3" name="Content Placeholder 2"/>
          <p:cNvSpPr>
            <a:spLocks noGrp="1"/>
          </p:cNvSpPr>
          <p:nvPr>
            <p:ph idx="1"/>
          </p:nvPr>
        </p:nvSpPr>
        <p:spPr/>
        <p:txBody>
          <a:bodyPr>
            <a:normAutofit/>
          </a:bodyPr>
          <a:lstStyle/>
          <a:p>
            <a:r>
              <a:rPr lang="zh-CN" altLang="en-US" dirty="0"/>
              <a:t>一个</a:t>
            </a:r>
            <a:r>
              <a:rPr lang="zh-CN" altLang="en-US" b="1" dirty="0">
                <a:solidFill>
                  <a:srgbClr val="C00000"/>
                </a:solidFill>
              </a:rPr>
              <a:t>证明</a:t>
            </a:r>
            <a:r>
              <a:rPr lang="zh-CN" altLang="en-US" dirty="0"/>
              <a:t>是</a:t>
            </a:r>
            <a:r>
              <a:rPr lang="zh-CN" altLang="en-US" b="1" dirty="0"/>
              <a:t>建立数学语句真实性的有效论证</a:t>
            </a:r>
            <a:r>
              <a:rPr lang="en-US" dirty="0"/>
              <a:t>.</a:t>
            </a:r>
          </a:p>
          <a:p>
            <a:r>
              <a:rPr lang="zh-CN" altLang="en-US" dirty="0"/>
              <a:t>在数学</a:t>
            </a:r>
            <a:r>
              <a:rPr lang="en-US" altLang="zh-CN" dirty="0"/>
              <a:t>, </a:t>
            </a:r>
            <a:r>
              <a:rPr lang="zh-CN" altLang="en-US" dirty="0"/>
              <a:t>计算机等学科中</a:t>
            </a:r>
            <a:r>
              <a:rPr lang="en-US" altLang="zh-CN" dirty="0"/>
              <a:t>, </a:t>
            </a:r>
            <a:r>
              <a:rPr lang="zh-CN" altLang="en-US" dirty="0"/>
              <a:t>非形式化证明被经常使用</a:t>
            </a:r>
            <a:r>
              <a:rPr lang="en-US" dirty="0"/>
              <a:t>.</a:t>
            </a:r>
          </a:p>
          <a:p>
            <a:pPr lvl="1"/>
            <a:r>
              <a:rPr lang="zh-CN" altLang="en-US" dirty="0"/>
              <a:t>证明过程中通常使用多个推理规则</a:t>
            </a:r>
            <a:r>
              <a:rPr lang="en-US" dirty="0"/>
              <a:t>. </a:t>
            </a:r>
          </a:p>
          <a:p>
            <a:pPr lvl="1"/>
            <a:r>
              <a:rPr lang="zh-CN" altLang="en-US" dirty="0"/>
              <a:t>有些步骤能跳过</a:t>
            </a:r>
            <a:r>
              <a:rPr lang="en-US" dirty="0"/>
              <a:t>.</a:t>
            </a:r>
          </a:p>
          <a:p>
            <a:pPr lvl="1"/>
            <a:r>
              <a:rPr lang="zh-CN" altLang="en-US" dirty="0"/>
              <a:t>推理规则可能隐式地被使用</a:t>
            </a:r>
            <a:r>
              <a:rPr lang="en-US" altLang="zh-CN" dirty="0"/>
              <a:t>.</a:t>
            </a:r>
          </a:p>
          <a:p>
            <a:pPr lvl="1"/>
            <a:r>
              <a:rPr lang="zh-CN" altLang="en-US" dirty="0"/>
              <a:t>更容易理解和向他人解释</a:t>
            </a:r>
            <a:r>
              <a:rPr lang="en-US" altLang="zh-CN" dirty="0"/>
              <a:t>.</a:t>
            </a:r>
            <a:endParaRPr lang="en-US" dirty="0"/>
          </a:p>
          <a:p>
            <a:pPr lvl="1"/>
            <a:r>
              <a:rPr lang="zh-CN" altLang="en-US" dirty="0"/>
              <a:t>但是</a:t>
            </a:r>
            <a:r>
              <a:rPr lang="en-US" altLang="zh-CN" dirty="0"/>
              <a:t>, </a:t>
            </a:r>
            <a:r>
              <a:rPr lang="zh-CN" altLang="en-US" dirty="0"/>
              <a:t>也更容易引入错误</a:t>
            </a:r>
            <a:r>
              <a:rPr lang="en-US" dirty="0"/>
              <a:t>. </a:t>
            </a:r>
          </a:p>
          <a:p>
            <a:r>
              <a:rPr lang="zh-CN" altLang="en-US" dirty="0"/>
              <a:t>证明有许多实际应用</a:t>
            </a:r>
            <a:r>
              <a:rPr lang="en-US" altLang="zh-CN" dirty="0"/>
              <a:t>, </a:t>
            </a:r>
            <a:r>
              <a:rPr lang="zh-CN" altLang="en-US" dirty="0"/>
              <a:t>例如</a:t>
            </a:r>
            <a:r>
              <a:rPr lang="en-US" dirty="0"/>
              <a:t>:</a:t>
            </a:r>
          </a:p>
          <a:p>
            <a:pPr lvl="1"/>
            <a:r>
              <a:rPr lang="zh-CN" altLang="en-US" dirty="0"/>
              <a:t>验证计算机程序是否正确</a:t>
            </a:r>
          </a:p>
          <a:p>
            <a:pPr lvl="1"/>
            <a:r>
              <a:rPr lang="zh-CN" altLang="en-US" dirty="0"/>
              <a:t>确定操作系统是安全的</a:t>
            </a:r>
          </a:p>
          <a:p>
            <a:pPr lvl="1"/>
            <a:r>
              <a:rPr lang="zh-CN" altLang="en-US" dirty="0"/>
              <a:t>使编写的程序能够在人工智能中做出推论</a:t>
            </a:r>
          </a:p>
          <a:p>
            <a:pPr lvl="1"/>
            <a:r>
              <a:rPr lang="zh-CN" altLang="en-US" dirty="0"/>
              <a:t>表明系统规范是一致的</a:t>
            </a:r>
            <a:endParaRPr lang="en-US" dirty="0"/>
          </a:p>
        </p:txBody>
      </p:sp>
      <p:sp>
        <p:nvSpPr>
          <p:cNvPr id="4" name="日期占位符 3"/>
          <p:cNvSpPr>
            <a:spLocks noGrp="1"/>
          </p:cNvSpPr>
          <p:nvPr>
            <p:ph type="dt" sz="half" idx="10"/>
          </p:nvPr>
        </p:nvSpPr>
        <p:spPr/>
        <p:txBody>
          <a:bodyPr/>
          <a:lstStyle/>
          <a:p>
            <a:fld id="{5B0352E1-AF4A-4A58-ADAE-82E5B9650D76}"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149</a:t>
            </a:fld>
            <a:endParaRPr lang="zh-CN" altLang="en-US" dirty="0"/>
          </a:p>
        </p:txBody>
      </p:sp>
    </p:spTree>
    <p:extLst>
      <p:ext uri="{BB962C8B-B14F-4D97-AF65-F5344CB8AC3E}">
        <p14:creationId xmlns:p14="http://schemas.microsoft.com/office/powerpoint/2010/main" val="869039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down)">
                                      <p:cBhvr>
                                        <p:cTn id="19" dur="500"/>
                                        <p:tgtEl>
                                          <p:spTgt spid="3">
                                            <p:txEl>
                                              <p:pRg st="5" end="5"/>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down)">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wipe(down)">
                                      <p:cBhvr>
                                        <p:cTn id="27" dur="500"/>
                                        <p:tgtEl>
                                          <p:spTgt spid="3">
                                            <p:txEl>
                                              <p:pRg st="7" end="7"/>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wipe(down)">
                                      <p:cBhvr>
                                        <p:cTn id="30" dur="500"/>
                                        <p:tgtEl>
                                          <p:spTgt spid="3">
                                            <p:txEl>
                                              <p:pRg st="8" end="8"/>
                                            </p:txEl>
                                          </p:spTgt>
                                        </p:tgtEl>
                                      </p:cBhvr>
                                    </p:animEffect>
                                  </p:childTnLst>
                                </p:cTn>
                              </p:par>
                              <p:par>
                                <p:cTn id="31" presetID="22" presetClass="entr" presetSubtype="4"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wipe(down)">
                                      <p:cBhvr>
                                        <p:cTn id="33" dur="500"/>
                                        <p:tgtEl>
                                          <p:spTgt spid="3">
                                            <p:txEl>
                                              <p:pRg st="9" end="9"/>
                                            </p:txEl>
                                          </p:spTgt>
                                        </p:tgtEl>
                                      </p:cBhvr>
                                    </p:animEffect>
                                  </p:childTnLst>
                                </p:cTn>
                              </p:par>
                              <p:par>
                                <p:cTn id="34" presetID="22" presetClass="entr" presetSubtype="4" fill="hold"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wipe(down)">
                                      <p:cBhvr>
                                        <p:cTn id="36" dur="500"/>
                                        <p:tgtEl>
                                          <p:spTgt spid="3">
                                            <p:txEl>
                                              <p:pRg st="10" end="10"/>
                                            </p:txEl>
                                          </p:spTgt>
                                        </p:tgtEl>
                                      </p:cBhvr>
                                    </p:animEffect>
                                  </p:childTnLst>
                                </p:cTn>
                              </p:par>
                              <p:par>
                                <p:cTn id="37" presetID="22" presetClass="entr" presetSubtype="4"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wipe(down)">
                                      <p:cBhvr>
                                        <p:cTn id="39"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1284"/>
            <a:ext cx="10987314" cy="635771"/>
          </a:xfrm>
        </p:spPr>
        <p:txBody>
          <a:bodyPr/>
          <a:lstStyle/>
          <a:p>
            <a:r>
              <a:rPr lang="zh-CN" altLang="en-US" dirty="0"/>
              <a:t>命题联结词</a:t>
            </a:r>
            <a:r>
              <a:rPr lang="en-US" altLang="zh-CN" dirty="0"/>
              <a:t>-</a:t>
            </a:r>
            <a:r>
              <a:rPr lang="zh-CN" altLang="en-US" dirty="0"/>
              <a:t>“非</a:t>
            </a:r>
            <a:r>
              <a:rPr lang="en-US" altLang="zh-CN" dirty="0"/>
              <a:t>/</a:t>
            </a:r>
            <a:r>
              <a:rPr lang="zh-CN" altLang="en-US" dirty="0"/>
              <a:t>否（</a:t>
            </a:r>
            <a:r>
              <a:rPr lang="zh-CN" altLang="en-US" b="1" dirty="0">
                <a:solidFill>
                  <a:srgbClr val="0070C0"/>
                </a:solidFill>
                <a:sym typeface="Symbol" panose="05050102010706020507" pitchFamily="18" charset="2"/>
              </a:rPr>
              <a:t></a:t>
            </a:r>
            <a:r>
              <a:rPr lang="zh-CN" altLang="en-US" dirty="0"/>
              <a:t>）”</a:t>
            </a:r>
            <a:endParaRPr lang="en-US" dirty="0"/>
          </a:p>
        </p:txBody>
      </p:sp>
      <p:sp>
        <p:nvSpPr>
          <p:cNvPr id="3" name="Content Placeholder 2"/>
          <p:cNvSpPr>
            <a:spLocks noGrp="1"/>
          </p:cNvSpPr>
          <p:nvPr>
            <p:ph idx="1"/>
          </p:nvPr>
        </p:nvSpPr>
        <p:spPr>
          <a:xfrm>
            <a:off x="462148" y="867055"/>
            <a:ext cx="11368315" cy="5121481"/>
          </a:xfrm>
        </p:spPr>
        <p:txBody>
          <a:bodyPr>
            <a:normAutofit/>
          </a:bodyPr>
          <a:lstStyle/>
          <a:p>
            <a:pPr marL="0" indent="0">
              <a:lnSpc>
                <a:spcPct val="150000"/>
              </a:lnSpc>
              <a:buNone/>
            </a:pPr>
            <a:endParaRPr lang="en-US" altLang="zh-CN" dirty="0"/>
          </a:p>
          <a:p>
            <a:pPr marL="393192" lvl="1" indent="0">
              <a:buNone/>
            </a:pPr>
            <a:endParaRPr lang="en-US" altLang="zh-CN" dirty="0"/>
          </a:p>
          <a:p>
            <a:pPr marL="0" indent="0">
              <a:lnSpc>
                <a:spcPct val="150000"/>
              </a:lnSpc>
              <a:buNone/>
            </a:pPr>
            <a:endParaRPr lang="zh-CN" altLang="en-US" dirty="0"/>
          </a:p>
          <a:p>
            <a:endParaRPr lang="zh-CN" altLang="en-US" dirty="0"/>
          </a:p>
          <a:p>
            <a:pPr marL="0" indent="0">
              <a:buNone/>
            </a:pPr>
            <a:endParaRPr lang="en-US" altLang="zh-CN" dirty="0"/>
          </a:p>
        </p:txBody>
      </p:sp>
      <p:sp>
        <p:nvSpPr>
          <p:cNvPr id="4" name="日期占位符 3"/>
          <p:cNvSpPr>
            <a:spLocks noGrp="1"/>
          </p:cNvSpPr>
          <p:nvPr>
            <p:ph type="dt" sz="half" idx="10"/>
          </p:nvPr>
        </p:nvSpPr>
        <p:spPr/>
        <p:txBody>
          <a:bodyPr/>
          <a:lstStyle/>
          <a:p>
            <a:fld id="{97D8E808-91F8-4DA4-87A5-C3DDE59CFE8B}"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15</a:t>
            </a:fld>
            <a:endParaRPr lang="zh-CN" altLang="en-US" dirty="0"/>
          </a:p>
        </p:txBody>
      </p:sp>
      <p:sp>
        <p:nvSpPr>
          <p:cNvPr id="7" name="Rectangle 3"/>
          <p:cNvSpPr txBox="1">
            <a:spLocks noChangeArrowheads="1"/>
          </p:cNvSpPr>
          <p:nvPr/>
        </p:nvSpPr>
        <p:spPr>
          <a:xfrm>
            <a:off x="337459" y="1001055"/>
            <a:ext cx="11810999" cy="1630362"/>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000"/>
              </a:spcBef>
              <a:buClr>
                <a:srgbClr val="CEA524"/>
              </a:buClr>
              <a:buSzPct val="100000"/>
              <a:buFont typeface="Wingdings" panose="05000000000000000000" pitchFamily="2" charset="2"/>
              <a:buChar char="q"/>
              <a:defRPr sz="2800" kern="1200">
                <a:solidFill>
                  <a:schemeClr val="tx1"/>
                </a:solidFill>
                <a:latin typeface="微软雅黑" panose="020B0503020204020204" pitchFamily="34" charset="-122"/>
                <a:ea typeface="微软雅黑" panose="020B0503020204020204" pitchFamily="34" charset="-122"/>
                <a:cs typeface="+mn-cs"/>
              </a:defRPr>
            </a:lvl1pPr>
            <a:lvl2pPr marL="640080" indent="-246888" algn="l" defTabSz="914400" rtl="0" eaLnBrk="1" latinLnBrk="0" hangingPunct="1">
              <a:lnSpc>
                <a:spcPct val="90000"/>
              </a:lnSpc>
              <a:spcBef>
                <a:spcPts val="500"/>
              </a:spcBef>
              <a:buClr>
                <a:srgbClr val="01559D"/>
              </a:buClr>
              <a:buFont typeface="Wingdings" panose="05000000000000000000" pitchFamily="2" charset="2"/>
              <a:buChar char="Ø"/>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Wingdings" panose="05000000000000000000" pitchFamily="2" charset="2"/>
              <a:buNone/>
            </a:pPr>
            <a:r>
              <a:rPr lang="zh-CN" altLang="en-US" b="1" dirty="0">
                <a:solidFill>
                  <a:srgbClr val="C00000"/>
                </a:solidFill>
              </a:rPr>
              <a:t>定义</a:t>
            </a:r>
            <a:r>
              <a:rPr lang="en-US" altLang="zh-CN" dirty="0"/>
              <a:t>  </a:t>
            </a:r>
            <a:r>
              <a:rPr lang="zh-CN" altLang="en-US" dirty="0"/>
              <a:t>设</a:t>
            </a:r>
            <a:r>
              <a:rPr lang="en-US" altLang="zh-CN" dirty="0"/>
              <a:t>P</a:t>
            </a:r>
            <a:r>
              <a:rPr lang="zh-CN" altLang="en-US" dirty="0"/>
              <a:t>是任一命题，复合命题</a:t>
            </a:r>
            <a:r>
              <a:rPr lang="zh-CN" altLang="en-US" b="1" dirty="0">
                <a:solidFill>
                  <a:srgbClr val="0070C0"/>
                </a:solidFill>
                <a:latin typeface="宋体" panose="02010600030101010101" pitchFamily="2" charset="-122"/>
              </a:rPr>
              <a:t>“</a:t>
            </a:r>
            <a:r>
              <a:rPr lang="zh-CN" altLang="en-US" b="1" dirty="0">
                <a:solidFill>
                  <a:srgbClr val="0070C0"/>
                </a:solidFill>
              </a:rPr>
              <a:t>非</a:t>
            </a:r>
            <a:r>
              <a:rPr lang="en-US" altLang="zh-CN" b="1" dirty="0">
                <a:solidFill>
                  <a:srgbClr val="0070C0"/>
                </a:solidFill>
              </a:rPr>
              <a:t>P</a:t>
            </a:r>
            <a:r>
              <a:rPr lang="zh-CN" altLang="en-US" b="1" dirty="0">
                <a:solidFill>
                  <a:srgbClr val="0070C0"/>
                </a:solidFill>
                <a:latin typeface="宋体" panose="02010600030101010101" pitchFamily="2" charset="-122"/>
              </a:rPr>
              <a:t>”</a:t>
            </a:r>
            <a:r>
              <a:rPr lang="en-US" altLang="zh-CN" dirty="0"/>
              <a:t>(</a:t>
            </a:r>
            <a:r>
              <a:rPr lang="zh-CN" altLang="en-US" dirty="0"/>
              <a:t>或</a:t>
            </a:r>
            <a:r>
              <a:rPr lang="zh-CN" altLang="en-US" dirty="0">
                <a:latin typeface="宋体" panose="02010600030101010101" pitchFamily="2" charset="-122"/>
              </a:rPr>
              <a:t>“</a:t>
            </a:r>
            <a:r>
              <a:rPr lang="en-US" altLang="zh-CN" dirty="0"/>
              <a:t>P</a:t>
            </a:r>
            <a:r>
              <a:rPr lang="zh-CN" altLang="en-US" dirty="0"/>
              <a:t>的否定</a:t>
            </a:r>
            <a:r>
              <a:rPr lang="zh-CN" altLang="en-US" dirty="0">
                <a:latin typeface="宋体" panose="02010600030101010101" pitchFamily="2" charset="-122"/>
              </a:rPr>
              <a:t>”</a:t>
            </a:r>
            <a:r>
              <a:rPr lang="en-US" altLang="zh-CN" dirty="0"/>
              <a:t>)</a:t>
            </a:r>
            <a:r>
              <a:rPr lang="zh-CN" altLang="en-US" dirty="0"/>
              <a:t>称为</a:t>
            </a:r>
            <a:r>
              <a:rPr lang="en-US" altLang="zh-CN" dirty="0"/>
              <a:t>P</a:t>
            </a:r>
            <a:r>
              <a:rPr lang="zh-CN" altLang="en-US" dirty="0"/>
              <a:t>的</a:t>
            </a:r>
            <a:r>
              <a:rPr lang="zh-CN" altLang="en-US" b="1" dirty="0">
                <a:solidFill>
                  <a:srgbClr val="0070C0"/>
                </a:solidFill>
              </a:rPr>
              <a:t>否定式</a:t>
            </a:r>
            <a:r>
              <a:rPr lang="en-US" altLang="zh-CN" dirty="0"/>
              <a:t>(Negation)</a:t>
            </a:r>
            <a:r>
              <a:rPr lang="zh-CN" altLang="en-US" dirty="0"/>
              <a:t>，记作</a:t>
            </a:r>
            <a:r>
              <a:rPr lang="zh-CN" altLang="en-US" b="1" dirty="0">
                <a:solidFill>
                  <a:srgbClr val="0070C0"/>
                </a:solidFill>
                <a:sym typeface="Symbol" panose="05050102010706020507" pitchFamily="18" charset="2"/>
              </a:rPr>
              <a:t></a:t>
            </a:r>
            <a:r>
              <a:rPr lang="en-US" altLang="zh-CN" b="1" dirty="0">
                <a:solidFill>
                  <a:srgbClr val="0070C0"/>
                </a:solidFill>
              </a:rPr>
              <a:t>P</a:t>
            </a:r>
            <a:r>
              <a:rPr lang="zh-CN" altLang="en-US" dirty="0"/>
              <a:t>，</a:t>
            </a:r>
            <a:r>
              <a:rPr lang="zh-CN" altLang="en-US" dirty="0">
                <a:latin typeface="宋体" panose="02010600030101010101" pitchFamily="2" charset="-122"/>
              </a:rPr>
              <a:t>“</a:t>
            </a:r>
            <a:r>
              <a:rPr lang="zh-CN" altLang="en-US" b="1" dirty="0">
                <a:solidFill>
                  <a:srgbClr val="0070C0"/>
                </a:solidFill>
                <a:sym typeface="Symbol" panose="05050102010706020507" pitchFamily="18" charset="2"/>
              </a:rPr>
              <a:t></a:t>
            </a:r>
            <a:r>
              <a:rPr lang="zh-CN" altLang="en-US" dirty="0">
                <a:latin typeface="宋体" panose="02010600030101010101" pitchFamily="2" charset="-122"/>
              </a:rPr>
              <a:t>”</a:t>
            </a:r>
            <a:r>
              <a:rPr lang="zh-CN" altLang="en-US" dirty="0"/>
              <a:t>为</a:t>
            </a:r>
            <a:r>
              <a:rPr lang="zh-CN" altLang="en-US" b="1" dirty="0">
                <a:solidFill>
                  <a:srgbClr val="0070C0"/>
                </a:solidFill>
              </a:rPr>
              <a:t>否定联结词</a:t>
            </a:r>
            <a:r>
              <a:rPr lang="zh-CN" altLang="en-US" dirty="0"/>
              <a:t>。</a:t>
            </a:r>
          </a:p>
        </p:txBody>
      </p:sp>
      <p:sp>
        <p:nvSpPr>
          <p:cNvPr id="8" name="Rectangle 4"/>
          <p:cNvSpPr>
            <a:spLocks noChangeArrowheads="1"/>
          </p:cNvSpPr>
          <p:nvPr/>
        </p:nvSpPr>
        <p:spPr bwMode="gray">
          <a:xfrm>
            <a:off x="1650505" y="2533326"/>
            <a:ext cx="8991600" cy="1193010"/>
          </a:xfrm>
          <a:prstGeom prst="rect">
            <a:avLst/>
          </a:prstGeom>
          <a:gradFill rotWithShape="1">
            <a:gsLst>
              <a:gs pos="0">
                <a:srgbClr val="181876"/>
              </a:gs>
              <a:gs pos="50000">
                <a:srgbClr val="3333FF"/>
              </a:gs>
              <a:gs pos="100000">
                <a:srgbClr val="181876"/>
              </a:gs>
            </a:gsLst>
            <a:lin ang="5400000" scaled="1"/>
          </a:gradFill>
          <a:ln w="28575">
            <a:solidFill>
              <a:srgbClr val="000066"/>
            </a:solidFill>
            <a:miter lim="800000"/>
            <a:headEnd/>
            <a:tailEnd/>
          </a:ln>
        </p:spPr>
        <p:txBody>
          <a:bodyPr wrap="square" lIns="36000" tIns="36000" rIns="36000" bIns="3600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r>
              <a:rPr lang="zh-CN" altLang="en-US" dirty="0">
                <a:solidFill>
                  <a:schemeClr val="tx2"/>
                </a:solidFill>
              </a:rPr>
              <a:t>   </a:t>
            </a:r>
            <a:r>
              <a:rPr lang="zh-CN" altLang="en-US" dirty="0">
                <a:solidFill>
                  <a:schemeClr val="bg1"/>
                </a:solidFill>
              </a:rPr>
              <a:t>    </a:t>
            </a:r>
            <a:r>
              <a:rPr lang="en-US" altLang="zh-CN" dirty="0">
                <a:solidFill>
                  <a:schemeClr val="bg1"/>
                </a:solidFill>
              </a:rPr>
              <a:t>P</a:t>
            </a:r>
            <a:r>
              <a:rPr lang="zh-CN" altLang="en-US" dirty="0">
                <a:solidFill>
                  <a:schemeClr val="bg1"/>
                </a:solidFill>
              </a:rPr>
              <a:t>：上海是直辖市。</a:t>
            </a:r>
          </a:p>
          <a:p>
            <a:pPr eaLnBrk="1" hangingPunct="1">
              <a:buFont typeface="Wingdings" panose="05000000000000000000" pitchFamily="2" charset="2"/>
              <a:buNone/>
            </a:pPr>
            <a:r>
              <a:rPr lang="zh-CN" altLang="en-US" dirty="0">
                <a:solidFill>
                  <a:schemeClr val="tx2"/>
                </a:solidFill>
              </a:rPr>
              <a:t>   </a:t>
            </a:r>
            <a:r>
              <a:rPr lang="zh-CN" altLang="en-US" dirty="0">
                <a:solidFill>
                  <a:schemeClr val="bg1"/>
                </a:solidFill>
              </a:rPr>
              <a:t>   </a:t>
            </a:r>
            <a:r>
              <a:rPr lang="zh-CN" altLang="en-US" dirty="0">
                <a:solidFill>
                  <a:schemeClr val="bg1"/>
                </a:solidFill>
                <a:sym typeface="Symbol" panose="05050102010706020507" pitchFamily="18" charset="2"/>
              </a:rPr>
              <a:t></a:t>
            </a:r>
            <a:r>
              <a:rPr lang="en-US" altLang="zh-CN" dirty="0">
                <a:solidFill>
                  <a:schemeClr val="bg1"/>
                </a:solidFill>
              </a:rPr>
              <a:t>P</a:t>
            </a:r>
            <a:r>
              <a:rPr lang="zh-CN" altLang="en-US" dirty="0">
                <a:solidFill>
                  <a:schemeClr val="bg1"/>
                </a:solidFill>
              </a:rPr>
              <a:t>：上海不是直辖市</a:t>
            </a:r>
          </a:p>
        </p:txBody>
      </p:sp>
      <p:graphicFrame>
        <p:nvGraphicFramePr>
          <p:cNvPr id="10" name="Group 20">
            <a:extLst>
              <a:ext uri="{FF2B5EF4-FFF2-40B4-BE49-F238E27FC236}">
                <a16:creationId xmlns:a16="http://schemas.microsoft.com/office/drawing/2014/main" id="{DB88A49C-54A5-4E35-88EE-34212E2C5C77}"/>
              </a:ext>
            </a:extLst>
          </p:cNvPr>
          <p:cNvGraphicFramePr>
            <a:graphicFrameLocks/>
          </p:cNvGraphicFramePr>
          <p:nvPr>
            <p:extLst>
              <p:ext uri="{D42A27DB-BD31-4B8C-83A1-F6EECF244321}">
                <p14:modId xmlns:p14="http://schemas.microsoft.com/office/powerpoint/2010/main" val="2175583311"/>
              </p:ext>
            </p:extLst>
          </p:nvPr>
        </p:nvGraphicFramePr>
        <p:xfrm>
          <a:off x="6275224" y="4343400"/>
          <a:ext cx="4392613" cy="1507204"/>
        </p:xfrm>
        <a:graphic>
          <a:graphicData uri="http://schemas.openxmlformats.org/drawingml/2006/table">
            <a:tbl>
              <a:tblPr/>
              <a:tblGrid>
                <a:gridCol w="2195513">
                  <a:extLst>
                    <a:ext uri="{9D8B030D-6E8A-4147-A177-3AD203B41FA5}">
                      <a16:colId xmlns:a16="http://schemas.microsoft.com/office/drawing/2014/main" val="87968362"/>
                    </a:ext>
                  </a:extLst>
                </a:gridCol>
                <a:gridCol w="2197100">
                  <a:extLst>
                    <a:ext uri="{9D8B030D-6E8A-4147-A177-3AD203B41FA5}">
                      <a16:colId xmlns:a16="http://schemas.microsoft.com/office/drawing/2014/main" val="2136722026"/>
                    </a:ext>
                  </a:extLst>
                </a:gridCol>
              </a:tblGrid>
              <a:tr h="555762">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22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P</a:t>
                      </a:r>
                    </a:p>
                  </a:txBody>
                  <a:tcPr marT="40994" marB="40994"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FF33"/>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zh-CN" altLang="en-US" sz="2200" b="1" i="0" u="none" strike="noStrike" cap="none" normalizeH="0" baseline="0">
                          <a:ln>
                            <a:noFill/>
                          </a:ln>
                          <a:solidFill>
                            <a:srgbClr val="000000"/>
                          </a:solidFill>
                          <a:effectLst/>
                          <a:latin typeface="黑体" panose="02010609060101010101" pitchFamily="49" charset="-122"/>
                          <a:ea typeface="黑体" panose="02010609060101010101" pitchFamily="49" charset="-122"/>
                          <a:sym typeface="Symbol" panose="05050102010706020507" pitchFamily="18" charset="2"/>
                        </a:rPr>
                        <a:t></a:t>
                      </a:r>
                      <a:r>
                        <a:rPr kumimoji="0" lang="en-US" altLang="zh-CN" sz="2200" b="1" i="0" u="none" strike="noStrike" cap="none" normalizeH="0" baseline="0">
                          <a:ln>
                            <a:noFill/>
                          </a:ln>
                          <a:solidFill>
                            <a:srgbClr val="000000"/>
                          </a:solidFill>
                          <a:effectLst/>
                          <a:latin typeface="黑体" panose="02010609060101010101" pitchFamily="49" charset="-122"/>
                          <a:ea typeface="黑体" panose="02010609060101010101" pitchFamily="49" charset="-122"/>
                        </a:rPr>
                        <a:t>P</a:t>
                      </a:r>
                    </a:p>
                  </a:txBody>
                  <a:tcPr marT="40994" marB="40994"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alpha val="70195"/>
                      </a:srgbClr>
                    </a:solidFill>
                  </a:tcPr>
                </a:tc>
                <a:extLst>
                  <a:ext uri="{0D108BD9-81ED-4DB2-BD59-A6C34878D82A}">
                    <a16:rowId xmlns:a16="http://schemas.microsoft.com/office/drawing/2014/main" val="2396905096"/>
                  </a:ext>
                </a:extLst>
              </a:tr>
              <a:tr h="475721">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2200" b="1" i="0" u="none" strike="noStrike" cap="none" normalizeH="0" baseline="0" dirty="0">
                          <a:ln>
                            <a:noFill/>
                          </a:ln>
                          <a:solidFill>
                            <a:srgbClr val="C00000"/>
                          </a:solidFill>
                          <a:effectLst/>
                          <a:latin typeface="黑体" panose="02010609060101010101" pitchFamily="49" charset="-122"/>
                          <a:ea typeface="黑体" panose="02010609060101010101" pitchFamily="49" charset="-122"/>
                        </a:rPr>
                        <a:t>O</a:t>
                      </a:r>
                      <a:r>
                        <a:rPr kumimoji="0" lang="zh-CN" altLang="en-US" sz="22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a:t>
                      </a:r>
                      <a:r>
                        <a:rPr kumimoji="0" lang="en-US" altLang="zh-CN" sz="22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F</a:t>
                      </a:r>
                      <a:r>
                        <a:rPr kumimoji="0" lang="zh-CN" altLang="en-US" sz="22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a:t>
                      </a:r>
                      <a:endParaRPr kumimoji="0" lang="en-US" altLang="zh-CN" sz="22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T="40994" marB="40994"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2200" b="1" i="0" u="none" strike="noStrike" cap="none" normalizeH="0" baseline="0" dirty="0">
                          <a:ln>
                            <a:noFill/>
                          </a:ln>
                          <a:solidFill>
                            <a:srgbClr val="C00000"/>
                          </a:solidFill>
                          <a:effectLst/>
                          <a:latin typeface="黑体" panose="02010609060101010101" pitchFamily="49" charset="-122"/>
                          <a:ea typeface="黑体" panose="02010609060101010101" pitchFamily="49" charset="-122"/>
                        </a:rPr>
                        <a:t>1</a:t>
                      </a:r>
                      <a:r>
                        <a:rPr kumimoji="0" lang="zh-CN" altLang="en-US" sz="22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a:t>
                      </a:r>
                      <a:r>
                        <a:rPr kumimoji="0" lang="en-US" altLang="zh-CN" sz="22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T</a:t>
                      </a:r>
                      <a:r>
                        <a:rPr kumimoji="0" lang="zh-CN" altLang="en-US" sz="22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a:t>
                      </a:r>
                      <a:endParaRPr kumimoji="0" lang="en-US" altLang="zh-CN" sz="22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T="40994" marB="40994"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81960"/>
                      </a:schemeClr>
                    </a:solidFill>
                  </a:tcPr>
                </a:tc>
                <a:extLst>
                  <a:ext uri="{0D108BD9-81ED-4DB2-BD59-A6C34878D82A}">
                    <a16:rowId xmlns:a16="http://schemas.microsoft.com/office/drawing/2014/main" val="1620984624"/>
                  </a:ext>
                </a:extLst>
              </a:tr>
              <a:tr h="475721">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2200" b="1" i="0" u="none" strike="noStrike" cap="none" normalizeH="0" baseline="0" dirty="0">
                          <a:ln>
                            <a:noFill/>
                          </a:ln>
                          <a:solidFill>
                            <a:srgbClr val="C00000"/>
                          </a:solidFill>
                          <a:effectLst/>
                          <a:latin typeface="黑体" panose="02010609060101010101" pitchFamily="49" charset="-122"/>
                          <a:ea typeface="黑体" panose="02010609060101010101" pitchFamily="49" charset="-122"/>
                        </a:rPr>
                        <a:t>1</a:t>
                      </a:r>
                      <a:r>
                        <a:rPr kumimoji="0" lang="zh-CN" altLang="en-US" sz="22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a:t>
                      </a:r>
                      <a:r>
                        <a:rPr kumimoji="0" lang="en-US" altLang="zh-CN" sz="22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T</a:t>
                      </a:r>
                      <a:r>
                        <a:rPr kumimoji="0" lang="zh-CN" altLang="en-US" sz="22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a:t>
                      </a:r>
                      <a:endParaRPr kumimoji="0" lang="en-US" altLang="zh-CN" sz="22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T="40994" marB="40994"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7842"/>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2200" b="1" i="0" u="none" strike="noStrike" cap="none" normalizeH="0" baseline="0" dirty="0">
                          <a:ln>
                            <a:noFill/>
                          </a:ln>
                          <a:solidFill>
                            <a:srgbClr val="C00000"/>
                          </a:solidFill>
                          <a:effectLst/>
                          <a:latin typeface="黑体" panose="02010609060101010101" pitchFamily="49" charset="-122"/>
                          <a:ea typeface="黑体" panose="02010609060101010101" pitchFamily="49" charset="-122"/>
                        </a:rPr>
                        <a:t>O</a:t>
                      </a:r>
                      <a:r>
                        <a:rPr kumimoji="0" lang="zh-CN" altLang="en-US" sz="22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a:t>
                      </a:r>
                      <a:r>
                        <a:rPr kumimoji="0" lang="en-US" altLang="zh-CN" sz="22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F</a:t>
                      </a:r>
                      <a:r>
                        <a:rPr kumimoji="0" lang="zh-CN" altLang="en-US" sz="22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a:t>
                      </a:r>
                      <a:endParaRPr kumimoji="0" lang="en-US" altLang="zh-CN" sz="22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T="40994" marB="40994"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extLst>
                  <a:ext uri="{0D108BD9-81ED-4DB2-BD59-A6C34878D82A}">
                    <a16:rowId xmlns:a16="http://schemas.microsoft.com/office/drawing/2014/main" val="956514775"/>
                  </a:ext>
                </a:extLst>
              </a:tr>
            </a:tbl>
          </a:graphicData>
        </a:graphic>
      </p:graphicFrame>
      <p:pic>
        <p:nvPicPr>
          <p:cNvPr id="11" name="Picture 19" descr="MCj0230785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600" y="4033386"/>
            <a:ext cx="2078037"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826774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数学证明</a:t>
            </a:r>
            <a:endParaRPr lang="en-US" dirty="0"/>
          </a:p>
        </p:txBody>
      </p:sp>
      <p:sp>
        <p:nvSpPr>
          <p:cNvPr id="3" name="Content Placeholder 2"/>
          <p:cNvSpPr>
            <a:spLocks noGrp="1"/>
          </p:cNvSpPr>
          <p:nvPr>
            <p:ph idx="1"/>
          </p:nvPr>
        </p:nvSpPr>
        <p:spPr/>
        <p:txBody>
          <a:bodyPr>
            <a:normAutofit/>
          </a:bodyPr>
          <a:lstStyle/>
          <a:p>
            <a:r>
              <a:rPr lang="zh-CN" altLang="en-US" b="1" dirty="0">
                <a:solidFill>
                  <a:srgbClr val="C00000"/>
                </a:solidFill>
              </a:rPr>
              <a:t>证明</a:t>
            </a:r>
            <a:r>
              <a:rPr lang="zh-CN" altLang="en-US" dirty="0"/>
              <a:t>过程用到的语句包括</a:t>
            </a:r>
            <a:r>
              <a:rPr lang="en-US" altLang="zh-CN" dirty="0"/>
              <a:t>: </a:t>
            </a:r>
            <a:endParaRPr lang="en-US" dirty="0"/>
          </a:p>
        </p:txBody>
      </p:sp>
      <p:sp>
        <p:nvSpPr>
          <p:cNvPr id="4" name="日期占位符 3"/>
          <p:cNvSpPr>
            <a:spLocks noGrp="1"/>
          </p:cNvSpPr>
          <p:nvPr>
            <p:ph type="dt" sz="half" idx="10"/>
          </p:nvPr>
        </p:nvSpPr>
        <p:spPr/>
        <p:txBody>
          <a:bodyPr/>
          <a:lstStyle/>
          <a:p>
            <a:fld id="{5B0352E1-AF4A-4A58-ADAE-82E5B9650D76}"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150</a:t>
            </a:fld>
            <a:endParaRPr lang="zh-CN" altLang="en-US" dirty="0"/>
          </a:p>
        </p:txBody>
      </p:sp>
      <p:sp>
        <p:nvSpPr>
          <p:cNvPr id="7" name="矩形 6"/>
          <p:cNvSpPr/>
          <p:nvPr/>
        </p:nvSpPr>
        <p:spPr>
          <a:xfrm>
            <a:off x="533400" y="1676400"/>
            <a:ext cx="6096000" cy="3416320"/>
          </a:xfrm>
          <a:prstGeom prst="rect">
            <a:avLst/>
          </a:prstGeom>
        </p:spPr>
        <p:txBody>
          <a:bodyPr>
            <a:spAutoFit/>
          </a:bodyPr>
          <a:lstStyle/>
          <a:p>
            <a:pPr marL="742950" lvl="1" indent="-285750">
              <a:lnSpc>
                <a:spcPct val="150000"/>
              </a:lnSpc>
              <a:buClr>
                <a:srgbClr val="0070C0"/>
              </a:buClr>
              <a:buFont typeface="Wingdings" panose="05000000000000000000" pitchFamily="2" charset="2"/>
              <a:buChar char="Ø"/>
            </a:pPr>
            <a:r>
              <a:rPr lang="zh-CN" altLang="en-US" sz="2400" dirty="0"/>
              <a:t>前提</a:t>
            </a:r>
            <a:r>
              <a:rPr lang="en-US" altLang="zh-CN" sz="2400" dirty="0"/>
              <a:t>(</a:t>
            </a:r>
            <a:r>
              <a:rPr lang="zh-CN" altLang="en-US" sz="2400" dirty="0"/>
              <a:t>如果有的话</a:t>
            </a:r>
            <a:r>
              <a:rPr lang="en-US" altLang="zh-CN" sz="2400" dirty="0"/>
              <a:t>, </a:t>
            </a:r>
            <a:r>
              <a:rPr lang="zh-CN" altLang="en-US" sz="2400" dirty="0"/>
              <a:t>也可能没有前提</a:t>
            </a:r>
            <a:r>
              <a:rPr lang="en-US" altLang="zh-CN" sz="2400" dirty="0"/>
              <a:t>)</a:t>
            </a:r>
          </a:p>
          <a:p>
            <a:pPr marL="742950" lvl="1" indent="-285750">
              <a:lnSpc>
                <a:spcPct val="150000"/>
              </a:lnSpc>
              <a:buClr>
                <a:srgbClr val="0070C0"/>
              </a:buClr>
              <a:buFont typeface="Wingdings" panose="05000000000000000000" pitchFamily="2" charset="2"/>
              <a:buChar char="Ø"/>
            </a:pPr>
            <a:r>
              <a:rPr lang="zh-CN" altLang="en-US" sz="2400" dirty="0"/>
              <a:t>已经被证明的定理</a:t>
            </a:r>
            <a:endParaRPr lang="en-US" altLang="zh-CN" sz="2400" dirty="0"/>
          </a:p>
          <a:p>
            <a:pPr marL="742950" lvl="1" indent="-285750">
              <a:lnSpc>
                <a:spcPct val="150000"/>
              </a:lnSpc>
              <a:buClr>
                <a:srgbClr val="0070C0"/>
              </a:buClr>
              <a:buFont typeface="Wingdings" panose="05000000000000000000" pitchFamily="2" charset="2"/>
              <a:buChar char="Ø"/>
            </a:pPr>
            <a:r>
              <a:rPr lang="zh-CN" altLang="en-US" sz="2400" dirty="0"/>
              <a:t>公理</a:t>
            </a:r>
            <a:r>
              <a:rPr lang="en-US" altLang="zh-CN" sz="2400" dirty="0"/>
              <a:t>(</a:t>
            </a:r>
            <a:r>
              <a:rPr lang="zh-CN" altLang="en-US" sz="2400" dirty="0"/>
              <a:t>假定为真的语句</a:t>
            </a:r>
            <a:r>
              <a:rPr lang="en-US" altLang="zh-CN" sz="2400" dirty="0"/>
              <a:t>) </a:t>
            </a:r>
          </a:p>
          <a:p>
            <a:pPr marL="742950" lvl="1" indent="-285750">
              <a:lnSpc>
                <a:spcPct val="150000"/>
              </a:lnSpc>
              <a:buClr>
                <a:srgbClr val="0070C0"/>
              </a:buClr>
              <a:buFont typeface="Wingdings" panose="05000000000000000000" pitchFamily="2" charset="2"/>
              <a:buChar char="Ø"/>
            </a:pPr>
            <a:r>
              <a:rPr lang="zh-CN" altLang="en-US" sz="2400" dirty="0"/>
              <a:t>假设</a:t>
            </a:r>
            <a:endParaRPr lang="en-US" altLang="zh-CN" sz="2400" dirty="0"/>
          </a:p>
          <a:p>
            <a:pPr marL="742950" lvl="1" indent="-285750">
              <a:lnSpc>
                <a:spcPct val="150000"/>
              </a:lnSpc>
              <a:buClr>
                <a:srgbClr val="0070C0"/>
              </a:buClr>
              <a:buFont typeface="Wingdings" panose="05000000000000000000" pitchFamily="2" charset="2"/>
              <a:buChar char="Ø"/>
            </a:pPr>
            <a:r>
              <a:rPr lang="zh-CN" altLang="en-US" sz="2400" dirty="0"/>
              <a:t>推论</a:t>
            </a:r>
            <a:endParaRPr lang="en-US" altLang="zh-CN" sz="2400" dirty="0"/>
          </a:p>
          <a:p>
            <a:pPr marL="742950" lvl="1" indent="-285750">
              <a:lnSpc>
                <a:spcPct val="150000"/>
              </a:lnSpc>
              <a:buClr>
                <a:srgbClr val="0070C0"/>
              </a:buClr>
              <a:buFont typeface="Wingdings" panose="05000000000000000000" pitchFamily="2" charset="2"/>
              <a:buChar char="Ø"/>
            </a:pPr>
            <a:r>
              <a:rPr lang="zh-CN" altLang="en-US" sz="2400" dirty="0"/>
              <a:t>引理</a:t>
            </a:r>
            <a:endParaRPr lang="en-US" altLang="zh-CN" sz="2400" dirty="0"/>
          </a:p>
        </p:txBody>
      </p:sp>
    </p:spTree>
    <p:extLst>
      <p:ext uri="{BB962C8B-B14F-4D97-AF65-F5344CB8AC3E}">
        <p14:creationId xmlns:p14="http://schemas.microsoft.com/office/powerpoint/2010/main" val="49029592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一些专用术语</a:t>
            </a:r>
            <a:endParaRPr lang="en-US" dirty="0"/>
          </a:p>
        </p:txBody>
      </p:sp>
      <p:sp>
        <p:nvSpPr>
          <p:cNvPr id="3" name="Content Placeholder 2"/>
          <p:cNvSpPr>
            <a:spLocks noGrp="1"/>
          </p:cNvSpPr>
          <p:nvPr>
            <p:ph idx="1"/>
          </p:nvPr>
        </p:nvSpPr>
        <p:spPr/>
        <p:txBody>
          <a:bodyPr>
            <a:normAutofit/>
          </a:bodyPr>
          <a:lstStyle/>
          <a:p>
            <a:r>
              <a:rPr lang="zh-CN" altLang="en-US" b="1" dirty="0"/>
              <a:t>定理</a:t>
            </a:r>
            <a:r>
              <a:rPr lang="zh-CN" altLang="en-US" dirty="0"/>
              <a:t>是一个能够被证明是真的语句，也可称为</a:t>
            </a:r>
            <a:r>
              <a:rPr lang="zh-CN" altLang="en-US" b="1" dirty="0"/>
              <a:t>事实</a:t>
            </a:r>
            <a:r>
              <a:rPr lang="zh-CN" altLang="en-US" dirty="0"/>
              <a:t>或</a:t>
            </a:r>
            <a:r>
              <a:rPr lang="zh-CN" altLang="en-US" b="1" dirty="0"/>
              <a:t>结论</a:t>
            </a:r>
            <a:r>
              <a:rPr lang="zh-CN" altLang="en-US" dirty="0"/>
              <a:t>。</a:t>
            </a:r>
            <a:endParaRPr lang="en-US" altLang="zh-CN" dirty="0"/>
          </a:p>
          <a:p>
            <a:r>
              <a:rPr lang="zh-CN" altLang="en-US" b="1" dirty="0"/>
              <a:t>引理</a:t>
            </a:r>
            <a:r>
              <a:rPr lang="zh-CN" altLang="en-US" dirty="0"/>
              <a:t>是一个重要性略低</a:t>
            </a:r>
            <a:r>
              <a:rPr lang="en-US" altLang="zh-CN" dirty="0"/>
              <a:t>, </a:t>
            </a:r>
            <a:r>
              <a:rPr lang="zh-CN" altLang="en-US" dirty="0"/>
              <a:t>但有助于证明其他结论的定理</a:t>
            </a:r>
            <a:r>
              <a:rPr lang="en-US" dirty="0"/>
              <a:t>.</a:t>
            </a:r>
          </a:p>
          <a:p>
            <a:r>
              <a:rPr lang="zh-CN" altLang="en-US" b="1" dirty="0"/>
              <a:t>推论</a:t>
            </a:r>
            <a:r>
              <a:rPr lang="zh-CN" altLang="en-US" dirty="0"/>
              <a:t>是从一个已经被证明的定理上可以直接建立起来的定理</a:t>
            </a:r>
            <a:r>
              <a:rPr lang="en-US" dirty="0"/>
              <a:t>.</a:t>
            </a:r>
          </a:p>
          <a:p>
            <a:r>
              <a:rPr lang="zh-CN" altLang="en-US" dirty="0"/>
              <a:t>不太重要的定理有时被称为</a:t>
            </a:r>
            <a:r>
              <a:rPr lang="zh-CN" altLang="en-US" b="1" dirty="0"/>
              <a:t>命题</a:t>
            </a:r>
            <a:r>
              <a:rPr lang="en-US" dirty="0"/>
              <a:t>. </a:t>
            </a:r>
          </a:p>
          <a:p>
            <a:pPr algn="just"/>
            <a:r>
              <a:rPr lang="zh-CN" altLang="en-US" b="1" dirty="0"/>
              <a:t>猜想</a:t>
            </a:r>
            <a:r>
              <a:rPr lang="zh-CN" altLang="en-US" dirty="0"/>
              <a:t>是一个被提出认为是真的命题</a:t>
            </a:r>
            <a:r>
              <a:rPr lang="en-US" dirty="0"/>
              <a:t>. </a:t>
            </a:r>
            <a:r>
              <a:rPr lang="zh-CN" altLang="en-US" dirty="0"/>
              <a:t>当猜想的一个证明被发现时</a:t>
            </a:r>
            <a:r>
              <a:rPr lang="en-US" altLang="zh-CN" dirty="0"/>
              <a:t>, </a:t>
            </a:r>
            <a:r>
              <a:rPr lang="zh-CN" altLang="en-US" dirty="0"/>
              <a:t>猜想变为定理</a:t>
            </a:r>
            <a:r>
              <a:rPr lang="en-US" altLang="zh-CN" dirty="0"/>
              <a:t>. </a:t>
            </a:r>
            <a:r>
              <a:rPr lang="zh-CN" altLang="en-US" dirty="0"/>
              <a:t>有时猜想被证明是假</a:t>
            </a:r>
            <a:r>
              <a:rPr lang="en-US" altLang="zh-CN" dirty="0"/>
              <a:t>, </a:t>
            </a:r>
            <a:r>
              <a:rPr lang="zh-CN" altLang="en-US" dirty="0"/>
              <a:t>因此他们不是定理</a:t>
            </a:r>
            <a:r>
              <a:rPr lang="en-US" dirty="0"/>
              <a:t>. </a:t>
            </a:r>
          </a:p>
        </p:txBody>
      </p:sp>
      <p:sp>
        <p:nvSpPr>
          <p:cNvPr id="4" name="日期占位符 3"/>
          <p:cNvSpPr>
            <a:spLocks noGrp="1"/>
          </p:cNvSpPr>
          <p:nvPr>
            <p:ph type="dt" sz="half" idx="10"/>
          </p:nvPr>
        </p:nvSpPr>
        <p:spPr/>
        <p:txBody>
          <a:bodyPr/>
          <a:lstStyle/>
          <a:p>
            <a:fld id="{B8E91F67-0488-47B9-8BC5-1491D086F8B0}"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151</a:t>
            </a:fld>
            <a:endParaRPr lang="zh-CN" altLang="en-US" dirty="0"/>
          </a:p>
        </p:txBody>
      </p:sp>
    </p:spTree>
    <p:extLst>
      <p:ext uri="{BB962C8B-B14F-4D97-AF65-F5344CB8AC3E}">
        <p14:creationId xmlns:p14="http://schemas.microsoft.com/office/powerpoint/2010/main" val="15649209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理解定理是如何陈述的</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gn="just"/>
                <a:r>
                  <a:rPr lang="zh-CN" altLang="en-US" dirty="0"/>
                  <a:t>许多定理断言一个性质相对于论域</a:t>
                </a:r>
                <a:r>
                  <a:rPr lang="en-US" altLang="zh-CN" dirty="0"/>
                  <a:t>(</a:t>
                </a:r>
                <a:r>
                  <a:rPr lang="zh-CN" altLang="en-US" dirty="0"/>
                  <a:t>例如整数或实数</a:t>
                </a:r>
                <a:r>
                  <a:rPr lang="en-US" altLang="zh-CN" dirty="0"/>
                  <a:t>)</a:t>
                </a:r>
                <a:r>
                  <a:rPr lang="zh-CN" altLang="en-US" dirty="0"/>
                  <a:t>中的所有元素都成立</a:t>
                </a:r>
                <a:r>
                  <a:rPr lang="en-US" dirty="0"/>
                  <a:t>. </a:t>
                </a:r>
              </a:p>
              <a:p>
                <a:pPr algn="just"/>
                <a:r>
                  <a:rPr lang="zh-CN" altLang="en-US" dirty="0"/>
                  <a:t>虽然定理的准确描述需要全称量词</a:t>
                </a:r>
                <a:r>
                  <a:rPr lang="en-US" altLang="zh-CN" dirty="0"/>
                  <a:t>, </a:t>
                </a:r>
                <a:r>
                  <a:rPr lang="zh-CN" altLang="en-US" dirty="0"/>
                  <a:t>但数学里的标准约定</a:t>
                </a:r>
                <a:r>
                  <a:rPr lang="zh-CN" altLang="en-US" b="1" dirty="0"/>
                  <a:t>通常</a:t>
                </a:r>
                <a:r>
                  <a:rPr lang="zh-CN" altLang="en-US" dirty="0"/>
                  <a:t>是</a:t>
                </a:r>
                <a:r>
                  <a:rPr lang="zh-CN" altLang="en-US" b="1" dirty="0"/>
                  <a:t>省略全称量词</a:t>
                </a:r>
                <a:r>
                  <a:rPr lang="en-US" altLang="zh-CN" dirty="0"/>
                  <a:t>. </a:t>
                </a:r>
                <a:r>
                  <a:rPr lang="zh-CN" altLang="en-US" dirty="0"/>
                  <a:t>比如</a:t>
                </a:r>
                <a:r>
                  <a:rPr lang="en-US" dirty="0"/>
                  <a:t>: </a:t>
                </a:r>
                <a:r>
                  <a:rPr lang="en-US" altLang="zh-CN" dirty="0"/>
                  <a:t>“</a:t>
                </a:r>
                <a:r>
                  <a:rPr lang="zh-CN" altLang="en-US" dirty="0"/>
                  <a:t>如果</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&gt;</m:t>
                    </m:r>
                    <m:r>
                      <a:rPr lang="en-US" i="1" dirty="0" smtClean="0">
                        <a:latin typeface="Cambria Math" panose="02040503050406030204" pitchFamily="18" charset="0"/>
                      </a:rPr>
                      <m:t>𝑦</m:t>
                    </m:r>
                  </m:oMath>
                </a14:m>
                <a:r>
                  <a:rPr lang="en-US" dirty="0"/>
                  <a:t>, </a:t>
                </a:r>
                <a:r>
                  <a:rPr lang="zh-CN" altLang="en-US" dirty="0"/>
                  <a:t>其中</a:t>
                </a:r>
                <a14:m>
                  <m:oMath xmlns:m="http://schemas.openxmlformats.org/officeDocument/2006/math">
                    <m:r>
                      <a:rPr lang="en-US" i="1" dirty="0" smtClean="0">
                        <a:latin typeface="Cambria Math" panose="02040503050406030204" pitchFamily="18" charset="0"/>
                      </a:rPr>
                      <m:t>𝑥</m:t>
                    </m:r>
                  </m:oMath>
                </a14:m>
                <a:r>
                  <a:rPr lang="zh-CN" altLang="en-US" dirty="0"/>
                  <a:t>和</a:t>
                </a:r>
                <a14:m>
                  <m:oMath xmlns:m="http://schemas.openxmlformats.org/officeDocument/2006/math">
                    <m:r>
                      <a:rPr lang="en-US" i="1" dirty="0" smtClean="0">
                        <a:latin typeface="Cambria Math" panose="02040503050406030204" pitchFamily="18" charset="0"/>
                      </a:rPr>
                      <m:t>𝑦</m:t>
                    </m:r>
                  </m:oMath>
                </a14:m>
                <a:r>
                  <a:rPr lang="zh-CN" altLang="en-US" dirty="0"/>
                  <a:t>是正实数</a:t>
                </a:r>
                <a:r>
                  <a:rPr lang="en-US" altLang="zh-CN" dirty="0"/>
                  <a:t>, </a:t>
                </a:r>
                <a:r>
                  <a:rPr lang="zh-CN" altLang="en-US" dirty="0"/>
                  <a:t>那么</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oMath>
                </a14:m>
                <a:r>
                  <a:rPr lang="en-US" dirty="0"/>
                  <a:t>&gt;</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i="1">
                            <a:latin typeface="Cambria Math" panose="02040503050406030204" pitchFamily="18" charset="0"/>
                          </a:rPr>
                          <m:t>2</m:t>
                        </m:r>
                      </m:sup>
                    </m:sSup>
                  </m:oMath>
                </a14:m>
                <a:r>
                  <a:rPr lang="en-US" dirty="0"/>
                  <a:t>”</a:t>
                </a:r>
                <a:r>
                  <a:rPr lang="zh-CN" altLang="en-US" dirty="0"/>
                  <a:t>实际上表示</a:t>
                </a:r>
                <a:r>
                  <a:rPr lang="en-US" dirty="0"/>
                  <a:t>“</a:t>
                </a:r>
                <a:r>
                  <a:rPr lang="zh-CN" altLang="en-US" dirty="0"/>
                  <a:t>对于所有的正实数</a:t>
                </a:r>
                <a14:m>
                  <m:oMath xmlns:m="http://schemas.openxmlformats.org/officeDocument/2006/math">
                    <m:r>
                      <a:rPr lang="en-US" i="1" dirty="0" smtClean="0">
                        <a:latin typeface="Cambria Math" panose="02040503050406030204" pitchFamily="18" charset="0"/>
                      </a:rPr>
                      <m:t>𝑥</m:t>
                    </m:r>
                  </m:oMath>
                </a14:m>
                <a:r>
                  <a:rPr lang="zh-CN" altLang="en-US" dirty="0"/>
                  <a:t>和</a:t>
                </a:r>
                <a14:m>
                  <m:oMath xmlns:m="http://schemas.openxmlformats.org/officeDocument/2006/math">
                    <m:r>
                      <a:rPr lang="en-US" i="1" dirty="0" smtClean="0">
                        <a:latin typeface="Cambria Math" panose="02040503050406030204" pitchFamily="18" charset="0"/>
                      </a:rPr>
                      <m:t>𝑦</m:t>
                    </m:r>
                  </m:oMath>
                </a14:m>
                <a:r>
                  <a:rPr lang="en-US" dirty="0"/>
                  <a:t>, </a:t>
                </a:r>
                <a:r>
                  <a:rPr lang="zh-CN" altLang="en-US" dirty="0"/>
                  <a:t>如果</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&gt;</m:t>
                    </m:r>
                    <m:r>
                      <a:rPr lang="en-US" i="1" dirty="0" smtClean="0">
                        <a:latin typeface="Cambria Math" panose="02040503050406030204" pitchFamily="18" charset="0"/>
                      </a:rPr>
                      <m:t>𝑦</m:t>
                    </m:r>
                  </m:oMath>
                </a14:m>
                <a:r>
                  <a:rPr lang="en-US" dirty="0"/>
                  <a:t>, </a:t>
                </a:r>
                <a:r>
                  <a:rPr lang="zh-CN" altLang="en-US" dirty="0"/>
                  <a:t>那么</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i="1">
                            <a:latin typeface="Cambria Math" panose="02040503050406030204" pitchFamily="18" charset="0"/>
                          </a:rPr>
                          <m:t>2</m:t>
                        </m:r>
                      </m:sup>
                    </m:sSup>
                  </m:oMath>
                </a14:m>
                <a:r>
                  <a:rPr lang="en-US" altLang="zh-CN" dirty="0"/>
                  <a:t>&gt;</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2</m:t>
                        </m:r>
                      </m:sup>
                    </m:sSup>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99" t="-2143" r="-11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65C5BF9E-0510-4026-88C5-44659178AEFE}"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152</a:t>
            </a:fld>
            <a:endParaRPr lang="zh-CN" altLang="en-US" dirty="0"/>
          </a:p>
        </p:txBody>
      </p:sp>
    </p:spTree>
    <p:extLst>
      <p:ext uri="{BB962C8B-B14F-4D97-AF65-F5344CB8AC3E}">
        <p14:creationId xmlns:p14="http://schemas.microsoft.com/office/powerpoint/2010/main" val="248996780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证明定理的方法</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lgn="just"/>
                <a:r>
                  <a:rPr lang="zh-CN" altLang="en-US" dirty="0"/>
                  <a:t>为了证明定理</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𝑄</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e>
                    </m:d>
                    <m:r>
                      <a:rPr lang="en-US" b="0" i="0" smtClean="0">
                        <a:latin typeface="Cambria Math" panose="02040503050406030204" pitchFamily="18" charset="0"/>
                        <a:ea typeface="Cambria Math" panose="02040503050406030204" pitchFamily="18" charset="0"/>
                      </a:rPr>
                      <m:t>,</m:t>
                    </m:r>
                  </m:oMath>
                </a14:m>
                <a:r>
                  <a:rPr lang="zh-CN" altLang="en-US" dirty="0"/>
                  <a:t> 我们引入</a:t>
                </a:r>
                <a14:m>
                  <m:oMath xmlns:m="http://schemas.openxmlformats.org/officeDocument/2006/math">
                    <m:r>
                      <a:rPr lang="en-US" altLang="zh-CN" i="1" dirty="0" smtClean="0">
                        <a:latin typeface="Cambria Math" panose="02040503050406030204" pitchFamily="18" charset="0"/>
                      </a:rPr>
                      <m:t>𝑐</m:t>
                    </m:r>
                  </m:oMath>
                </a14:m>
                <a:r>
                  <a:rPr lang="zh-CN" altLang="en-US" dirty="0"/>
                  <a:t>表示论域</a:t>
                </a:r>
                <a14:m>
                  <m:oMath xmlns:m="http://schemas.openxmlformats.org/officeDocument/2006/math">
                    <m:r>
                      <a:rPr lang="en-US" altLang="zh-CN" i="1" dirty="0" smtClean="0">
                        <a:latin typeface="Cambria Math" panose="02040503050406030204" pitchFamily="18" charset="0"/>
                      </a:rPr>
                      <m:t>𝑈</m:t>
                    </m:r>
                  </m:oMath>
                </a14:m>
                <a:r>
                  <a:rPr lang="zh-CN" altLang="en-US" dirty="0"/>
                  <a:t>中的任意一个元素</a:t>
                </a:r>
                <a:r>
                  <a:rPr lang="en-US" dirty="0"/>
                  <a:t>. </a:t>
                </a:r>
                <a:r>
                  <a:rPr lang="zh-CN" altLang="en-US" dirty="0"/>
                  <a:t>然后采用全称引入规则</a:t>
                </a:r>
                <a:r>
                  <a:rPr lang="en-US" altLang="zh-CN" dirty="0"/>
                  <a:t>, </a:t>
                </a:r>
                <a:r>
                  <a:rPr lang="zh-CN" altLang="en-US" dirty="0"/>
                  <a:t>以上语句的真实性如下</a:t>
                </a:r>
                <a:r>
                  <a:rPr lang="en-US" altLang="zh-CN" dirty="0"/>
                  <a:t>:</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m:t>
                        </m:r>
                      </m:e>
                    </m:d>
                    <m:r>
                      <a:rPr lang="en-US" altLang="zh-CN" b="0" i="1" smtClean="0">
                        <a:latin typeface="Cambria Math" panose="02040503050406030204" pitchFamily="18" charset="0"/>
                      </a:rPr>
                      <m:t>.</m:t>
                    </m:r>
                  </m:oMath>
                </a14:m>
                <a:r>
                  <a:rPr lang="zh-CN" altLang="en-US" dirty="0"/>
                  <a:t> 所以</a:t>
                </a:r>
                <a:r>
                  <a:rPr lang="en-US" altLang="zh-CN" dirty="0"/>
                  <a:t>, </a:t>
                </a:r>
                <a:r>
                  <a:rPr lang="zh-CN" altLang="en-US" dirty="0"/>
                  <a:t>我们可以专注于证明</a:t>
                </a:r>
                <a14:m>
                  <m:oMath xmlns:m="http://schemas.openxmlformats.org/officeDocument/2006/math">
                    <m:r>
                      <a:rPr lang="zh-CN" altLang="en-US" b="0" i="1">
                        <a:latin typeface="Cambria Math" panose="02040503050406030204" pitchFamily="18" charset="0"/>
                      </a:rPr>
                      <m:t>条件</m:t>
                    </m:r>
                    <m:r>
                      <a:rPr lang="zh-CN" altLang="en-US" i="1" smtClean="0">
                        <a:latin typeface="Cambria Math" panose="02040503050406030204" pitchFamily="18" charset="0"/>
                      </a:rPr>
                      <m:t>语句</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𝑞</m:t>
                    </m:r>
                  </m:oMath>
                </a14:m>
                <a:endParaRPr lang="en-US" dirty="0"/>
              </a:p>
              <a:p>
                <a:pPr marL="0" indent="0">
                  <a:buNone/>
                </a:pP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99" t="-1667" r="-11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0DA5F072-400D-414A-9931-89D29B45BFB9}"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153</a:t>
            </a:fld>
            <a:endParaRPr lang="zh-CN" altLang="en-US" dirty="0"/>
          </a:p>
        </p:txBody>
      </p:sp>
    </p:spTree>
    <p:extLst>
      <p:ext uri="{BB962C8B-B14F-4D97-AF65-F5344CB8AC3E}">
        <p14:creationId xmlns:p14="http://schemas.microsoft.com/office/powerpoint/2010/main" val="406959677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200" y="1088824"/>
            <a:ext cx="11277599" cy="511376"/>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57200" y="2438400"/>
            <a:ext cx="11277599" cy="6858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a:t>证明条件语句</a:t>
            </a:r>
            <a:r>
              <a:rPr lang="en-US" dirty="0"/>
              <a:t>: p → q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r>
                  <a:rPr lang="zh-CN" altLang="en-US" dirty="0"/>
                  <a:t>如果我们已知</a:t>
                </a:r>
                <a14:m>
                  <m:oMath xmlns:m="http://schemas.openxmlformats.org/officeDocument/2006/math">
                    <m:r>
                      <a:rPr lang="en-US" i="1" dirty="0" smtClean="0">
                        <a:latin typeface="Cambria Math" panose="02040503050406030204" pitchFamily="18" charset="0"/>
                      </a:rPr>
                      <m:t>𝑞</m:t>
                    </m:r>
                  </m:oMath>
                </a14:m>
                <a:r>
                  <a:rPr lang="zh-CN" altLang="en-US" dirty="0"/>
                  <a:t>为真</a:t>
                </a:r>
                <a:r>
                  <a:rPr lang="en-US" dirty="0"/>
                  <a:t>, </a:t>
                </a:r>
                <a:r>
                  <a:rPr lang="zh-CN" altLang="en-US" dirty="0"/>
                  <a:t>那么</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 → </m:t>
                    </m:r>
                    <m:r>
                      <a:rPr lang="en-US" i="1" dirty="0" smtClean="0">
                        <a:latin typeface="Cambria Math" panose="02040503050406030204" pitchFamily="18" charset="0"/>
                      </a:rPr>
                      <m:t>𝑞</m:t>
                    </m:r>
                    <m:r>
                      <a:rPr lang="en-US" i="1" dirty="0" smtClean="0">
                        <a:latin typeface="Cambria Math" panose="02040503050406030204" pitchFamily="18" charset="0"/>
                      </a:rPr>
                      <m:t> </m:t>
                    </m:r>
                  </m:oMath>
                </a14:m>
                <a:r>
                  <a:rPr lang="zh-CN" altLang="en-US" dirty="0"/>
                  <a:t>也为真</a:t>
                </a:r>
                <a:r>
                  <a:rPr lang="en-US" altLang="zh-CN" dirty="0"/>
                  <a:t>(</a:t>
                </a:r>
                <a:r>
                  <a:rPr lang="zh-CN" altLang="en-US" b="1" dirty="0">
                    <a:solidFill>
                      <a:srgbClr val="C00000"/>
                    </a:solidFill>
                  </a:rPr>
                  <a:t>平凡证明</a:t>
                </a:r>
                <a:r>
                  <a:rPr lang="en-US" altLang="zh-CN" dirty="0"/>
                  <a:t>)</a:t>
                </a:r>
                <a:r>
                  <a:rPr lang="en-US" dirty="0"/>
                  <a:t>. </a:t>
                </a:r>
              </a:p>
              <a:p>
                <a:endParaRPr lang="en-US" dirty="0"/>
              </a:p>
              <a:p>
                <a:pPr marL="0" indent="0">
                  <a:buNone/>
                </a:pPr>
                <a:r>
                  <a:rPr lang="en-US" dirty="0"/>
                  <a:t>  </a:t>
                </a:r>
              </a:p>
              <a:p>
                <a:pPr marL="0" indent="0">
                  <a:buNone/>
                </a:pPr>
                <a:r>
                  <a:rPr lang="zh-CN" altLang="en-US" b="1" dirty="0"/>
                  <a:t>例</a:t>
                </a:r>
                <a:r>
                  <a:rPr lang="en-US" altLang="zh-CN" b="1" dirty="0"/>
                  <a:t>1:</a:t>
                </a:r>
                <a:r>
                  <a:rPr lang="en-US" b="1" dirty="0"/>
                  <a:t>“</a:t>
                </a:r>
                <a:r>
                  <a:rPr lang="zh-CN" altLang="en-US" dirty="0"/>
                  <a:t>如果下雨</a:t>
                </a:r>
                <a:r>
                  <a:rPr lang="en-US" altLang="zh-CN" dirty="0"/>
                  <a:t>, </a:t>
                </a:r>
                <a:r>
                  <a:rPr lang="zh-CN" altLang="en-US" dirty="0"/>
                  <a:t>那么</a:t>
                </a:r>
                <a:r>
                  <a:rPr lang="en-US" dirty="0"/>
                  <a:t>1=1.”</a:t>
                </a:r>
              </a:p>
              <a:p>
                <a:pPr marL="0" indent="0">
                  <a:buNone/>
                </a:pPr>
                <a:endParaRPr lang="en-US" dirty="0"/>
              </a:p>
              <a:p>
                <a:pPr marL="0" indent="0">
                  <a:buNone/>
                </a:pPr>
                <a:r>
                  <a:rPr lang="zh-CN" altLang="en-US" b="1" dirty="0"/>
                  <a:t>例</a:t>
                </a:r>
                <a:r>
                  <a:rPr lang="en-US" altLang="zh-CN" b="1" dirty="0"/>
                  <a:t>2: </a:t>
                </a:r>
                <a:r>
                  <a:rPr lang="zh-CN" altLang="en-US" dirty="0"/>
                  <a:t>设</a:t>
                </a:r>
                <a14:m>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zh-CN" altLang="en-US" i="1">
                        <a:latin typeface="Cambria Math" panose="02040503050406030204" pitchFamily="18" charset="0"/>
                      </a:rPr>
                      <m:t>是</m:t>
                    </m:r>
                    <m:r>
                      <a:rPr lang="en-US" altLang="zh-CN" b="0" i="1" smtClean="0">
                        <a:latin typeface="Cambria Math" panose="02040503050406030204" pitchFamily="18" charset="0"/>
                      </a:rPr>
                      <m:t>“</m:t>
                    </m:r>
                    <m:r>
                      <a:rPr lang="zh-CN" altLang="en-US" i="1">
                        <a:latin typeface="Cambria Math" panose="02040503050406030204" pitchFamily="18" charset="0"/>
                      </a:rPr>
                      <m:t>如果</m:t>
                    </m:r>
                    <m:r>
                      <a:rPr lang="en-US" altLang="zh-CN" i="1">
                        <a:latin typeface="Cambria Math" panose="02040503050406030204" pitchFamily="18" charset="0"/>
                      </a:rPr>
                      <m:t>𝑎</m:t>
                    </m:r>
                    <m:r>
                      <a:rPr lang="zh-CN" altLang="en-US" i="1">
                        <a:latin typeface="Cambria Math" panose="02040503050406030204" pitchFamily="18" charset="0"/>
                      </a:rPr>
                      <m:t>和</m:t>
                    </m:r>
                    <m:r>
                      <m:rPr>
                        <m:sty m:val="p"/>
                      </m:rPr>
                      <a:rPr lang="en-US" altLang="zh-CN" i="1" smtClean="0">
                        <a:latin typeface="Cambria Math" panose="02040503050406030204" pitchFamily="18" charset="0"/>
                      </a:rPr>
                      <m:t>b</m:t>
                    </m:r>
                    <m:r>
                      <a:rPr lang="zh-CN" altLang="en-US" i="1">
                        <a:latin typeface="Cambria Math" panose="02040503050406030204" pitchFamily="18" charset="0"/>
                      </a:rPr>
                      <m:t>是</m:t>
                    </m:r>
                    <m:r>
                      <a:rPr lang="zh-CN" altLang="en-US" i="1" smtClean="0">
                        <a:latin typeface="Cambria Math" panose="02040503050406030204" pitchFamily="18" charset="0"/>
                      </a:rPr>
                      <m:t>满足</m:t>
                    </m:r>
                    <m:r>
                      <a:rPr lang="en-US" altLang="zh-CN" b="0" i="1" smtClean="0">
                        <a:latin typeface="Cambria Math" panose="02040503050406030204" pitchFamily="18" charset="0"/>
                      </a:rPr>
                      <m:t>𝑎</m:t>
                    </m:r>
                    <m:r>
                      <a:rPr lang="en-US" altLang="zh-CN" dirty="0" smtClean="0">
                        <a:latin typeface="Cambria Math" panose="02040503050406030204" pitchFamily="18" charset="0"/>
                        <a:ea typeface="Cambria Math" panose="02040503050406030204" pitchFamily="18" charset="0"/>
                      </a:rPr>
                      <m:t>≥</m:t>
                    </m:r>
                    <m:r>
                      <m:rPr>
                        <m:sty m:val="p"/>
                      </m:rPr>
                      <a:rPr lang="en-US" altLang="zh-CN" b="0" i="0" dirty="0" smtClean="0">
                        <a:latin typeface="Cambria Math" panose="02040503050406030204" pitchFamily="18" charset="0"/>
                        <a:ea typeface="Cambria Math" panose="02040503050406030204" pitchFamily="18" charset="0"/>
                      </a:rPr>
                      <m:t>b</m:t>
                    </m:r>
                    <m:r>
                      <a:rPr lang="zh-CN" altLang="en-US" b="0" i="1" dirty="0">
                        <a:latin typeface="Cambria Math" panose="02040503050406030204" pitchFamily="18" charset="0"/>
                        <a:ea typeface="Cambria Math" panose="02040503050406030204" pitchFamily="18" charset="0"/>
                      </a:rPr>
                      <m:t>的</m:t>
                    </m:r>
                    <m:r>
                      <a:rPr lang="zh-CN" altLang="en-US" b="0" i="1" dirty="0" smtClean="0">
                        <a:latin typeface="Cambria Math" panose="02040503050406030204" pitchFamily="18" charset="0"/>
                        <a:ea typeface="Cambria Math" panose="02040503050406030204" pitchFamily="18" charset="0"/>
                      </a:rPr>
                      <m:t>正</m:t>
                    </m:r>
                    <m:r>
                      <a:rPr lang="zh-CN" altLang="en-US" b="0" i="1" dirty="0">
                        <a:latin typeface="Cambria Math" panose="02040503050406030204" pitchFamily="18" charset="0"/>
                        <a:ea typeface="Cambria Math" panose="02040503050406030204" pitchFamily="18" charset="0"/>
                      </a:rPr>
                      <m:t>整数</m:t>
                    </m:r>
                    <m:r>
                      <a:rPr lang="zh-CN" altLang="en-US" i="1" dirty="0" smtClean="0">
                        <a:latin typeface="Cambria Math" panose="02040503050406030204" pitchFamily="18" charset="0"/>
                        <a:ea typeface="Cambria Math" panose="02040503050406030204" pitchFamily="18" charset="0"/>
                      </a:rPr>
                      <m:t>，</m:t>
                    </m:r>
                    <m:r>
                      <a:rPr lang="zh-CN" altLang="en-US" i="1" dirty="0">
                        <a:latin typeface="Cambria Math" panose="02040503050406030204" pitchFamily="18" charset="0"/>
                        <a:ea typeface="Cambria Math" panose="02040503050406030204" pitchFamily="18" charset="0"/>
                      </a:rPr>
                      <m:t>则</m:t>
                    </m:r>
                    <m:sSup>
                      <m:sSupPr>
                        <m:ctrlPr>
                          <a:rPr lang="en-US" altLang="zh-CN" i="1" dirty="0" smtClean="0">
                            <a:latin typeface="Cambria Math" panose="02040503050406030204" pitchFamily="18" charset="0"/>
                            <a:ea typeface="Cambria Math" panose="02040503050406030204" pitchFamily="18" charset="0"/>
                          </a:rPr>
                        </m:ctrlPr>
                      </m:sSupPr>
                      <m:e>
                        <m:r>
                          <a:rPr lang="en-US" altLang="zh-CN" b="0" i="1" dirty="0" smtClean="0">
                            <a:latin typeface="Cambria Math" panose="02040503050406030204" pitchFamily="18" charset="0"/>
                            <a:ea typeface="Cambria Math" panose="02040503050406030204" pitchFamily="18" charset="0"/>
                          </a:rPr>
                          <m:t>𝑎</m:t>
                        </m:r>
                      </m:e>
                      <m:sup>
                        <m:r>
                          <a:rPr lang="en-US" altLang="zh-CN" b="0" i="1" dirty="0" smtClean="0">
                            <a:latin typeface="Cambria Math" panose="02040503050406030204" pitchFamily="18" charset="0"/>
                            <a:ea typeface="Cambria Math" panose="02040503050406030204" pitchFamily="18" charset="0"/>
                          </a:rPr>
                          <m:t>𝑛</m:t>
                        </m:r>
                      </m:sup>
                    </m:sSup>
                    <m:r>
                      <a:rPr lang="en-US" altLang="zh-CN" i="1" dirty="0" smtClean="0">
                        <a:latin typeface="Cambria Math" panose="02040503050406030204" pitchFamily="18" charset="0"/>
                        <a:ea typeface="Cambria Math" panose="02040503050406030204" pitchFamily="18" charset="0"/>
                      </a:rPr>
                      <m:t>≥</m:t>
                    </m:r>
                    <m:sSup>
                      <m:sSupPr>
                        <m:ctrlPr>
                          <a:rPr lang="en-US" altLang="zh-CN" i="1" dirty="0" smtClean="0">
                            <a:latin typeface="Cambria Math" panose="02040503050406030204" pitchFamily="18" charset="0"/>
                            <a:ea typeface="Cambria Math" panose="02040503050406030204" pitchFamily="18" charset="0"/>
                          </a:rPr>
                        </m:ctrlPr>
                      </m:sSupPr>
                      <m:e>
                        <m:r>
                          <a:rPr lang="en-US" altLang="zh-CN" b="0" i="1" dirty="0" smtClean="0">
                            <a:latin typeface="Cambria Math" panose="02040503050406030204" pitchFamily="18" charset="0"/>
                            <a:ea typeface="Cambria Math" panose="02040503050406030204" pitchFamily="18" charset="0"/>
                          </a:rPr>
                          <m:t>𝑏</m:t>
                        </m:r>
                      </m:e>
                      <m:sup>
                        <m:r>
                          <a:rPr lang="en-US" altLang="zh-CN" b="0" i="1" dirty="0" smtClean="0">
                            <a:latin typeface="Cambria Math" panose="02040503050406030204" pitchFamily="18" charset="0"/>
                            <a:ea typeface="Cambria Math" panose="02040503050406030204" pitchFamily="18" charset="0"/>
                          </a:rPr>
                          <m:t>𝑛</m:t>
                        </m:r>
                      </m:sup>
                    </m:sSup>
                    <m:r>
                      <a:rPr lang="en-US" altLang="zh-CN" b="0" i="1" dirty="0" smtClean="0">
                        <a:latin typeface="Cambria Math" panose="02040503050406030204" pitchFamily="18" charset="0"/>
                        <a:ea typeface="Cambria Math" panose="02040503050406030204" pitchFamily="18" charset="0"/>
                      </a:rPr>
                      <m:t>"</m:t>
                    </m:r>
                  </m:oMath>
                </a14:m>
                <a:r>
                  <a:rPr lang="en-US" dirty="0"/>
                  <a:t>,</a:t>
                </a:r>
                <a:r>
                  <a:rPr lang="zh-CN" altLang="en-US" dirty="0"/>
                  <a:t>其中论域是所有非负整数集合，证明</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r>
                      <a:rPr lang="zh-CN" altLang="en-US" i="1">
                        <a:latin typeface="Cambria Math" panose="02040503050406030204" pitchFamily="18" charset="0"/>
                      </a:rPr>
                      <m:t>为</m:t>
                    </m:r>
                  </m:oMath>
                </a14:m>
                <a:r>
                  <a:rPr lang="zh-CN" altLang="en-US" dirty="0"/>
                  <a:t>真。</a:t>
                </a:r>
                <a:endParaRPr lang="en-US" altLang="zh-CN" dirty="0"/>
              </a:p>
              <a:p>
                <a:pPr marL="0" indent="0">
                  <a:buNone/>
                </a:pPr>
                <a:endParaRPr lang="en-US" altLang="zh-CN" dirty="0"/>
              </a:p>
              <a:p>
                <a:pPr marL="0" indent="0">
                  <a:buNone/>
                </a:pPr>
                <a:r>
                  <a:rPr lang="zh-CN" altLang="en-US" b="1" dirty="0"/>
                  <a:t>证明：</a:t>
                </a:r>
                <a:r>
                  <a:rPr lang="zh-CN" altLang="en-US" dirty="0"/>
                  <a:t>命题</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0</m:t>
                        </m:r>
                      </m:e>
                    </m:d>
                  </m:oMath>
                </a14:m>
                <a:r>
                  <a:rPr lang="zh-CN" altLang="en-US" dirty="0"/>
                  <a:t>是“如果</a:t>
                </a:r>
                <a14:m>
                  <m:oMath xmlns:m="http://schemas.openxmlformats.org/officeDocument/2006/math">
                    <m:r>
                      <a:rPr lang="en-US" altLang="zh-CN" i="1">
                        <a:latin typeface="Cambria Math" panose="02040503050406030204" pitchFamily="18" charset="0"/>
                      </a:rPr>
                      <m:t>𝑎</m:t>
                    </m:r>
                    <m:r>
                      <a:rPr lang="en-US" altLang="zh-CN" dirty="0">
                        <a:latin typeface="Cambria Math" panose="02040503050406030204" pitchFamily="18" charset="0"/>
                        <a:ea typeface="Cambria Math" panose="02040503050406030204" pitchFamily="18" charset="0"/>
                      </a:rPr>
                      <m:t>≥</m:t>
                    </m:r>
                    <m:r>
                      <m:rPr>
                        <m:sty m:val="p"/>
                      </m:rPr>
                      <a:rPr lang="en-US" altLang="zh-CN" dirty="0">
                        <a:latin typeface="Cambria Math" panose="02040503050406030204" pitchFamily="18" charset="0"/>
                        <a:ea typeface="Cambria Math" panose="02040503050406030204" pitchFamily="18" charset="0"/>
                      </a:rPr>
                      <m:t>b</m:t>
                    </m:r>
                  </m:oMath>
                </a14:m>
                <a:r>
                  <a:rPr lang="zh-CN" altLang="en-US" dirty="0"/>
                  <a:t>，则</a:t>
                </a:r>
                <a14:m>
                  <m:oMath xmlns:m="http://schemas.openxmlformats.org/officeDocument/2006/math">
                    <m:sSup>
                      <m:sSupPr>
                        <m:ctrlPr>
                          <a:rPr lang="en-US" altLang="zh-CN" i="1" dirty="0">
                            <a:latin typeface="Cambria Math" panose="02040503050406030204" pitchFamily="18" charset="0"/>
                            <a:ea typeface="Cambria Math" panose="02040503050406030204" pitchFamily="18" charset="0"/>
                          </a:rPr>
                        </m:ctrlPr>
                      </m:sSupPr>
                      <m:e>
                        <m:r>
                          <a:rPr lang="en-US" altLang="zh-CN" i="1" dirty="0">
                            <a:latin typeface="Cambria Math" panose="02040503050406030204" pitchFamily="18" charset="0"/>
                            <a:ea typeface="Cambria Math" panose="02040503050406030204" pitchFamily="18" charset="0"/>
                          </a:rPr>
                          <m:t>𝑎</m:t>
                        </m:r>
                      </m:e>
                      <m:sup>
                        <m:r>
                          <a:rPr lang="en-US" altLang="zh-CN" b="0" i="1" dirty="0" smtClean="0">
                            <a:latin typeface="Cambria Math" panose="02040503050406030204" pitchFamily="18" charset="0"/>
                            <a:ea typeface="Cambria Math" panose="02040503050406030204" pitchFamily="18" charset="0"/>
                          </a:rPr>
                          <m:t>0</m:t>
                        </m:r>
                      </m:sup>
                    </m:sSup>
                    <m:r>
                      <a:rPr lang="en-US" altLang="zh-CN" i="1" dirty="0">
                        <a:latin typeface="Cambria Math" panose="02040503050406030204" pitchFamily="18" charset="0"/>
                        <a:ea typeface="Cambria Math" panose="02040503050406030204" pitchFamily="18" charset="0"/>
                      </a:rPr>
                      <m:t>≥</m:t>
                    </m:r>
                    <m:sSup>
                      <m:sSupPr>
                        <m:ctrlPr>
                          <a:rPr lang="en-US" altLang="zh-CN" i="1" dirty="0">
                            <a:latin typeface="Cambria Math" panose="02040503050406030204" pitchFamily="18" charset="0"/>
                            <a:ea typeface="Cambria Math" panose="02040503050406030204" pitchFamily="18" charset="0"/>
                          </a:rPr>
                        </m:ctrlPr>
                      </m:sSupPr>
                      <m:e>
                        <m:r>
                          <a:rPr lang="en-US" altLang="zh-CN" i="1" dirty="0">
                            <a:latin typeface="Cambria Math" panose="02040503050406030204" pitchFamily="18" charset="0"/>
                            <a:ea typeface="Cambria Math" panose="02040503050406030204" pitchFamily="18" charset="0"/>
                          </a:rPr>
                          <m:t>𝑏</m:t>
                        </m:r>
                      </m:e>
                      <m:sup>
                        <m:r>
                          <a:rPr lang="en-US" altLang="zh-CN" b="0" i="1" dirty="0" smtClean="0">
                            <a:latin typeface="Cambria Math" panose="02040503050406030204" pitchFamily="18" charset="0"/>
                            <a:ea typeface="Cambria Math" panose="02040503050406030204" pitchFamily="18" charset="0"/>
                          </a:rPr>
                          <m:t>0</m:t>
                        </m:r>
                      </m:sup>
                    </m:sSup>
                  </m:oMath>
                </a14:m>
                <a:r>
                  <a:rPr lang="zh-CN" altLang="en-US" dirty="0"/>
                  <a:t>”。因为</a:t>
                </a:r>
                <a14:m>
                  <m:oMath xmlns:m="http://schemas.openxmlformats.org/officeDocument/2006/math">
                    <m:sSup>
                      <m:sSupPr>
                        <m:ctrlPr>
                          <a:rPr lang="en-US" altLang="zh-CN" i="1" dirty="0">
                            <a:latin typeface="Cambria Math" panose="02040503050406030204" pitchFamily="18" charset="0"/>
                            <a:ea typeface="Cambria Math" panose="02040503050406030204" pitchFamily="18" charset="0"/>
                          </a:rPr>
                        </m:ctrlPr>
                      </m:sSupPr>
                      <m:e>
                        <m:r>
                          <a:rPr lang="en-US" altLang="zh-CN" i="1" dirty="0">
                            <a:latin typeface="Cambria Math" panose="02040503050406030204" pitchFamily="18" charset="0"/>
                            <a:ea typeface="Cambria Math" panose="02040503050406030204" pitchFamily="18" charset="0"/>
                          </a:rPr>
                          <m:t>𝑎</m:t>
                        </m:r>
                      </m:e>
                      <m:sup>
                        <m:r>
                          <a:rPr lang="en-US" altLang="zh-CN" i="1" dirty="0">
                            <a:latin typeface="Cambria Math" panose="02040503050406030204" pitchFamily="18" charset="0"/>
                            <a:ea typeface="Cambria Math" panose="02040503050406030204" pitchFamily="18" charset="0"/>
                          </a:rPr>
                          <m:t>0</m:t>
                        </m:r>
                      </m:sup>
                    </m:sSup>
                    <m:r>
                      <a:rPr lang="en-US" altLang="zh-CN" i="1" dirty="0" smtClean="0">
                        <a:latin typeface="Cambria Math" panose="02040503050406030204" pitchFamily="18" charset="0"/>
                        <a:ea typeface="Cambria Math" panose="02040503050406030204" pitchFamily="18" charset="0"/>
                      </a:rPr>
                      <m:t>=</m:t>
                    </m:r>
                    <m:sSup>
                      <m:sSupPr>
                        <m:ctrlPr>
                          <a:rPr lang="en-US" altLang="zh-CN" i="1" dirty="0">
                            <a:latin typeface="Cambria Math" panose="02040503050406030204" pitchFamily="18" charset="0"/>
                            <a:ea typeface="Cambria Math" panose="02040503050406030204" pitchFamily="18" charset="0"/>
                          </a:rPr>
                        </m:ctrlPr>
                      </m:sSupPr>
                      <m:e>
                        <m:r>
                          <a:rPr lang="en-US" altLang="zh-CN" i="1" dirty="0">
                            <a:latin typeface="Cambria Math" panose="02040503050406030204" pitchFamily="18" charset="0"/>
                            <a:ea typeface="Cambria Math" panose="02040503050406030204" pitchFamily="18" charset="0"/>
                          </a:rPr>
                          <m:t>𝑏</m:t>
                        </m:r>
                      </m:e>
                      <m:sup>
                        <m:r>
                          <a:rPr lang="en-US" altLang="zh-CN" i="1" dirty="0">
                            <a:latin typeface="Cambria Math" panose="02040503050406030204" pitchFamily="18" charset="0"/>
                            <a:ea typeface="Cambria Math" panose="02040503050406030204" pitchFamily="18" charset="0"/>
                          </a:rPr>
                          <m:t>0</m:t>
                        </m:r>
                      </m:sup>
                    </m:sSup>
                  </m:oMath>
                </a14:m>
                <a:r>
                  <a:rPr lang="en-US" altLang="zh-CN" dirty="0"/>
                  <a:t>=1</a:t>
                </a:r>
                <a:r>
                  <a:rPr lang="zh-CN" altLang="en-US" dirty="0"/>
                  <a:t>，所以条件语句“如果</a:t>
                </a:r>
                <a14:m>
                  <m:oMath xmlns:m="http://schemas.openxmlformats.org/officeDocument/2006/math">
                    <m:r>
                      <a:rPr lang="en-US" altLang="zh-CN" i="1">
                        <a:latin typeface="Cambria Math" panose="02040503050406030204" pitchFamily="18" charset="0"/>
                      </a:rPr>
                      <m:t>𝑎</m:t>
                    </m:r>
                    <m:r>
                      <a:rPr lang="en-US" altLang="zh-CN" dirty="0">
                        <a:latin typeface="Cambria Math" panose="02040503050406030204" pitchFamily="18" charset="0"/>
                        <a:ea typeface="Cambria Math" panose="02040503050406030204" pitchFamily="18" charset="0"/>
                      </a:rPr>
                      <m:t>≥</m:t>
                    </m:r>
                    <m:r>
                      <m:rPr>
                        <m:sty m:val="p"/>
                      </m:rPr>
                      <a:rPr lang="en-US" altLang="zh-CN" dirty="0">
                        <a:latin typeface="Cambria Math" panose="02040503050406030204" pitchFamily="18" charset="0"/>
                        <a:ea typeface="Cambria Math" panose="02040503050406030204" pitchFamily="18" charset="0"/>
                      </a:rPr>
                      <m:t>b</m:t>
                    </m:r>
                  </m:oMath>
                </a14:m>
                <a:r>
                  <a:rPr lang="zh-CN" altLang="en-US" dirty="0"/>
                  <a:t>，则</a:t>
                </a:r>
                <a14:m>
                  <m:oMath xmlns:m="http://schemas.openxmlformats.org/officeDocument/2006/math">
                    <m:sSup>
                      <m:sSupPr>
                        <m:ctrlPr>
                          <a:rPr lang="en-US" altLang="zh-CN" i="1" dirty="0">
                            <a:latin typeface="Cambria Math" panose="02040503050406030204" pitchFamily="18" charset="0"/>
                            <a:ea typeface="Cambria Math" panose="02040503050406030204" pitchFamily="18" charset="0"/>
                          </a:rPr>
                        </m:ctrlPr>
                      </m:sSupPr>
                      <m:e>
                        <m:r>
                          <a:rPr lang="en-US" altLang="zh-CN" i="1" dirty="0">
                            <a:latin typeface="Cambria Math" panose="02040503050406030204" pitchFamily="18" charset="0"/>
                            <a:ea typeface="Cambria Math" panose="02040503050406030204" pitchFamily="18" charset="0"/>
                          </a:rPr>
                          <m:t>𝑎</m:t>
                        </m:r>
                      </m:e>
                      <m:sup>
                        <m:r>
                          <a:rPr lang="en-US" altLang="zh-CN" i="1" dirty="0">
                            <a:latin typeface="Cambria Math" panose="02040503050406030204" pitchFamily="18" charset="0"/>
                            <a:ea typeface="Cambria Math" panose="02040503050406030204" pitchFamily="18" charset="0"/>
                          </a:rPr>
                          <m:t>0</m:t>
                        </m:r>
                      </m:sup>
                    </m:sSup>
                    <m:r>
                      <a:rPr lang="en-US" altLang="zh-CN" i="1" dirty="0">
                        <a:latin typeface="Cambria Math" panose="02040503050406030204" pitchFamily="18" charset="0"/>
                        <a:ea typeface="Cambria Math" panose="02040503050406030204" pitchFamily="18" charset="0"/>
                      </a:rPr>
                      <m:t>≥</m:t>
                    </m:r>
                    <m:sSup>
                      <m:sSupPr>
                        <m:ctrlPr>
                          <a:rPr lang="en-US" altLang="zh-CN" i="1" dirty="0">
                            <a:latin typeface="Cambria Math" panose="02040503050406030204" pitchFamily="18" charset="0"/>
                            <a:ea typeface="Cambria Math" panose="02040503050406030204" pitchFamily="18" charset="0"/>
                          </a:rPr>
                        </m:ctrlPr>
                      </m:sSupPr>
                      <m:e>
                        <m:r>
                          <a:rPr lang="en-US" altLang="zh-CN" i="1" dirty="0">
                            <a:latin typeface="Cambria Math" panose="02040503050406030204" pitchFamily="18" charset="0"/>
                            <a:ea typeface="Cambria Math" panose="02040503050406030204" pitchFamily="18" charset="0"/>
                          </a:rPr>
                          <m:t>𝑏</m:t>
                        </m:r>
                      </m:e>
                      <m:sup>
                        <m:r>
                          <a:rPr lang="en-US" altLang="zh-CN" i="1" dirty="0">
                            <a:latin typeface="Cambria Math" panose="02040503050406030204" pitchFamily="18" charset="0"/>
                            <a:ea typeface="Cambria Math" panose="02040503050406030204" pitchFamily="18" charset="0"/>
                          </a:rPr>
                          <m:t>0</m:t>
                        </m:r>
                      </m:sup>
                    </m:sSup>
                  </m:oMath>
                </a14:m>
                <a:r>
                  <a:rPr lang="zh-CN" altLang="en-US" dirty="0"/>
                  <a:t>的结论为真”，从而条件语句</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0</m:t>
                        </m:r>
                      </m:e>
                    </m:d>
                  </m:oMath>
                </a14:m>
                <a:r>
                  <a:rPr lang="zh-CN" altLang="en-US" dirty="0"/>
                  <a:t>为真。</a:t>
                </a:r>
                <a:endParaRPr lang="en-US" dirty="0"/>
              </a:p>
              <a:p>
                <a:pPr marL="0" indent="0">
                  <a:buNone/>
                </a:pPr>
                <a:r>
                  <a:rPr lang="en-US" dirty="0"/>
                  <a:t>       </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99" t="-1905" r="-333"/>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C50D4420-BC36-4534-9184-B832BDCE50BD}"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154</a:t>
            </a:fld>
            <a:endParaRPr lang="zh-CN" altLang="en-US" dirty="0"/>
          </a:p>
        </p:txBody>
      </p:sp>
    </p:spTree>
    <p:extLst>
      <p:ext uri="{BB962C8B-B14F-4D97-AF65-F5344CB8AC3E}">
        <p14:creationId xmlns:p14="http://schemas.microsoft.com/office/powerpoint/2010/main" val="727081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证明条件语句</a:t>
            </a:r>
            <a:r>
              <a:rPr lang="en-US" dirty="0"/>
              <a:t>: p → q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7541" y="586774"/>
                <a:ext cx="10987316" cy="5121481"/>
              </a:xfrm>
            </p:spPr>
            <p:txBody>
              <a:bodyPr>
                <a:normAutofit fontScale="92500"/>
              </a:bodyPr>
              <a:lstStyle/>
              <a:p>
                <a:pPr marL="0" indent="0">
                  <a:buNone/>
                </a:pPr>
                <a:r>
                  <a:rPr lang="en-US" dirty="0"/>
                  <a:t> </a:t>
                </a:r>
              </a:p>
              <a:p>
                <a:r>
                  <a:rPr lang="en-US" dirty="0"/>
                  <a:t> </a:t>
                </a:r>
                <a:r>
                  <a:rPr lang="zh-CN" altLang="en-US" dirty="0"/>
                  <a:t>如果我们已知</a:t>
                </a:r>
                <a14:m>
                  <m:oMath xmlns:m="http://schemas.openxmlformats.org/officeDocument/2006/math">
                    <m:r>
                      <a:rPr lang="en-US" i="1" dirty="0" smtClean="0">
                        <a:latin typeface="Cambria Math" panose="02040503050406030204" pitchFamily="18" charset="0"/>
                      </a:rPr>
                      <m:t>𝑝</m:t>
                    </m:r>
                  </m:oMath>
                </a14:m>
                <a:r>
                  <a:rPr lang="zh-CN" altLang="en-US" dirty="0"/>
                  <a:t>为假</a:t>
                </a:r>
                <a:r>
                  <a:rPr lang="en-US" altLang="zh-CN" dirty="0"/>
                  <a:t>, </a:t>
                </a:r>
                <a:r>
                  <a:rPr lang="zh-CN" altLang="en-US" dirty="0"/>
                  <a:t>那么</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 → </m:t>
                    </m:r>
                    <m:r>
                      <a:rPr lang="en-US" i="1" dirty="0" smtClean="0">
                        <a:latin typeface="Cambria Math" panose="02040503050406030204" pitchFamily="18" charset="0"/>
                      </a:rPr>
                      <m:t>𝑞</m:t>
                    </m:r>
                  </m:oMath>
                </a14:m>
                <a:r>
                  <a:rPr lang="zh-CN" altLang="en-US" dirty="0"/>
                  <a:t>为真</a:t>
                </a:r>
                <a:r>
                  <a:rPr lang="en-US" altLang="zh-CN" dirty="0"/>
                  <a:t>(</a:t>
                </a:r>
                <a:r>
                  <a:rPr lang="zh-CN" altLang="en-US" b="1" dirty="0">
                    <a:solidFill>
                      <a:srgbClr val="C00000"/>
                    </a:solidFill>
                  </a:rPr>
                  <a:t>空证明</a:t>
                </a:r>
                <a:r>
                  <a:rPr lang="en-US" altLang="zh-CN" dirty="0"/>
                  <a:t>)</a:t>
                </a:r>
                <a:r>
                  <a:rPr lang="en-US" dirty="0"/>
                  <a:t>.</a:t>
                </a:r>
              </a:p>
              <a:p>
                <a:pPr marL="0" indent="0">
                  <a:buNone/>
                </a:pPr>
                <a:r>
                  <a:rPr lang="zh-CN" altLang="en-US" b="1" dirty="0"/>
                  <a:t>例</a:t>
                </a:r>
                <a:r>
                  <a:rPr lang="en-US" altLang="zh-CN" b="1" dirty="0"/>
                  <a:t>1</a:t>
                </a:r>
                <a:r>
                  <a:rPr lang="zh-CN" altLang="en-US" b="1" dirty="0"/>
                  <a:t>：</a:t>
                </a:r>
                <a:r>
                  <a:rPr lang="en-US" dirty="0"/>
                  <a:t>“</a:t>
                </a:r>
                <a:r>
                  <a:rPr lang="zh-CN" altLang="en-US" dirty="0"/>
                  <a:t>如果我既贫穷又富有</a:t>
                </a:r>
                <a:r>
                  <a:rPr lang="en-US" altLang="zh-CN" dirty="0"/>
                  <a:t>, </a:t>
                </a:r>
                <a:r>
                  <a:rPr lang="zh-CN" altLang="en-US" dirty="0"/>
                  <a:t>那么</a:t>
                </a:r>
                <a:r>
                  <a:rPr lang="en-US" dirty="0"/>
                  <a:t>2 + 2 = 5.”</a:t>
                </a:r>
              </a:p>
              <a:p>
                <a:pPr marL="0" indent="0">
                  <a:buNone/>
                </a:pPr>
                <a:r>
                  <a:rPr lang="zh-CN" altLang="en-US" b="1" dirty="0"/>
                  <a:t>例</a:t>
                </a:r>
                <a:r>
                  <a:rPr lang="en-US" altLang="zh-CN" b="1" dirty="0"/>
                  <a:t>2</a:t>
                </a:r>
                <a:r>
                  <a:rPr lang="zh-CN" altLang="en-US" b="1" dirty="0"/>
                  <a:t>：</a:t>
                </a:r>
                <a:r>
                  <a:rPr lang="zh-CN" altLang="en-US" dirty="0"/>
                  <a:t>证明命题</a:t>
                </a:r>
                <a14:m>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(0)</m:t>
                    </m:r>
                    <m:r>
                      <a:rPr lang="zh-CN" altLang="en-US" i="1">
                        <a:latin typeface="Cambria Math" panose="02040503050406030204" pitchFamily="18" charset="0"/>
                      </a:rPr>
                      <m:t>为</m:t>
                    </m:r>
                  </m:oMath>
                </a14:m>
                <a:r>
                  <a:rPr lang="zh-CN" altLang="en-US" dirty="0"/>
                  <a:t>真，其中</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m:rPr>
                            <m:sty m:val="p"/>
                          </m:rPr>
                          <a:rPr lang="en-US" altLang="zh-CN" i="1" smtClean="0">
                            <a:latin typeface="Cambria Math" panose="02040503050406030204" pitchFamily="18" charset="0"/>
                          </a:rPr>
                          <m:t>n</m:t>
                        </m:r>
                      </m:e>
                    </m:d>
                    <m:r>
                      <a:rPr lang="en-US" altLang="zh-CN" b="0" i="0" smtClean="0">
                        <a:latin typeface="Cambria Math" panose="02040503050406030204" pitchFamily="18" charset="0"/>
                      </a:rPr>
                      <m:t> </m:t>
                    </m:r>
                    <m:r>
                      <a:rPr lang="zh-CN" altLang="en-US" i="1">
                        <a:latin typeface="Cambria Math" panose="02040503050406030204" pitchFamily="18" charset="0"/>
                      </a:rPr>
                      <m:t>是</m:t>
                    </m:r>
                  </m:oMath>
                </a14:m>
                <a:r>
                  <a:rPr lang="zh-CN" altLang="en-US" dirty="0"/>
                  <a:t>“如果</a:t>
                </a:r>
                <a14:m>
                  <m:oMath xmlns:m="http://schemas.openxmlformats.org/officeDocument/2006/math">
                    <m:r>
                      <m:rPr>
                        <m:sty m:val="p"/>
                      </m:rPr>
                      <a:rPr lang="en-US" altLang="zh-CN" i="1" dirty="0">
                        <a:latin typeface="Cambria Math" panose="02040503050406030204" pitchFamily="18" charset="0"/>
                      </a:rPr>
                      <m:t>n</m:t>
                    </m:r>
                  </m:oMath>
                </a14:m>
                <a:r>
                  <a:rPr lang="en-US" altLang="zh-CN" dirty="0"/>
                  <a:t>&gt;1,</a:t>
                </a:r>
                <a:r>
                  <a:rPr lang="zh-CN" altLang="en-US" dirty="0"/>
                  <a:t>则</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2</m:t>
                        </m:r>
                      </m:sup>
                    </m:sSup>
                    <m:r>
                      <a:rPr lang="en-US" altLang="zh-CN" dirty="0">
                        <a:latin typeface="Cambria Math" panose="02040503050406030204" pitchFamily="18" charset="0"/>
                        <a:ea typeface="Cambria Math" panose="02040503050406030204" pitchFamily="18" charset="0"/>
                      </a:rPr>
                      <m:t>&gt;</m:t>
                    </m:r>
                    <m:r>
                      <m:rPr>
                        <m:sty m:val="p"/>
                      </m:rPr>
                      <a:rPr lang="en-US" altLang="zh-CN" b="0" i="0" dirty="0" smtClean="0">
                        <a:latin typeface="Cambria Math" panose="02040503050406030204" pitchFamily="18" charset="0"/>
                        <a:ea typeface="Cambria Math" panose="02040503050406030204" pitchFamily="18" charset="0"/>
                      </a:rPr>
                      <m:t>n</m:t>
                    </m:r>
                  </m:oMath>
                </a14:m>
                <a:r>
                  <a:rPr lang="zh-CN" altLang="en-US" dirty="0"/>
                  <a:t>”论域是所有整数集合。</a:t>
                </a:r>
                <a:endParaRPr lang="en-US" altLang="zh-CN" dirty="0"/>
              </a:p>
              <a:p>
                <a:pPr marL="0" indent="0">
                  <a:buNone/>
                </a:pPr>
                <a:endParaRPr lang="en-US" dirty="0"/>
              </a:p>
              <a:p>
                <a:pPr marL="0" indent="0">
                  <a:buNone/>
                </a:pPr>
                <a:r>
                  <a:rPr lang="zh-CN" altLang="en-US" b="1" dirty="0"/>
                  <a:t>证明：</a:t>
                </a:r>
                <a:r>
                  <a:rPr lang="zh-CN" altLang="en-US" dirty="0"/>
                  <a:t>命题</a:t>
                </a:r>
                <a14:m>
                  <m:oMath xmlns:m="http://schemas.openxmlformats.org/officeDocument/2006/math">
                    <m:r>
                      <a:rPr lang="en-US" altLang="zh-CN" i="1">
                        <a:latin typeface="Cambria Math" panose="02040503050406030204" pitchFamily="18" charset="0"/>
                      </a:rPr>
                      <m:t>𝑃</m:t>
                    </m:r>
                    <m:r>
                      <a:rPr lang="en-US" altLang="zh-CN" i="1">
                        <a:latin typeface="Cambria Math" panose="02040503050406030204" pitchFamily="18" charset="0"/>
                      </a:rPr>
                      <m:t>(0)</m:t>
                    </m:r>
                  </m:oMath>
                </a14:m>
                <a:r>
                  <a:rPr lang="zh-CN" altLang="en-US" dirty="0"/>
                  <a:t>是“如果</a:t>
                </a:r>
                <a14:m>
                  <m:oMath xmlns:m="http://schemas.openxmlformats.org/officeDocument/2006/math">
                    <m:r>
                      <a:rPr lang="en-US" altLang="zh-CN" b="0" i="1" smtClean="0">
                        <a:latin typeface="Cambria Math" panose="02040503050406030204" pitchFamily="18" charset="0"/>
                      </a:rPr>
                      <m:t>0</m:t>
                    </m:r>
                  </m:oMath>
                </a14:m>
                <a:r>
                  <a:rPr lang="en-US" altLang="zh-CN" dirty="0"/>
                  <a:t>&gt;1,</a:t>
                </a:r>
                <a:r>
                  <a:rPr lang="zh-CN" altLang="en-US" dirty="0"/>
                  <a:t>则</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0</m:t>
                        </m:r>
                      </m:e>
                      <m:sup>
                        <m:r>
                          <a:rPr lang="en-US" altLang="zh-CN" i="1">
                            <a:latin typeface="Cambria Math" panose="02040503050406030204" pitchFamily="18" charset="0"/>
                          </a:rPr>
                          <m:t>2</m:t>
                        </m:r>
                      </m:sup>
                    </m:sSup>
                    <m:r>
                      <a:rPr lang="en-US" altLang="zh-CN" dirty="0">
                        <a:latin typeface="Cambria Math" panose="02040503050406030204" pitchFamily="18" charset="0"/>
                        <a:ea typeface="Cambria Math" panose="02040503050406030204" pitchFamily="18" charset="0"/>
                      </a:rPr>
                      <m:t>&gt;</m:t>
                    </m:r>
                    <m:r>
                      <a:rPr lang="en-US" altLang="zh-CN" b="0" i="0" dirty="0" smtClean="0">
                        <a:latin typeface="Cambria Math" panose="02040503050406030204" pitchFamily="18" charset="0"/>
                        <a:ea typeface="Cambria Math" panose="02040503050406030204" pitchFamily="18" charset="0"/>
                      </a:rPr>
                      <m:t>0</m:t>
                    </m:r>
                  </m:oMath>
                </a14:m>
                <a:r>
                  <a:rPr lang="zh-CN" altLang="en-US" dirty="0"/>
                  <a:t>”，使用空证明来证</a:t>
                </a:r>
                <a14:m>
                  <m:oMath xmlns:m="http://schemas.openxmlformats.org/officeDocument/2006/math">
                    <m:r>
                      <a:rPr lang="en-US" altLang="zh-CN" i="1">
                        <a:latin typeface="Cambria Math" panose="02040503050406030204" pitchFamily="18" charset="0"/>
                      </a:rPr>
                      <m:t>𝑃</m:t>
                    </m:r>
                    <m:r>
                      <a:rPr lang="en-US" altLang="zh-CN" i="1">
                        <a:latin typeface="Cambria Math" panose="02040503050406030204" pitchFamily="18" charset="0"/>
                      </a:rPr>
                      <m:t>(0)</m:t>
                    </m:r>
                    <m:r>
                      <a:rPr lang="zh-CN" altLang="en-US" i="1">
                        <a:latin typeface="Cambria Math" panose="02040503050406030204" pitchFamily="18" charset="0"/>
                      </a:rPr>
                      <m:t>为</m:t>
                    </m:r>
                  </m:oMath>
                </a14:m>
                <a:r>
                  <a:rPr lang="zh-CN" altLang="en-US" dirty="0"/>
                  <a:t>真，前提</a:t>
                </a:r>
                <a14:m>
                  <m:oMath xmlns:m="http://schemas.openxmlformats.org/officeDocument/2006/math">
                    <m:r>
                      <a:rPr lang="en-US" altLang="zh-CN" i="1">
                        <a:latin typeface="Cambria Math" panose="02040503050406030204" pitchFamily="18" charset="0"/>
                      </a:rPr>
                      <m:t>0</m:t>
                    </m:r>
                  </m:oMath>
                </a14:m>
                <a:r>
                  <a:rPr lang="en-US" altLang="zh-CN" dirty="0"/>
                  <a:t>&gt;1</a:t>
                </a:r>
                <a:r>
                  <a:rPr lang="zh-CN" altLang="en-US" dirty="0"/>
                  <a:t>为假，所以</a:t>
                </a:r>
                <a14:m>
                  <m:oMath xmlns:m="http://schemas.openxmlformats.org/officeDocument/2006/math">
                    <m:r>
                      <a:rPr lang="en-US" altLang="zh-CN" i="1">
                        <a:latin typeface="Cambria Math" panose="02040503050406030204" pitchFamily="18" charset="0"/>
                      </a:rPr>
                      <m:t>𝑃</m:t>
                    </m:r>
                    <m:r>
                      <a:rPr lang="en-US" altLang="zh-CN" i="1">
                        <a:latin typeface="Cambria Math" panose="02040503050406030204" pitchFamily="18" charset="0"/>
                      </a:rPr>
                      <m:t>(0)</m:t>
                    </m:r>
                    <m:r>
                      <a:rPr lang="zh-CN" altLang="en-US" i="1">
                        <a:latin typeface="Cambria Math" panose="02040503050406030204" pitchFamily="18" charset="0"/>
                      </a:rPr>
                      <m:t>为</m:t>
                    </m:r>
                  </m:oMath>
                </a14:m>
                <a:r>
                  <a:rPr lang="zh-CN" altLang="en-US" dirty="0"/>
                  <a:t>真。</a:t>
                </a:r>
                <a:endParaRPr lang="en-US" dirty="0"/>
              </a:p>
              <a:p>
                <a:pPr marL="0" indent="0">
                  <a:buNone/>
                </a:pPr>
                <a:r>
                  <a:rPr lang="en-US" dirty="0"/>
                  <a:t> </a:t>
                </a:r>
              </a:p>
              <a:p>
                <a:endParaRPr lang="en-US" dirty="0"/>
              </a:p>
              <a:p>
                <a:r>
                  <a:rPr lang="en-US" dirty="0"/>
                  <a:t> </a:t>
                </a:r>
                <a:r>
                  <a:rPr lang="zh-CN" altLang="en-US" dirty="0"/>
                  <a:t>虽然以上看起来很简单</a:t>
                </a:r>
                <a:r>
                  <a:rPr lang="en-US" altLang="zh-CN" dirty="0"/>
                  <a:t>, </a:t>
                </a:r>
                <a:r>
                  <a:rPr lang="zh-CN" altLang="en-US" dirty="0"/>
                  <a:t>但他们经常会用于数学证明中</a:t>
                </a:r>
                <a:r>
                  <a:rPr lang="en-US" altLang="zh-CN" dirty="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7541" y="586774"/>
                <a:ext cx="10987316" cy="5121481"/>
              </a:xfrm>
              <a:blipFill rotWithShape="0">
                <a:blip r:embed="rId2"/>
                <a:stretch>
                  <a:fillRect l="-998" b="-1429"/>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C50D4420-BC36-4534-9184-B832BDCE50BD}"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155</a:t>
            </a:fld>
            <a:endParaRPr lang="zh-CN" altLang="en-US" dirty="0"/>
          </a:p>
        </p:txBody>
      </p:sp>
    </p:spTree>
    <p:extLst>
      <p:ext uri="{BB962C8B-B14F-4D97-AF65-F5344CB8AC3E}">
        <p14:creationId xmlns:p14="http://schemas.microsoft.com/office/powerpoint/2010/main" val="2569548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20414" y="2841424"/>
            <a:ext cx="11277599" cy="968576"/>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57200" y="1088824"/>
            <a:ext cx="11277599" cy="1273376"/>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a:t>奇</a:t>
            </a:r>
            <a:r>
              <a:rPr lang="en-US" altLang="zh-CN" dirty="0"/>
              <a:t>/</a:t>
            </a:r>
            <a:r>
              <a:rPr lang="zh-CN" altLang="en-US" dirty="0"/>
              <a:t>偶数</a:t>
            </a:r>
            <a:r>
              <a:rPr lang="en-US" altLang="zh-CN" dirty="0"/>
              <a:t>, </a:t>
            </a:r>
            <a:r>
              <a:rPr lang="zh-CN" altLang="en-US" dirty="0"/>
              <a:t>有</a:t>
            </a:r>
            <a:r>
              <a:rPr lang="en-US" altLang="zh-CN" dirty="0"/>
              <a:t>/</a:t>
            </a:r>
            <a:r>
              <a:rPr lang="zh-CN" altLang="en-US" dirty="0"/>
              <a:t>无理数</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a:t>定义</a:t>
                </a:r>
                <a:r>
                  <a:rPr lang="en-US" altLang="zh-CN" dirty="0"/>
                  <a:t>:</a:t>
                </a:r>
                <a:r>
                  <a:rPr lang="zh-CN" altLang="en-US" dirty="0"/>
                  <a:t>如果存在整数</a:t>
                </a:r>
                <a14:m>
                  <m:oMath xmlns:m="http://schemas.openxmlformats.org/officeDocument/2006/math">
                    <m:r>
                      <a:rPr lang="en-US" altLang="zh-CN" i="1" dirty="0" smtClean="0">
                        <a:latin typeface="Cambria Math" panose="02040503050406030204" pitchFamily="18" charset="0"/>
                      </a:rPr>
                      <m:t>𝑘</m:t>
                    </m:r>
                  </m:oMath>
                </a14:m>
                <a:r>
                  <a:rPr lang="zh-CN" altLang="en-US" dirty="0"/>
                  <a:t>使得</a:t>
                </a:r>
                <a14:m>
                  <m:oMath xmlns:m="http://schemas.openxmlformats.org/officeDocument/2006/math">
                    <m:r>
                      <a:rPr lang="en-US" altLang="zh-CN" i="1" dirty="0" smtClean="0">
                        <a:latin typeface="Cambria Math" panose="02040503050406030204" pitchFamily="18" charset="0"/>
                      </a:rPr>
                      <m:t>𝑛</m:t>
                    </m:r>
                    <m:r>
                      <a:rPr lang="en-US" altLang="zh-CN" i="1" dirty="0" smtClean="0">
                        <a:latin typeface="Cambria Math" panose="02040503050406030204" pitchFamily="18" charset="0"/>
                      </a:rPr>
                      <m:t>=2</m:t>
                    </m:r>
                    <m:r>
                      <a:rPr lang="en-US" altLang="zh-CN" i="1" dirty="0" smtClean="0">
                        <a:latin typeface="Cambria Math" panose="02040503050406030204" pitchFamily="18" charset="0"/>
                      </a:rPr>
                      <m:t>𝑘</m:t>
                    </m:r>
                  </m:oMath>
                </a14:m>
                <a:r>
                  <a:rPr lang="en-US" altLang="zh-CN" dirty="0"/>
                  <a:t>, </a:t>
                </a:r>
                <a:r>
                  <a:rPr lang="zh-CN" altLang="en-US" dirty="0"/>
                  <a:t>整数</a:t>
                </a:r>
                <a14:m>
                  <m:oMath xmlns:m="http://schemas.openxmlformats.org/officeDocument/2006/math">
                    <m:r>
                      <a:rPr lang="en-US" altLang="zh-CN" i="1" dirty="0" smtClean="0">
                        <a:latin typeface="Cambria Math" panose="02040503050406030204" pitchFamily="18" charset="0"/>
                      </a:rPr>
                      <m:t>𝑛</m:t>
                    </m:r>
                  </m:oMath>
                </a14:m>
                <a:r>
                  <a:rPr lang="zh-CN" altLang="en-US" dirty="0"/>
                  <a:t>是</a:t>
                </a:r>
                <a:r>
                  <a:rPr lang="zh-CN" altLang="en-US" b="1" dirty="0">
                    <a:solidFill>
                      <a:srgbClr val="C00000"/>
                    </a:solidFill>
                  </a:rPr>
                  <a:t>偶数</a:t>
                </a:r>
                <a:r>
                  <a:rPr lang="en-US" altLang="zh-CN" dirty="0"/>
                  <a:t>. </a:t>
                </a:r>
                <a:r>
                  <a:rPr lang="zh-CN" altLang="en-US" dirty="0"/>
                  <a:t>如果存在整数</a:t>
                </a:r>
                <a14:m>
                  <m:oMath xmlns:m="http://schemas.openxmlformats.org/officeDocument/2006/math">
                    <m:r>
                      <a:rPr lang="en-US" altLang="zh-CN" i="1" dirty="0" smtClean="0">
                        <a:latin typeface="Cambria Math" panose="02040503050406030204" pitchFamily="18" charset="0"/>
                      </a:rPr>
                      <m:t>𝑘</m:t>
                    </m:r>
                  </m:oMath>
                </a14:m>
                <a:r>
                  <a:rPr lang="zh-CN" altLang="en-US" dirty="0"/>
                  <a:t>使得</a:t>
                </a:r>
                <a14:m>
                  <m:oMath xmlns:m="http://schemas.openxmlformats.org/officeDocument/2006/math">
                    <m:r>
                      <a:rPr lang="en-US" altLang="zh-CN" i="1" dirty="0" smtClean="0">
                        <a:latin typeface="Cambria Math" panose="02040503050406030204" pitchFamily="18" charset="0"/>
                      </a:rPr>
                      <m:t>𝑛</m:t>
                    </m:r>
                    <m:r>
                      <a:rPr lang="en-US" altLang="zh-CN" i="1" dirty="0" smtClean="0">
                        <a:latin typeface="Cambria Math" panose="02040503050406030204" pitchFamily="18" charset="0"/>
                      </a:rPr>
                      <m:t> =2</m:t>
                    </m:r>
                    <m:r>
                      <a:rPr lang="en-US" altLang="zh-CN" i="1" dirty="0" smtClean="0">
                        <a:latin typeface="Cambria Math" panose="02040503050406030204" pitchFamily="18" charset="0"/>
                      </a:rPr>
                      <m:t>𝑘</m:t>
                    </m:r>
                    <m:r>
                      <a:rPr lang="en-US" altLang="zh-CN" i="1" dirty="0" smtClean="0">
                        <a:latin typeface="Cambria Math" panose="02040503050406030204" pitchFamily="18" charset="0"/>
                      </a:rPr>
                      <m:t>+1</m:t>
                    </m:r>
                  </m:oMath>
                </a14:m>
                <a:r>
                  <a:rPr lang="en-US" altLang="zh-CN" dirty="0"/>
                  <a:t>, </a:t>
                </a:r>
                <a:r>
                  <a:rPr lang="zh-CN" altLang="en-US" dirty="0"/>
                  <a:t>则</a:t>
                </a:r>
                <a14:m>
                  <m:oMath xmlns:m="http://schemas.openxmlformats.org/officeDocument/2006/math">
                    <m:r>
                      <a:rPr lang="en-US" altLang="zh-CN" i="1" dirty="0" smtClean="0">
                        <a:latin typeface="Cambria Math" panose="02040503050406030204" pitchFamily="18" charset="0"/>
                      </a:rPr>
                      <m:t>𝑛</m:t>
                    </m:r>
                  </m:oMath>
                </a14:m>
                <a:r>
                  <a:rPr lang="zh-CN" altLang="en-US" dirty="0"/>
                  <a:t>是</a:t>
                </a:r>
                <a:r>
                  <a:rPr lang="zh-CN" altLang="en-US" b="1" dirty="0">
                    <a:solidFill>
                      <a:srgbClr val="C00000"/>
                    </a:solidFill>
                  </a:rPr>
                  <a:t>奇数</a:t>
                </a:r>
                <a:r>
                  <a:rPr lang="en-US" altLang="zh-CN" dirty="0"/>
                  <a:t>. </a:t>
                </a:r>
                <a:r>
                  <a:rPr lang="zh-CN" altLang="en-US" dirty="0"/>
                  <a:t>注意</a:t>
                </a:r>
                <a:r>
                  <a:rPr lang="zh-CN" altLang="en-US" b="1" dirty="0"/>
                  <a:t>每个整数是偶数或奇数</a:t>
                </a:r>
                <a:r>
                  <a:rPr lang="en-US" altLang="zh-CN" dirty="0"/>
                  <a:t>, </a:t>
                </a:r>
                <a:r>
                  <a:rPr lang="zh-CN" altLang="en-US" dirty="0"/>
                  <a:t>但是没有整数既是偶数</a:t>
                </a:r>
                <a:r>
                  <a:rPr lang="en-US" altLang="zh-CN" dirty="0"/>
                  <a:t>, </a:t>
                </a:r>
                <a:r>
                  <a:rPr lang="zh-CN" altLang="en-US" dirty="0"/>
                  <a:t>又是奇数</a:t>
                </a:r>
                <a:r>
                  <a:rPr lang="en-US" altLang="zh-CN" dirty="0"/>
                  <a:t>.</a:t>
                </a:r>
              </a:p>
              <a:p>
                <a:pPr marL="0" indent="0">
                  <a:buNone/>
                </a:pPr>
                <a:endParaRPr lang="en-US" altLang="zh-CN" dirty="0"/>
              </a:p>
              <a:p>
                <a:pPr algn="just"/>
                <a:r>
                  <a:rPr lang="zh-CN" altLang="en-US" dirty="0"/>
                  <a:t>定义</a:t>
                </a:r>
                <a:r>
                  <a:rPr lang="en-US" altLang="zh-CN" dirty="0"/>
                  <a:t>:</a:t>
                </a:r>
                <a:r>
                  <a:rPr lang="zh-CN" altLang="en-US" dirty="0"/>
                  <a:t>如果存在整数</a:t>
                </a:r>
                <a14:m>
                  <m:oMath xmlns:m="http://schemas.openxmlformats.org/officeDocument/2006/math">
                    <m:r>
                      <a:rPr lang="en-US" altLang="zh-CN" i="1" dirty="0">
                        <a:latin typeface="Cambria Math" panose="02040503050406030204" pitchFamily="18" charset="0"/>
                      </a:rPr>
                      <m:t>𝑝</m:t>
                    </m:r>
                  </m:oMath>
                </a14:m>
                <a:r>
                  <a:rPr lang="zh-CN" altLang="en-US" dirty="0"/>
                  <a:t>和</a:t>
                </a:r>
                <a14:m>
                  <m:oMath xmlns:m="http://schemas.openxmlformats.org/officeDocument/2006/math">
                    <m:r>
                      <a:rPr lang="en-US" altLang="zh-CN" i="1" dirty="0">
                        <a:latin typeface="Cambria Math" panose="02040503050406030204" pitchFamily="18" charset="0"/>
                      </a:rPr>
                      <m:t>𝑞</m:t>
                    </m:r>
                  </m:oMath>
                </a14:m>
                <a:r>
                  <a:rPr lang="en-US" altLang="zh-CN" dirty="0"/>
                  <a:t>, </a:t>
                </a:r>
                <a:r>
                  <a:rPr lang="zh-CN" altLang="en-US" dirty="0"/>
                  <a:t>其中</a:t>
                </a:r>
                <a14:m>
                  <m:oMath xmlns:m="http://schemas.openxmlformats.org/officeDocument/2006/math">
                    <m:r>
                      <a:rPr lang="en-US" altLang="zh-CN" i="1" dirty="0">
                        <a:latin typeface="Cambria Math" panose="02040503050406030204" pitchFamily="18" charset="0"/>
                      </a:rPr>
                      <m:t>𝑞</m:t>
                    </m:r>
                    <m:r>
                      <a:rPr lang="en-US" altLang="zh-CN" i="1" dirty="0">
                        <a:latin typeface="Cambria Math" panose="02040503050406030204" pitchFamily="18" charset="0"/>
                      </a:rPr>
                      <m:t>≠0</m:t>
                    </m:r>
                  </m:oMath>
                </a14:m>
                <a:r>
                  <a:rPr lang="en-US" altLang="zh-CN" dirty="0"/>
                  <a:t>, </a:t>
                </a:r>
                <a:r>
                  <a:rPr lang="zh-CN" altLang="en-US" dirty="0"/>
                  <a:t>使得</a:t>
                </a:r>
                <a14:m>
                  <m:oMath xmlns:m="http://schemas.openxmlformats.org/officeDocument/2006/math">
                    <m:r>
                      <a:rPr lang="en-US" altLang="zh-CN" i="1" dirty="0">
                        <a:latin typeface="Cambria Math" panose="02040503050406030204" pitchFamily="18" charset="0"/>
                      </a:rPr>
                      <m:t>𝑟</m:t>
                    </m:r>
                    <m:r>
                      <a:rPr lang="en-US" altLang="zh-CN" i="1" dirty="0">
                        <a:latin typeface="Cambria Math" panose="02040503050406030204" pitchFamily="18" charset="0"/>
                      </a:rPr>
                      <m:t>= </m:t>
                    </m:r>
                    <m:r>
                      <a:rPr lang="en-US" altLang="zh-CN" i="1" dirty="0">
                        <a:latin typeface="Cambria Math" panose="02040503050406030204" pitchFamily="18" charset="0"/>
                      </a:rPr>
                      <m:t>𝑝</m:t>
                    </m:r>
                    <m:r>
                      <a:rPr lang="en-US" altLang="zh-CN" i="1" dirty="0">
                        <a:latin typeface="Cambria Math" panose="02040503050406030204" pitchFamily="18" charset="0"/>
                      </a:rPr>
                      <m:t>/</m:t>
                    </m:r>
                    <m:r>
                      <a:rPr lang="en-US" altLang="zh-CN" i="1" dirty="0">
                        <a:latin typeface="Cambria Math" panose="02040503050406030204" pitchFamily="18" charset="0"/>
                      </a:rPr>
                      <m:t>𝑞</m:t>
                    </m:r>
                  </m:oMath>
                </a14:m>
                <a:r>
                  <a:rPr lang="en-US" altLang="zh-CN" dirty="0"/>
                  <a:t>, </a:t>
                </a:r>
                <a:r>
                  <a:rPr lang="zh-CN" altLang="en-US" dirty="0"/>
                  <a:t>则实数</a:t>
                </a:r>
                <a14:m>
                  <m:oMath xmlns:m="http://schemas.openxmlformats.org/officeDocument/2006/math">
                    <m:r>
                      <a:rPr lang="en-US" altLang="zh-CN" i="1" dirty="0">
                        <a:latin typeface="Cambria Math" panose="02040503050406030204" pitchFamily="18" charset="0"/>
                      </a:rPr>
                      <m:t>𝑟</m:t>
                    </m:r>
                  </m:oMath>
                </a14:m>
                <a:r>
                  <a:rPr lang="zh-CN" altLang="en-US" dirty="0"/>
                  <a:t>是</a:t>
                </a:r>
                <a:r>
                  <a:rPr lang="zh-CN" altLang="en-US" b="1" dirty="0">
                    <a:solidFill>
                      <a:srgbClr val="C00000"/>
                    </a:solidFill>
                  </a:rPr>
                  <a:t>有理数</a:t>
                </a:r>
                <a:r>
                  <a:rPr lang="en-US" altLang="zh-CN" dirty="0"/>
                  <a:t>. </a:t>
                </a:r>
                <a:r>
                  <a:rPr lang="zh-CN" altLang="en-US" dirty="0"/>
                  <a:t>不是有理数的实数称为</a:t>
                </a:r>
                <a:r>
                  <a:rPr lang="zh-CN" altLang="en-US" b="1" dirty="0">
                    <a:solidFill>
                      <a:srgbClr val="C00000"/>
                    </a:solidFill>
                  </a:rPr>
                  <a:t>无理数</a:t>
                </a:r>
                <a:r>
                  <a:rPr lang="en-US" altLang="zh-CN" dirty="0"/>
                  <a:t>.</a:t>
                </a:r>
              </a:p>
              <a:p>
                <a:pPr marL="0" indent="0">
                  <a:buNone/>
                </a:pPr>
                <a:endParaRPr lang="en-US" dirty="0"/>
              </a:p>
              <a:p>
                <a:pPr algn="just"/>
                <a:r>
                  <a:rPr lang="zh-CN" altLang="en-US" dirty="0"/>
                  <a:t>以上基本事实将会在接下来的例子中用到</a:t>
                </a:r>
                <a:r>
                  <a:rPr lang="en-US" altLang="zh-CN" dirty="0"/>
                  <a:t>, </a:t>
                </a:r>
                <a:r>
                  <a:rPr lang="zh-CN" altLang="en-US" dirty="0"/>
                  <a:t>有关整数的更多信息将在后续章节中提及</a:t>
                </a:r>
                <a:r>
                  <a:rPr lang="en-US" altLang="zh-CN"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99" t="-2143" r="-11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A5173596-EF02-4449-8B27-3723B10B9159}"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156</a:t>
            </a:fld>
            <a:endParaRPr lang="zh-CN" altLang="en-US" dirty="0"/>
          </a:p>
        </p:txBody>
      </p:sp>
    </p:spTree>
    <p:extLst>
      <p:ext uri="{BB962C8B-B14F-4D97-AF65-F5344CB8AC3E}">
        <p14:creationId xmlns:p14="http://schemas.microsoft.com/office/powerpoint/2010/main" val="392514224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57200" y="1088824"/>
            <a:ext cx="11277599" cy="1806776"/>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a:t>证明条件语句</a:t>
            </a:r>
            <a:r>
              <a:rPr lang="en-US" altLang="zh-CN" dirty="0"/>
              <a:t>: p → q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b="1" dirty="0">
                    <a:solidFill>
                      <a:srgbClr val="C00000"/>
                    </a:solidFill>
                  </a:rPr>
                  <a:t>直接证明法</a:t>
                </a:r>
                <a:r>
                  <a:rPr lang="en-US" sz="3000" dirty="0"/>
                  <a:t>: </a:t>
                </a:r>
              </a:p>
              <a:p>
                <a:pPr marL="812800" indent="-457200">
                  <a:buClr>
                    <a:srgbClr val="01559D"/>
                  </a:buClr>
                  <a:buSzPct val="97000"/>
                  <a:buFont typeface="Wingdings" panose="05000000000000000000" pitchFamily="2" charset="2"/>
                  <a:buChar char="Ø"/>
                </a:pPr>
                <a:r>
                  <a:rPr lang="zh-CN" altLang="en-US" sz="2400" dirty="0"/>
                  <a:t>第一步</a:t>
                </a:r>
                <a:r>
                  <a:rPr lang="en-US" altLang="zh-CN" sz="2400" dirty="0"/>
                  <a:t>, </a:t>
                </a:r>
                <a:r>
                  <a:rPr lang="zh-CN" altLang="en-US" sz="2400" dirty="0"/>
                  <a:t>假设</a:t>
                </a:r>
                <a14:m>
                  <m:oMath xmlns:m="http://schemas.openxmlformats.org/officeDocument/2006/math">
                    <m:r>
                      <a:rPr lang="en-US" altLang="zh-CN" sz="2400" i="1" dirty="0" smtClean="0">
                        <a:latin typeface="Cambria Math" panose="02040503050406030204" pitchFamily="18" charset="0"/>
                      </a:rPr>
                      <m:t>𝑝</m:t>
                    </m:r>
                  </m:oMath>
                </a14:m>
                <a:r>
                  <a:rPr lang="zh-CN" altLang="en-US" sz="2400" dirty="0"/>
                  <a:t>为真</a:t>
                </a:r>
                <a:r>
                  <a:rPr lang="en-US" altLang="zh-CN" sz="2400" dirty="0"/>
                  <a:t>;</a:t>
                </a:r>
              </a:p>
              <a:p>
                <a:pPr marL="812800" indent="-457200">
                  <a:buClr>
                    <a:srgbClr val="01559D"/>
                  </a:buClr>
                  <a:buSzPct val="97000"/>
                  <a:buFont typeface="Wingdings" panose="05000000000000000000" pitchFamily="2" charset="2"/>
                  <a:buChar char="Ø"/>
                </a:pPr>
                <a:r>
                  <a:rPr lang="zh-CN" altLang="en-US" sz="2400" dirty="0"/>
                  <a:t>第二步</a:t>
                </a:r>
                <a:r>
                  <a:rPr lang="en-US" altLang="zh-CN" sz="2400" dirty="0"/>
                  <a:t>, </a:t>
                </a:r>
                <a:r>
                  <a:rPr lang="zh-CN" altLang="en-US" sz="2400" dirty="0"/>
                  <a:t>用推理规则构造；</a:t>
                </a:r>
                <a:endParaRPr lang="en-US" altLang="zh-CN" sz="2400" dirty="0"/>
              </a:p>
              <a:p>
                <a:pPr marL="812800" indent="-457200">
                  <a:buClr>
                    <a:srgbClr val="01559D"/>
                  </a:buClr>
                  <a:buSzPct val="97000"/>
                  <a:buFont typeface="Wingdings" panose="05000000000000000000" pitchFamily="2" charset="2"/>
                  <a:buChar char="Ø"/>
                </a:pPr>
                <a:r>
                  <a:rPr lang="zh-CN" altLang="en-US" sz="2400" dirty="0"/>
                  <a:t>第三步</a:t>
                </a:r>
                <a:r>
                  <a:rPr lang="en-US" altLang="zh-CN" sz="2400" dirty="0"/>
                  <a:t>, </a:t>
                </a:r>
                <a:r>
                  <a:rPr lang="zh-CN" altLang="en-US" sz="2400" dirty="0"/>
                  <a:t>表明</a:t>
                </a:r>
                <a14:m>
                  <m:oMath xmlns:m="http://schemas.openxmlformats.org/officeDocument/2006/math">
                    <m:r>
                      <a:rPr lang="en-US" altLang="zh-CN" sz="2400" i="1" dirty="0" smtClean="0">
                        <a:latin typeface="Cambria Math" panose="02040503050406030204" pitchFamily="18" charset="0"/>
                      </a:rPr>
                      <m:t>𝑞</m:t>
                    </m:r>
                  </m:oMath>
                </a14:m>
                <a:r>
                  <a:rPr lang="zh-CN" altLang="en-US" sz="2400" dirty="0"/>
                  <a:t>也必须为真</a:t>
                </a:r>
                <a:r>
                  <a:rPr lang="en-US" sz="2400" dirty="0"/>
                  <a:t>.</a:t>
                </a:r>
              </a:p>
              <a:p>
                <a:pPr marL="812800" indent="-457200">
                  <a:buClr>
                    <a:srgbClr val="01559D"/>
                  </a:buClr>
                  <a:buSzPct val="97000"/>
                  <a:buFont typeface="Wingdings" panose="05000000000000000000" pitchFamily="2" charset="2"/>
                  <a:buChar char="Ø"/>
                </a:pPr>
                <a:endParaRPr lang="en-US" sz="2600" dirty="0"/>
              </a:p>
              <a:p>
                <a:r>
                  <a:rPr lang="zh-CN" altLang="en-US" dirty="0"/>
                  <a:t>例</a:t>
                </a:r>
                <a:r>
                  <a:rPr lang="en-US" dirty="0"/>
                  <a:t>: </a:t>
                </a:r>
                <a:r>
                  <a:rPr lang="zh-CN" altLang="en-US" dirty="0"/>
                  <a:t>使用直接证明法证明</a:t>
                </a:r>
                <a:r>
                  <a:rPr lang="en-US" dirty="0"/>
                  <a:t>“</a:t>
                </a:r>
                <a:r>
                  <a:rPr lang="zh-CN" altLang="en-US" dirty="0"/>
                  <a:t>如果</a:t>
                </a:r>
                <a14:m>
                  <m:oMath xmlns:m="http://schemas.openxmlformats.org/officeDocument/2006/math">
                    <m:r>
                      <a:rPr lang="en-US" altLang="zh-CN" i="1" dirty="0" smtClean="0">
                        <a:latin typeface="Cambria Math" panose="02040503050406030204" pitchFamily="18" charset="0"/>
                      </a:rPr>
                      <m:t>𝑛</m:t>
                    </m:r>
                  </m:oMath>
                </a14:m>
                <a:r>
                  <a:rPr lang="zh-CN" altLang="en-US" dirty="0"/>
                  <a:t>是一个奇数</a:t>
                </a:r>
                <a:r>
                  <a:rPr lang="en-US" altLang="zh-CN" dirty="0"/>
                  <a:t>, </a:t>
                </a:r>
                <a:r>
                  <a:rPr lang="zh-CN" altLang="en-US" dirty="0"/>
                  <a:t>那么</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2</m:t>
                        </m:r>
                      </m:sup>
                    </m:sSup>
                  </m:oMath>
                </a14:m>
                <a:r>
                  <a:rPr lang="zh-CN" altLang="en-US" dirty="0"/>
                  <a:t>是奇数</a:t>
                </a:r>
                <a:r>
                  <a:rPr lang="en-US" dirty="0"/>
                  <a:t>.”</a:t>
                </a:r>
              </a:p>
              <a:p>
                <a:r>
                  <a:rPr lang="zh-CN" altLang="en-US" dirty="0"/>
                  <a:t>解</a:t>
                </a:r>
                <a:r>
                  <a:rPr lang="en-US" dirty="0"/>
                  <a:t>: </a:t>
                </a:r>
              </a:p>
              <a:p>
                <a:pPr marL="812800" indent="-457200">
                  <a:buClr>
                    <a:srgbClr val="01559D"/>
                  </a:buClr>
                  <a:buSzPct val="97000"/>
                  <a:buFont typeface="Wingdings" panose="05000000000000000000" pitchFamily="2" charset="2"/>
                  <a:buChar char="Ø"/>
                </a:pPr>
                <a:r>
                  <a:rPr lang="zh-CN" altLang="en-US" sz="2400" dirty="0"/>
                  <a:t>假设</a:t>
                </a:r>
                <a14:m>
                  <m:oMath xmlns:m="http://schemas.openxmlformats.org/officeDocument/2006/math">
                    <m:r>
                      <a:rPr lang="en-US" altLang="zh-CN" sz="2400" i="1" dirty="0" smtClean="0">
                        <a:latin typeface="Cambria Math" panose="02040503050406030204" pitchFamily="18" charset="0"/>
                      </a:rPr>
                      <m:t>𝑛</m:t>
                    </m:r>
                  </m:oMath>
                </a14:m>
                <a:r>
                  <a:rPr lang="zh-CN" altLang="en-US" sz="2400" dirty="0"/>
                  <a:t>是奇数</a:t>
                </a:r>
                <a:r>
                  <a:rPr lang="en-US" sz="2400" dirty="0"/>
                  <a:t>. </a:t>
                </a:r>
                <a:r>
                  <a:rPr lang="zh-CN" altLang="en-US" sz="2400" dirty="0"/>
                  <a:t>那么存在整数</a:t>
                </a:r>
                <a14:m>
                  <m:oMath xmlns:m="http://schemas.openxmlformats.org/officeDocument/2006/math">
                    <m:r>
                      <a:rPr lang="en-US" altLang="zh-CN" sz="2400" i="1" dirty="0" smtClean="0">
                        <a:latin typeface="Cambria Math" panose="02040503050406030204" pitchFamily="18" charset="0"/>
                      </a:rPr>
                      <m:t>𝑘</m:t>
                    </m:r>
                  </m:oMath>
                </a14:m>
                <a:r>
                  <a:rPr lang="en-US" altLang="zh-CN" sz="2400" dirty="0"/>
                  <a:t>, </a:t>
                </a:r>
                <a14:m>
                  <m:oMath xmlns:m="http://schemas.openxmlformats.org/officeDocument/2006/math">
                    <m:r>
                      <a:rPr lang="en-US" sz="2400" i="1" dirty="0" smtClean="0">
                        <a:latin typeface="Cambria Math" panose="02040503050406030204" pitchFamily="18" charset="0"/>
                      </a:rPr>
                      <m:t>𝑛</m:t>
                    </m:r>
                    <m:r>
                      <a:rPr lang="en-US" sz="2400" i="1" dirty="0" smtClean="0">
                        <a:latin typeface="Cambria Math" panose="02040503050406030204" pitchFamily="18" charset="0"/>
                      </a:rPr>
                      <m:t>=2</m:t>
                    </m:r>
                    <m:r>
                      <a:rPr lang="en-US" sz="2400" i="1" dirty="0" smtClean="0">
                        <a:latin typeface="Cambria Math" panose="02040503050406030204" pitchFamily="18" charset="0"/>
                      </a:rPr>
                      <m:t>𝑘</m:t>
                    </m:r>
                    <m:r>
                      <a:rPr lang="en-US" sz="2400" i="1" dirty="0" smtClean="0">
                        <a:latin typeface="Cambria Math" panose="02040503050406030204" pitchFamily="18" charset="0"/>
                      </a:rPr>
                      <m:t>+1</m:t>
                    </m:r>
                  </m:oMath>
                </a14:m>
                <a:r>
                  <a:rPr lang="en-US" sz="2400" dirty="0"/>
                  <a:t>. </a:t>
                </a:r>
              </a:p>
              <a:p>
                <a:pPr marL="812800" indent="-457200" algn="just">
                  <a:buClr>
                    <a:srgbClr val="01559D"/>
                  </a:buClr>
                  <a:buSzPct val="97000"/>
                  <a:buFont typeface="Wingdings" panose="05000000000000000000" pitchFamily="2" charset="2"/>
                  <a:buChar char="Ø"/>
                </a:pPr>
                <a:r>
                  <a:rPr lang="zh-CN" altLang="en-US" sz="2400" dirty="0"/>
                  <a:t>公式两边取平方可以得到</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𝑛</m:t>
                        </m:r>
                      </m:e>
                      <m:sup>
                        <m:r>
                          <a:rPr lang="en-US" altLang="zh-CN" sz="2400" i="1">
                            <a:latin typeface="Cambria Math" panose="02040503050406030204" pitchFamily="18" charset="0"/>
                          </a:rPr>
                          <m:t>2</m:t>
                        </m:r>
                      </m:sup>
                    </m:sSup>
                  </m:oMath>
                </a14:m>
                <a:r>
                  <a:rPr lang="en-US" sz="2400" dirty="0"/>
                  <a:t>=</a:t>
                </a:r>
                <a14:m>
                  <m:oMath xmlns:m="http://schemas.openxmlformats.org/officeDocument/2006/math">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+1)</m:t>
                        </m:r>
                      </m:e>
                      <m:sup>
                        <m:r>
                          <a:rPr lang="en-US" altLang="zh-CN" sz="2400" i="1">
                            <a:latin typeface="Cambria Math" panose="02040503050406030204" pitchFamily="18" charset="0"/>
                          </a:rPr>
                          <m:t>2</m:t>
                        </m:r>
                      </m:sup>
                    </m:sSup>
                  </m:oMath>
                </a14:m>
                <a:r>
                  <a:rPr lang="en-US" sz="2400" dirty="0"/>
                  <a:t>= </a:t>
                </a:r>
                <a14:m>
                  <m:oMath xmlns:m="http://schemas.openxmlformats.org/officeDocument/2006/math">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4</m:t>
                        </m:r>
                        <m:r>
                          <a:rPr lang="en-US" altLang="zh-CN" sz="2400" b="0" i="1" smtClean="0">
                            <a:latin typeface="Cambria Math" panose="02040503050406030204" pitchFamily="18" charset="0"/>
                          </a:rPr>
                          <m:t>𝑘</m:t>
                        </m:r>
                      </m:e>
                      <m:sup>
                        <m:r>
                          <a:rPr lang="en-US" altLang="zh-CN" sz="2400" i="1">
                            <a:latin typeface="Cambria Math" panose="02040503050406030204" pitchFamily="18" charset="0"/>
                          </a:rPr>
                          <m:t>2</m:t>
                        </m:r>
                      </m:sup>
                    </m:sSup>
                  </m:oMath>
                </a14:m>
                <a:r>
                  <a:rPr lang="en-US" sz="2400" dirty="0"/>
                  <a:t>+</a:t>
                </a:r>
                <a14:m>
                  <m:oMath xmlns:m="http://schemas.openxmlformats.org/officeDocument/2006/math">
                    <m:r>
                      <a:rPr lang="en-US" sz="2400" i="1" dirty="0" smtClean="0">
                        <a:latin typeface="Cambria Math" panose="02040503050406030204" pitchFamily="18" charset="0"/>
                      </a:rPr>
                      <m:t>4</m:t>
                    </m:r>
                    <m:r>
                      <a:rPr lang="en-US" sz="2400" i="1" dirty="0" smtClean="0">
                        <a:latin typeface="Cambria Math" panose="02040503050406030204" pitchFamily="18" charset="0"/>
                      </a:rPr>
                      <m:t>𝑘</m:t>
                    </m:r>
                    <m:r>
                      <a:rPr lang="en-US" sz="2400" i="1" dirty="0" smtClean="0">
                        <a:latin typeface="Cambria Math" panose="02040503050406030204" pitchFamily="18" charset="0"/>
                      </a:rPr>
                      <m:t>+1</m:t>
                    </m:r>
                  </m:oMath>
                </a14:m>
                <a:r>
                  <a:rPr lang="en-US" sz="2400" dirty="0"/>
                  <a:t>= </a:t>
                </a:r>
                <a14:m>
                  <m:oMath xmlns:m="http://schemas.openxmlformats.org/officeDocument/2006/math">
                    <m:r>
                      <a:rPr lang="en-US" sz="2400" i="1" dirty="0" smtClean="0">
                        <a:latin typeface="Cambria Math" panose="02040503050406030204" pitchFamily="18" charset="0"/>
                      </a:rPr>
                      <m:t>2(</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2</m:t>
                        </m:r>
                        <m:r>
                          <a:rPr lang="en-US" altLang="zh-CN" sz="2400" i="1">
                            <a:latin typeface="Cambria Math" panose="02040503050406030204" pitchFamily="18" charset="0"/>
                          </a:rPr>
                          <m:t>𝑘</m:t>
                        </m:r>
                      </m:e>
                      <m:sup>
                        <m:r>
                          <a:rPr lang="en-US" altLang="zh-CN" sz="2400" i="1">
                            <a:latin typeface="Cambria Math" panose="02040503050406030204" pitchFamily="18" charset="0"/>
                          </a:rPr>
                          <m:t>2</m:t>
                        </m:r>
                      </m:sup>
                    </m:sSup>
                    <m:r>
                      <a:rPr lang="en-US" sz="2400" i="1" dirty="0" smtClean="0">
                        <a:latin typeface="Cambria Math" panose="02040503050406030204" pitchFamily="18" charset="0"/>
                      </a:rPr>
                      <m:t>+2</m:t>
                    </m:r>
                    <m:r>
                      <a:rPr lang="en-US" sz="2400" i="1" dirty="0" smtClean="0">
                        <a:latin typeface="Cambria Math" panose="02040503050406030204" pitchFamily="18" charset="0"/>
                      </a:rPr>
                      <m:t>𝑘</m:t>
                    </m:r>
                    <m:r>
                      <a:rPr lang="en-US" sz="2400" i="1" dirty="0" smtClean="0">
                        <a:latin typeface="Cambria Math" panose="02040503050406030204" pitchFamily="18" charset="0"/>
                      </a:rPr>
                      <m:t>)+ 1=2</m:t>
                    </m:r>
                    <m:r>
                      <a:rPr lang="en-US" sz="2400" i="1" dirty="0" smtClean="0">
                        <a:latin typeface="Cambria Math" panose="02040503050406030204" pitchFamily="18" charset="0"/>
                      </a:rPr>
                      <m:t>𝑟</m:t>
                    </m:r>
                    <m:r>
                      <a:rPr lang="en-US" sz="2400" i="1" dirty="0" smtClean="0">
                        <a:latin typeface="Cambria Math" panose="02040503050406030204" pitchFamily="18" charset="0"/>
                      </a:rPr>
                      <m:t>+1</m:t>
                    </m:r>
                  </m:oMath>
                </a14:m>
                <a:r>
                  <a:rPr lang="en-US" sz="2400" dirty="0"/>
                  <a:t>, </a:t>
                </a:r>
                <a:r>
                  <a:rPr lang="zh-CN" altLang="en-US" sz="2400" dirty="0"/>
                  <a:t>其中</a:t>
                </a:r>
                <a14:m>
                  <m:oMath xmlns:m="http://schemas.openxmlformats.org/officeDocument/2006/math">
                    <m:r>
                      <a:rPr lang="en-US" altLang="zh-CN" sz="2400" i="1" dirty="0" smtClean="0">
                        <a:latin typeface="Cambria Math" panose="02040503050406030204" pitchFamily="18" charset="0"/>
                      </a:rPr>
                      <m:t>𝑟</m:t>
                    </m:r>
                  </m:oMath>
                </a14:m>
                <a:r>
                  <a:rPr lang="zh-CN" altLang="en-US" sz="2400" dirty="0"/>
                  <a:t>为整数</a:t>
                </a:r>
                <a:r>
                  <a:rPr lang="en-US" altLang="zh-CN" sz="2400" dirty="0"/>
                  <a:t>, </a:t>
                </a:r>
                <a14:m>
                  <m:oMath xmlns:m="http://schemas.openxmlformats.org/officeDocument/2006/math">
                    <m:r>
                      <a:rPr lang="en-US" sz="2400" i="1" dirty="0" smtClean="0">
                        <a:latin typeface="Cambria Math" panose="02040503050406030204" pitchFamily="18" charset="0"/>
                      </a:rPr>
                      <m:t>𝑟</m:t>
                    </m:r>
                  </m:oMath>
                </a14:m>
                <a:r>
                  <a:rPr lang="en-US" sz="2400" dirty="0"/>
                  <a:t>=</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2</m:t>
                        </m:r>
                        <m:r>
                          <a:rPr lang="en-US" altLang="zh-CN" sz="2400" i="1">
                            <a:latin typeface="Cambria Math" panose="02040503050406030204" pitchFamily="18" charset="0"/>
                          </a:rPr>
                          <m:t>𝑘</m:t>
                        </m:r>
                      </m:e>
                      <m:sup>
                        <m:r>
                          <a:rPr lang="en-US" altLang="zh-CN" sz="2400" i="1">
                            <a:latin typeface="Cambria Math" panose="02040503050406030204" pitchFamily="18" charset="0"/>
                          </a:rPr>
                          <m:t>2</m:t>
                        </m:r>
                      </m:sup>
                    </m:sSup>
                    <m:r>
                      <a:rPr lang="en-US" altLang="zh-CN" sz="2400" i="1" dirty="0" smtClean="0">
                        <a:latin typeface="Cambria Math" panose="02040503050406030204" pitchFamily="18" charset="0"/>
                      </a:rPr>
                      <m:t>+2</m:t>
                    </m:r>
                    <m:r>
                      <a:rPr lang="en-US" altLang="zh-CN" sz="2400" i="1" dirty="0" smtClean="0">
                        <a:latin typeface="Cambria Math" panose="02040503050406030204" pitchFamily="18" charset="0"/>
                      </a:rPr>
                      <m:t>𝑘</m:t>
                    </m:r>
                  </m:oMath>
                </a14:m>
                <a:r>
                  <a:rPr lang="en-US" sz="2400" dirty="0"/>
                  <a:t>. </a:t>
                </a:r>
                <a:r>
                  <a:rPr lang="zh-CN" altLang="en-US" sz="2400" dirty="0"/>
                  <a:t>根据奇数的定义</a:t>
                </a:r>
                <a:r>
                  <a:rPr lang="en-US" altLang="zh-CN" sz="2400" dirty="0"/>
                  <a:t>, </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𝑛</m:t>
                        </m:r>
                      </m:e>
                      <m:sup>
                        <m:r>
                          <a:rPr lang="en-US" altLang="zh-CN" sz="2400" i="1">
                            <a:latin typeface="Cambria Math" panose="02040503050406030204" pitchFamily="18" charset="0"/>
                          </a:rPr>
                          <m:t>2</m:t>
                        </m:r>
                      </m:sup>
                    </m:sSup>
                  </m:oMath>
                </a14:m>
                <a:r>
                  <a:rPr lang="zh-CN" altLang="en-US" sz="2400" dirty="0"/>
                  <a:t>是奇数</a:t>
                </a:r>
                <a:r>
                  <a:rPr lang="en-US" altLang="zh-CN" sz="2400" dirty="0"/>
                  <a:t>.</a:t>
                </a:r>
                <a:endParaRPr lang="en-US" sz="2400" dirty="0"/>
              </a:p>
              <a:p>
                <a:pPr marL="812800" indent="-457200">
                  <a:buClr>
                    <a:srgbClr val="01559D"/>
                  </a:buClr>
                  <a:buSzPct val="97000"/>
                  <a:buFont typeface="Wingdings" panose="05000000000000000000" pitchFamily="2" charset="2"/>
                  <a:buChar char="Ø"/>
                </a:pPr>
                <a:r>
                  <a:rPr lang="zh-CN" altLang="en-US" sz="2400" dirty="0"/>
                  <a:t>因此</a:t>
                </a:r>
                <a:r>
                  <a:rPr lang="en-US" altLang="zh-CN" sz="2400" dirty="0"/>
                  <a:t>, </a:t>
                </a:r>
                <a:r>
                  <a:rPr lang="zh-CN" altLang="en-US" sz="2400" dirty="0"/>
                  <a:t>我们证明了</a:t>
                </a:r>
                <a14:m>
                  <m:oMath xmlns:m="http://schemas.openxmlformats.org/officeDocument/2006/math">
                    <m:r>
                      <a:rPr lang="en-US" altLang="zh-CN" sz="2400" i="1" dirty="0" smtClean="0">
                        <a:latin typeface="Cambria Math" panose="02040503050406030204" pitchFamily="18" charset="0"/>
                      </a:rPr>
                      <m:t>𝑛</m:t>
                    </m:r>
                  </m:oMath>
                </a14:m>
                <a:r>
                  <a:rPr lang="zh-CN" altLang="en-US" sz="2400" dirty="0"/>
                  <a:t>是奇数</a:t>
                </a:r>
                <a:r>
                  <a:rPr lang="en-US" altLang="zh-CN" sz="2400" dirty="0"/>
                  <a:t>, </a:t>
                </a:r>
                <a:r>
                  <a:rPr lang="zh-CN" altLang="en-US" sz="2400" dirty="0"/>
                  <a:t>那么</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𝑛</m:t>
                        </m:r>
                      </m:e>
                      <m:sup>
                        <m:r>
                          <a:rPr lang="en-US" altLang="zh-CN" sz="2400" i="1">
                            <a:latin typeface="Cambria Math" panose="02040503050406030204" pitchFamily="18" charset="0"/>
                          </a:rPr>
                          <m:t>2</m:t>
                        </m:r>
                      </m:sup>
                    </m:sSup>
                  </m:oMath>
                </a14:m>
                <a:r>
                  <a:rPr lang="zh-CN" altLang="en-US" sz="2400" dirty="0"/>
                  <a:t>也是奇数</a:t>
                </a:r>
                <a:r>
                  <a:rPr lang="en-US" sz="24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381" b="-1905"/>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65CBBA92-B551-40ED-9216-2133E8E3164E}" type="datetime1">
              <a:rPr lang="zh-CN" altLang="en-US" smtClean="0"/>
              <a:t>2023/11/18</a:t>
            </a:fld>
            <a:endParaRPr lang="zh-CN" altLang="en-US" dirty="0"/>
          </a:p>
        </p:txBody>
      </p:sp>
      <p:sp>
        <p:nvSpPr>
          <p:cNvPr id="7" name="页脚占位符 6"/>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157</a:t>
            </a:fld>
            <a:endParaRPr lang="zh-CN" altLang="en-US" dirty="0"/>
          </a:p>
        </p:txBody>
      </p:sp>
    </p:spTree>
    <p:extLst>
      <p:ext uri="{BB962C8B-B14F-4D97-AF65-F5344CB8AC3E}">
        <p14:creationId xmlns:p14="http://schemas.microsoft.com/office/powerpoint/2010/main" val="863105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wipe(down)">
                                      <p:cBhvr>
                                        <p:cTn id="7" dur="500"/>
                                        <p:tgtEl>
                                          <p:spTgt spid="3">
                                            <p:txEl>
                                              <p:pRg st="6" end="6"/>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wipe(down)">
                                      <p:cBhvr>
                                        <p:cTn id="10" dur="500"/>
                                        <p:tgtEl>
                                          <p:spTgt spid="3">
                                            <p:txEl>
                                              <p:pRg st="7" end="7"/>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wipe(down)">
                                      <p:cBhvr>
                                        <p:cTn id="13" dur="500"/>
                                        <p:tgtEl>
                                          <p:spTgt spid="3">
                                            <p:txEl>
                                              <p:pRg st="8" end="8"/>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9" end="9"/>
                                            </p:txEl>
                                          </p:spTgt>
                                        </p:tgtEl>
                                        <p:attrNameLst>
                                          <p:attrName>style.visibility</p:attrName>
                                        </p:attrNameLst>
                                      </p:cBhvr>
                                      <p:to>
                                        <p:strVal val="visible"/>
                                      </p:to>
                                    </p:set>
                                    <p:animEffect transition="in" filter="wipe(down)">
                                      <p:cBhvr>
                                        <p:cTn id="1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证明条件语句</a:t>
            </a:r>
            <a:r>
              <a:rPr lang="en-US" altLang="zh-CN" dirty="0"/>
              <a:t>: p → q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a:t>例</a:t>
                </a:r>
                <a:r>
                  <a:rPr lang="en-US" dirty="0"/>
                  <a:t>:</a:t>
                </a:r>
                <a:r>
                  <a:rPr lang="zh-CN" altLang="en-US" dirty="0"/>
                  <a:t>证明两个有理数的和是有理数</a:t>
                </a:r>
                <a:r>
                  <a:rPr lang="en-US" dirty="0"/>
                  <a:t>.</a:t>
                </a:r>
              </a:p>
              <a:p>
                <a:r>
                  <a:rPr lang="zh-CN" altLang="en-US" dirty="0"/>
                  <a:t>解</a:t>
                </a:r>
                <a:r>
                  <a:rPr lang="en-US" dirty="0"/>
                  <a:t>: </a:t>
                </a:r>
                <a:r>
                  <a:rPr lang="zh-CN" altLang="en-US" dirty="0"/>
                  <a:t>假设</a:t>
                </a:r>
                <a14:m>
                  <m:oMath xmlns:m="http://schemas.openxmlformats.org/officeDocument/2006/math">
                    <m:r>
                      <a:rPr lang="en-US" i="1" dirty="0" smtClean="0">
                        <a:latin typeface="Cambria Math" panose="02040503050406030204" pitchFamily="18" charset="0"/>
                      </a:rPr>
                      <m:t>𝑟</m:t>
                    </m:r>
                  </m:oMath>
                </a14:m>
                <a:r>
                  <a:rPr lang="zh-CN" altLang="en-US" dirty="0"/>
                  <a:t>和</a:t>
                </a:r>
                <a14:m>
                  <m:oMath xmlns:m="http://schemas.openxmlformats.org/officeDocument/2006/math">
                    <m:r>
                      <a:rPr lang="en-US" i="1" dirty="0" smtClean="0">
                        <a:latin typeface="Cambria Math" panose="02040503050406030204" pitchFamily="18" charset="0"/>
                      </a:rPr>
                      <m:t>𝑠</m:t>
                    </m:r>
                  </m:oMath>
                </a14:m>
                <a:r>
                  <a:rPr lang="zh-CN" altLang="en-US" dirty="0"/>
                  <a:t>是两个有理数</a:t>
                </a:r>
                <a:r>
                  <a:rPr lang="en-US" dirty="0"/>
                  <a:t>. </a:t>
                </a:r>
                <a:r>
                  <a:rPr lang="zh-CN" altLang="en-US" dirty="0"/>
                  <a:t>那么必须有整数</a:t>
                </a:r>
                <a14:m>
                  <m:oMath xmlns:m="http://schemas.openxmlformats.org/officeDocument/2006/math">
                    <m:r>
                      <a:rPr lang="en-US" altLang="zh-CN" i="1" dirty="0" smtClean="0">
                        <a:latin typeface="Cambria Math" panose="02040503050406030204" pitchFamily="18" charset="0"/>
                      </a:rPr>
                      <m:t>𝑝</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𝑞</m:t>
                    </m:r>
                  </m:oMath>
                </a14:m>
                <a:r>
                  <a:rPr lang="zh-CN" altLang="en-US" dirty="0"/>
                  <a:t>和</a:t>
                </a:r>
                <a14:m>
                  <m:oMath xmlns:m="http://schemas.openxmlformats.org/officeDocument/2006/math">
                    <m:r>
                      <a:rPr lang="en-US" altLang="zh-CN" i="1" dirty="0" smtClean="0">
                        <a:latin typeface="Cambria Math" panose="02040503050406030204" pitchFamily="18" charset="0"/>
                      </a:rPr>
                      <m:t>𝑡</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𝑢</m:t>
                    </m:r>
                  </m:oMath>
                </a14:m>
                <a:r>
                  <a:rPr lang="zh-CN" altLang="en-US" dirty="0"/>
                  <a:t>满足</a:t>
                </a:r>
                <a:r>
                  <a:rPr lang="en-US" altLang="zh-CN" dirty="0"/>
                  <a:t>:</a:t>
                </a: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𝑟</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𝑝</m:t>
                          </m:r>
                        </m:num>
                        <m:den>
                          <m:r>
                            <a:rPr lang="en-US" altLang="zh-CN" b="0" i="1" smtClean="0">
                              <a:latin typeface="Cambria Math" panose="02040503050406030204" pitchFamily="18" charset="0"/>
                            </a:rPr>
                            <m:t>𝑞</m:t>
                          </m:r>
                        </m:den>
                      </m:f>
                      <m:r>
                        <a:rPr lang="en-US" altLang="zh-CN" b="0" i="1" smtClean="0">
                          <a:latin typeface="Cambria Math" panose="02040503050406030204" pitchFamily="18" charset="0"/>
                        </a:rPr>
                        <m:t>, </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𝑡</m:t>
                          </m:r>
                        </m:num>
                        <m:den>
                          <m:r>
                            <a:rPr lang="en-US" altLang="zh-CN" b="0" i="1" smtClean="0">
                              <a:latin typeface="Cambria Math" panose="02040503050406030204" pitchFamily="18" charset="0"/>
                            </a:rPr>
                            <m:t>𝑢</m:t>
                          </m:r>
                        </m:den>
                      </m:f>
                      <m:r>
                        <a:rPr lang="en-US" altLang="zh-CN" b="0" i="1" smtClean="0">
                          <a:latin typeface="Cambria Math" panose="02040503050406030204" pitchFamily="18" charset="0"/>
                        </a:rPr>
                        <m:t>, </m:t>
                      </m:r>
                      <m:r>
                        <a:rPr lang="en-US" altLang="zh-CN" b="0" i="1" smtClean="0">
                          <a:latin typeface="Cambria Math" panose="02040503050406030204" pitchFamily="18" charset="0"/>
                        </a:rPr>
                        <m:t>𝑢</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0,</m:t>
                      </m:r>
                      <m:r>
                        <a:rPr lang="en-US" altLang="zh-CN" b="0" i="1" smtClean="0">
                          <a:latin typeface="Cambria Math" panose="02040503050406030204" pitchFamily="18" charset="0"/>
                        </a:rPr>
                        <m:t>𝑞</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0</m:t>
                      </m:r>
                    </m:oMath>
                  </m:oMathPara>
                </a14:m>
                <a:endParaRPr lang="en-US" altLang="zh-CN" dirty="0"/>
              </a:p>
              <a:p>
                <a:pPr marL="0" indent="0">
                  <a:buNone/>
                </a:pPr>
                <a:r>
                  <a:rPr lang="zh-CN" altLang="en-US" dirty="0"/>
                  <a:t>        那么可得</a:t>
                </a:r>
                <a14:m>
                  <m:oMath xmlns:m="http://schemas.openxmlformats.org/officeDocument/2006/math">
                    <m:r>
                      <a:rPr lang="en-US" altLang="zh-CN" i="1" dirty="0" smtClean="0">
                        <a:latin typeface="Cambria Math" panose="02040503050406030204" pitchFamily="18" charset="0"/>
                      </a:rPr>
                      <m:t>𝑟</m:t>
                    </m:r>
                  </m:oMath>
                </a14:m>
                <a:r>
                  <a:rPr lang="zh-CN" altLang="en-US" dirty="0"/>
                  <a:t>和</a:t>
                </a:r>
                <a14:m>
                  <m:oMath xmlns:m="http://schemas.openxmlformats.org/officeDocument/2006/math">
                    <m:r>
                      <a:rPr lang="en-US" altLang="zh-CN" i="1" dirty="0" smtClean="0">
                        <a:latin typeface="Cambria Math" panose="02040503050406030204" pitchFamily="18" charset="0"/>
                      </a:rPr>
                      <m:t>𝑠</m:t>
                    </m:r>
                  </m:oMath>
                </a14:m>
                <a:r>
                  <a:rPr lang="zh-CN" altLang="en-US" dirty="0"/>
                  <a:t>的和为</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r>
                        <a:rPr lang="en-US" altLang="zh-CN" i="1" smtClean="0">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𝑝</m:t>
                          </m:r>
                        </m:num>
                        <m:den>
                          <m:r>
                            <a:rPr lang="en-US" altLang="zh-CN" i="1">
                              <a:latin typeface="Cambria Math" panose="02040503050406030204" pitchFamily="18" charset="0"/>
                            </a:rPr>
                            <m:t>𝑞</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𝑡</m:t>
                          </m:r>
                        </m:num>
                        <m:den>
                          <m:r>
                            <a:rPr lang="en-US" altLang="zh-CN" i="1">
                              <a:latin typeface="Cambria Math" panose="02040503050406030204" pitchFamily="18" charset="0"/>
                            </a:rPr>
                            <m:t>𝑢</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i="1">
                              <a:latin typeface="Cambria Math" panose="02040503050406030204" pitchFamily="18" charset="0"/>
                            </a:rPr>
                            <m:t>𝑝𝑢</m:t>
                          </m:r>
                          <m:r>
                            <a:rPr lang="en-US" altLang="zh-CN" i="1">
                              <a:latin typeface="Cambria Math" panose="02040503050406030204" pitchFamily="18" charset="0"/>
                            </a:rPr>
                            <m:t>+</m:t>
                          </m:r>
                          <m:r>
                            <a:rPr lang="en-US" altLang="zh-CN" b="0" i="1" smtClean="0">
                              <a:latin typeface="Cambria Math" panose="02040503050406030204" pitchFamily="18" charset="0"/>
                            </a:rPr>
                            <m:t>𝑞𝑡</m:t>
                          </m:r>
                        </m:num>
                        <m:den>
                          <m:r>
                            <a:rPr lang="en-US" altLang="zh-CN" b="0" i="1" smtClean="0">
                              <a:latin typeface="Cambria Math" panose="02040503050406030204" pitchFamily="18" charset="0"/>
                            </a:rPr>
                            <m:t>𝑞𝑢</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𝑣</m:t>
                          </m:r>
                        </m:num>
                        <m:den>
                          <m:r>
                            <a:rPr lang="en-US" altLang="zh-CN" b="0" i="1" smtClean="0">
                              <a:latin typeface="Cambria Math" panose="02040503050406030204" pitchFamily="18" charset="0"/>
                            </a:rPr>
                            <m:t>𝑤</m:t>
                          </m:r>
                        </m:den>
                      </m:f>
                      <m:r>
                        <a:rPr lang="en-US" altLang="zh-CN" b="0" i="1" smtClean="0">
                          <a:latin typeface="Cambria Math" panose="02040503050406030204" pitchFamily="18" charset="0"/>
                        </a:rPr>
                        <m:t>,</m:t>
                      </m:r>
                      <m:r>
                        <a:rPr lang="en-US" altLang="zh-CN" i="1">
                          <a:latin typeface="Cambria Math" panose="02040503050406030204" pitchFamily="18" charset="0"/>
                        </a:rPr>
                        <m:t> </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𝑝𝑢</m:t>
                      </m:r>
                      <m:r>
                        <a:rPr lang="en-US" altLang="zh-CN" b="0" i="1" smtClean="0">
                          <a:latin typeface="Cambria Math" panose="02040503050406030204" pitchFamily="18" charset="0"/>
                        </a:rPr>
                        <m:t>+</m:t>
                      </m:r>
                      <m:r>
                        <a:rPr lang="en-US" altLang="zh-CN" b="0" i="1" smtClean="0">
                          <a:latin typeface="Cambria Math" panose="02040503050406030204" pitchFamily="18" charset="0"/>
                        </a:rPr>
                        <m:t>𝑞𝑡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𝑞𝑢</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m:oMathPara>
                </a14:m>
                <a:endParaRPr lang="en-US" altLang="zh-CN" dirty="0"/>
              </a:p>
              <a:p>
                <a:pPr marL="0" indent="0">
                  <a:buNone/>
                </a:pPr>
                <a:r>
                  <a:rPr lang="zh-CN" altLang="en-US" dirty="0"/>
                  <a:t>        根据有理数的定义，可知</a:t>
                </a:r>
                <a14:m>
                  <m:oMath xmlns:m="http://schemas.openxmlformats.org/officeDocument/2006/math">
                    <m:r>
                      <a:rPr lang="en-US" altLang="zh-CN" i="1" dirty="0" smtClean="0">
                        <a:latin typeface="Cambria Math" panose="02040503050406030204" pitchFamily="18" charset="0"/>
                      </a:rPr>
                      <m:t>𝑟</m:t>
                    </m:r>
                  </m:oMath>
                </a14:m>
                <a:r>
                  <a:rPr lang="zh-CN" altLang="en-US" dirty="0"/>
                  <a:t>和</a:t>
                </a:r>
                <a14:m>
                  <m:oMath xmlns:m="http://schemas.openxmlformats.org/officeDocument/2006/math">
                    <m:r>
                      <a:rPr lang="en-US" altLang="zh-CN" i="1" dirty="0" smtClean="0">
                        <a:latin typeface="Cambria Math" panose="02040503050406030204" pitchFamily="18" charset="0"/>
                      </a:rPr>
                      <m:t>𝑠</m:t>
                    </m:r>
                  </m:oMath>
                </a14:m>
                <a:r>
                  <a:rPr lang="zh-CN" altLang="en-US" dirty="0"/>
                  <a:t>的和也是有理数</a:t>
                </a:r>
                <a:r>
                  <a:rPr lang="en-US" altLang="zh-CN" dirty="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CC832EEF-066E-4E05-ACBB-F30C110D0540}" type="datetime1">
              <a:rPr lang="zh-CN" altLang="en-US" smtClean="0"/>
              <a:t>2023/11/18</a:t>
            </a:fld>
            <a:endParaRPr lang="zh-CN" altLang="en-US" dirty="0"/>
          </a:p>
        </p:txBody>
      </p:sp>
      <p:sp>
        <p:nvSpPr>
          <p:cNvPr id="6" name="页脚占位符 5"/>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10" name="灯片编号占位符 9"/>
          <p:cNvSpPr>
            <a:spLocks noGrp="1"/>
          </p:cNvSpPr>
          <p:nvPr>
            <p:ph type="sldNum" sz="quarter" idx="12"/>
          </p:nvPr>
        </p:nvSpPr>
        <p:spPr/>
        <p:txBody>
          <a:bodyPr/>
          <a:lstStyle/>
          <a:p>
            <a:fld id="{67913A8A-9EFB-4B5F-9CCB-3D21173FAA85}" type="slidenum">
              <a:rPr lang="zh-CN" altLang="en-US" smtClean="0"/>
              <a:pPr/>
              <a:t>158</a:t>
            </a:fld>
            <a:endParaRPr lang="zh-CN" altLang="en-US" dirty="0"/>
          </a:p>
        </p:txBody>
      </p:sp>
    </p:spTree>
    <p:extLst>
      <p:ext uri="{BB962C8B-B14F-4D97-AF65-F5344CB8AC3E}">
        <p14:creationId xmlns:p14="http://schemas.microsoft.com/office/powerpoint/2010/main" val="1492200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down)">
                                      <p:cBhvr>
                                        <p:cTn id="1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73929" y="4876800"/>
            <a:ext cx="11277599" cy="816176"/>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a:t>证明条件语句</a:t>
            </a:r>
            <a:r>
              <a:rPr lang="en-US" altLang="zh-CN" dirty="0"/>
              <a:t>: p → q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274320" lvl="1" indent="-274320">
                  <a:spcBef>
                    <a:spcPts val="1000"/>
                  </a:spcBef>
                  <a:buClr>
                    <a:srgbClr val="CEA524"/>
                  </a:buClr>
                  <a:buSzPct val="100000"/>
                  <a:buFont typeface="Wingdings" panose="05000000000000000000" pitchFamily="2" charset="2"/>
                  <a:buChar char="q"/>
                </a:pPr>
                <a:r>
                  <a:rPr lang="zh-CN" altLang="en-US" sz="2800" dirty="0"/>
                  <a:t>优孟马谏</a:t>
                </a:r>
                <a:r>
                  <a:rPr lang="en-US" altLang="zh-CN" sz="2800" dirty="0"/>
                  <a:t>: </a:t>
                </a:r>
              </a:p>
              <a:p>
                <a:pPr marL="355600" lvl="1" indent="0">
                  <a:lnSpc>
                    <a:spcPct val="110000"/>
                  </a:lnSpc>
                  <a:spcBef>
                    <a:spcPts val="200"/>
                  </a:spcBef>
                  <a:buSzPct val="97000"/>
                  <a:buNone/>
                </a:pPr>
                <a:r>
                  <a:rPr lang="zh-CN" altLang="en-US" sz="1500" dirty="0"/>
                  <a:t>       </a:t>
                </a:r>
                <a:r>
                  <a:rPr lang="zh-CN" altLang="en-US" sz="1400" b="1" dirty="0"/>
                  <a:t>楚庄王</a:t>
                </a:r>
                <a:r>
                  <a:rPr lang="zh-CN" altLang="en-US" sz="1400" dirty="0"/>
                  <a:t>之时</a:t>
                </a:r>
                <a:r>
                  <a:rPr lang="en-US" altLang="zh-CN" sz="1400" dirty="0"/>
                  <a:t>,</a:t>
                </a:r>
                <a:r>
                  <a:rPr lang="zh-CN" altLang="en-US" sz="1400" dirty="0"/>
                  <a:t>有所爱马</a:t>
                </a:r>
                <a:r>
                  <a:rPr lang="en-US" altLang="zh-CN" sz="1400" dirty="0"/>
                  <a:t>,</a:t>
                </a:r>
                <a:r>
                  <a:rPr lang="zh-CN" altLang="en-US" sz="1400" dirty="0"/>
                  <a:t>衣以文绣</a:t>
                </a:r>
                <a:r>
                  <a:rPr lang="en-US" altLang="zh-CN" sz="1400" dirty="0"/>
                  <a:t>,</a:t>
                </a:r>
                <a:r>
                  <a:rPr lang="zh-CN" altLang="en-US" sz="1400" dirty="0"/>
                  <a:t>置之华屋之下</a:t>
                </a:r>
                <a:r>
                  <a:rPr lang="en-US" altLang="zh-CN" sz="1400" dirty="0"/>
                  <a:t>,</a:t>
                </a:r>
                <a:r>
                  <a:rPr lang="zh-CN" altLang="en-US" sz="1400" dirty="0"/>
                  <a:t>席以露床</a:t>
                </a:r>
                <a:r>
                  <a:rPr lang="en-US" altLang="zh-CN" sz="1400" dirty="0"/>
                  <a:t>,</a:t>
                </a:r>
                <a:r>
                  <a:rPr lang="zh-CN" altLang="en-US" sz="1400" dirty="0"/>
                  <a:t>啖以枣脯</a:t>
                </a:r>
                <a:r>
                  <a:rPr lang="en-US" altLang="zh-CN" sz="1400" dirty="0"/>
                  <a:t>.</a:t>
                </a:r>
                <a:r>
                  <a:rPr lang="zh-CN" altLang="en-US" sz="1400" dirty="0"/>
                  <a:t>马病肥死</a:t>
                </a:r>
                <a:r>
                  <a:rPr lang="en-US" altLang="zh-CN" sz="1400" dirty="0"/>
                  <a:t>,</a:t>
                </a:r>
                <a:r>
                  <a:rPr lang="zh-CN" altLang="en-US" sz="1400" dirty="0"/>
                  <a:t>使群臣丧之</a:t>
                </a:r>
                <a:r>
                  <a:rPr lang="en-US" altLang="zh-CN" sz="1400" dirty="0"/>
                  <a:t>,</a:t>
                </a:r>
                <a:r>
                  <a:rPr lang="zh-CN" altLang="en-US" sz="1400" dirty="0"/>
                  <a:t>欲以棺椁大夫礼葬之</a:t>
                </a:r>
                <a:r>
                  <a:rPr lang="en-US" altLang="zh-CN" sz="1400" dirty="0"/>
                  <a:t>.</a:t>
                </a:r>
                <a:r>
                  <a:rPr lang="zh-CN" altLang="en-US" sz="1400" dirty="0"/>
                  <a:t>左右争之</a:t>
                </a:r>
                <a:r>
                  <a:rPr lang="en-US" altLang="zh-CN" sz="1400" dirty="0"/>
                  <a:t>,</a:t>
                </a:r>
                <a:r>
                  <a:rPr lang="zh-CN" altLang="en-US" sz="1400" dirty="0"/>
                  <a:t>以为不可</a:t>
                </a:r>
                <a:r>
                  <a:rPr lang="en-US" altLang="zh-CN" sz="1400" dirty="0"/>
                  <a:t>.</a:t>
                </a:r>
                <a:r>
                  <a:rPr lang="zh-CN" altLang="en-US" sz="1400" dirty="0"/>
                  <a:t>王下令曰</a:t>
                </a:r>
                <a:r>
                  <a:rPr lang="en-US" altLang="zh-CN" sz="1400" dirty="0"/>
                  <a:t>:</a:t>
                </a:r>
                <a:r>
                  <a:rPr lang="zh-CN" altLang="en-US" sz="1400" dirty="0">
                    <a:solidFill>
                      <a:prstClr val="black"/>
                    </a:solidFill>
                  </a:rPr>
                  <a:t> </a:t>
                </a:r>
                <a14:m>
                  <m:oMath xmlns:m="http://schemas.openxmlformats.org/officeDocument/2006/math">
                    <m:r>
                      <a:rPr lang="zh-CN" altLang="en-US" sz="1400" i="1">
                        <a:solidFill>
                          <a:prstClr val="black"/>
                        </a:solidFill>
                        <a:latin typeface="Cambria Math" panose="02040503050406030204" pitchFamily="18" charset="0"/>
                      </a:rPr>
                      <m:t>“</m:t>
                    </m:r>
                  </m:oMath>
                </a14:m>
                <a:r>
                  <a:rPr lang="zh-CN" altLang="en-US" sz="1400" dirty="0"/>
                  <a:t>有敢以马谏者</a:t>
                </a:r>
                <a:r>
                  <a:rPr lang="en-US" altLang="zh-CN" sz="1400" dirty="0"/>
                  <a:t>,</a:t>
                </a:r>
                <a:r>
                  <a:rPr lang="zh-CN" altLang="en-US" sz="1400" dirty="0"/>
                  <a:t>罪至死</a:t>
                </a:r>
                <a14:m>
                  <m:oMath xmlns:m="http://schemas.openxmlformats.org/officeDocument/2006/math">
                    <m:r>
                      <a:rPr lang="zh-CN" altLang="en-US" sz="1400" i="1">
                        <a:solidFill>
                          <a:prstClr val="black"/>
                        </a:solidFill>
                        <a:latin typeface="Cambria Math" panose="02040503050406030204" pitchFamily="18" charset="0"/>
                      </a:rPr>
                      <m:t>”</m:t>
                    </m:r>
                  </m:oMath>
                </a14:m>
                <a:r>
                  <a:rPr lang="zh-CN" altLang="en-US" sz="1400" dirty="0"/>
                  <a:t> </a:t>
                </a:r>
                <a:r>
                  <a:rPr lang="zh-CN" altLang="en-US" sz="1400" b="1" dirty="0"/>
                  <a:t>优孟</a:t>
                </a:r>
                <a:r>
                  <a:rPr lang="zh-CN" altLang="en-US" sz="1400" dirty="0"/>
                  <a:t>闻之</a:t>
                </a:r>
                <a:r>
                  <a:rPr lang="en-US" altLang="zh-CN" sz="1400" dirty="0"/>
                  <a:t>,</a:t>
                </a:r>
                <a:r>
                  <a:rPr lang="zh-CN" altLang="en-US" sz="1400" dirty="0"/>
                  <a:t>入殿门</a:t>
                </a:r>
                <a:r>
                  <a:rPr lang="en-US" altLang="zh-CN" sz="1400" dirty="0"/>
                  <a:t>.</a:t>
                </a:r>
                <a:r>
                  <a:rPr lang="zh-CN" altLang="en-US" sz="1400" dirty="0"/>
                  <a:t>仰天大哭</a:t>
                </a:r>
                <a:r>
                  <a:rPr lang="en-US" altLang="zh-CN" sz="1400" dirty="0"/>
                  <a:t>.</a:t>
                </a:r>
                <a:r>
                  <a:rPr lang="zh-CN" altLang="en-US" sz="1400" dirty="0"/>
                  <a:t>王惊而问其故</a:t>
                </a:r>
                <a:r>
                  <a:rPr lang="en-US" altLang="zh-CN" sz="1400" dirty="0"/>
                  <a:t>.</a:t>
                </a:r>
                <a:r>
                  <a:rPr lang="zh-CN" altLang="en-US" sz="1400" dirty="0"/>
                  <a:t>优孟曰</a:t>
                </a:r>
                <a:r>
                  <a:rPr lang="en-US" altLang="zh-CN" sz="1400" dirty="0"/>
                  <a:t>:</a:t>
                </a:r>
                <a14:m>
                  <m:oMath xmlns:m="http://schemas.openxmlformats.org/officeDocument/2006/math">
                    <m:r>
                      <a:rPr lang="zh-CN" altLang="en-US" sz="1400" i="1">
                        <a:solidFill>
                          <a:prstClr val="black"/>
                        </a:solidFill>
                        <a:latin typeface="Cambria Math" panose="02040503050406030204" pitchFamily="18" charset="0"/>
                      </a:rPr>
                      <m:t>“</m:t>
                    </m:r>
                  </m:oMath>
                </a14:m>
                <a:r>
                  <a:rPr lang="zh-CN" altLang="en-US" sz="1400" dirty="0"/>
                  <a:t>马者王之所爱也</a:t>
                </a:r>
                <a:r>
                  <a:rPr lang="en-US" altLang="zh-CN" sz="1400" dirty="0"/>
                  <a:t>,</a:t>
                </a:r>
                <a:r>
                  <a:rPr lang="zh-CN" altLang="en-US" sz="1400" dirty="0"/>
                  <a:t>以楚国堂堂之大</a:t>
                </a:r>
                <a:r>
                  <a:rPr lang="en-US" altLang="zh-CN" sz="1400" dirty="0"/>
                  <a:t>,</a:t>
                </a:r>
                <a:r>
                  <a:rPr lang="zh-CN" altLang="en-US" sz="1400" dirty="0"/>
                  <a:t>何求不得</a:t>
                </a:r>
                <a:r>
                  <a:rPr lang="en-US" altLang="zh-CN" sz="1400" dirty="0"/>
                  <a:t>,</a:t>
                </a:r>
                <a:r>
                  <a:rPr lang="zh-CN" altLang="en-US" sz="1400" dirty="0"/>
                  <a:t>而以大夫礼葬之</a:t>
                </a:r>
                <a:r>
                  <a:rPr lang="en-US" altLang="zh-CN" sz="1400" dirty="0"/>
                  <a:t>,</a:t>
                </a:r>
                <a:r>
                  <a:rPr lang="zh-CN" altLang="en-US" sz="1400" dirty="0"/>
                  <a:t>薄</a:t>
                </a:r>
                <a:r>
                  <a:rPr lang="en-US" altLang="zh-CN" sz="1400" dirty="0"/>
                  <a:t>.</a:t>
                </a:r>
                <a:r>
                  <a:rPr lang="zh-CN" altLang="en-US" sz="1400" dirty="0"/>
                  <a:t>请以人君礼葬之</a:t>
                </a:r>
                <a14:m>
                  <m:oMath xmlns:m="http://schemas.openxmlformats.org/officeDocument/2006/math">
                    <m:r>
                      <a:rPr lang="zh-CN" altLang="en-US" sz="1400" i="1">
                        <a:solidFill>
                          <a:prstClr val="black"/>
                        </a:solidFill>
                        <a:latin typeface="Cambria Math" panose="02040503050406030204" pitchFamily="18" charset="0"/>
                      </a:rPr>
                      <m:t>”</m:t>
                    </m:r>
                  </m:oMath>
                </a14:m>
                <a:r>
                  <a:rPr lang="zh-CN" altLang="en-US" sz="1400" dirty="0"/>
                  <a:t>王曰</a:t>
                </a:r>
                <a:r>
                  <a:rPr lang="en-US" altLang="zh-CN" sz="1400" dirty="0"/>
                  <a:t>:</a:t>
                </a:r>
                <a:r>
                  <a:rPr lang="zh-CN" altLang="en-US" sz="1400" dirty="0">
                    <a:solidFill>
                      <a:prstClr val="black"/>
                    </a:solidFill>
                  </a:rPr>
                  <a:t> </a:t>
                </a:r>
                <a14:m>
                  <m:oMath xmlns:m="http://schemas.openxmlformats.org/officeDocument/2006/math">
                    <m:r>
                      <a:rPr lang="zh-CN" altLang="en-US" sz="1400" i="1">
                        <a:solidFill>
                          <a:prstClr val="black"/>
                        </a:solidFill>
                        <a:latin typeface="Cambria Math" panose="02040503050406030204" pitchFamily="18" charset="0"/>
                      </a:rPr>
                      <m:t>“</m:t>
                    </m:r>
                  </m:oMath>
                </a14:m>
                <a:r>
                  <a:rPr lang="zh-CN" altLang="en-US" sz="1400" dirty="0"/>
                  <a:t>何如</a:t>
                </a:r>
                <a14:m>
                  <m:oMath xmlns:m="http://schemas.openxmlformats.org/officeDocument/2006/math">
                    <m:r>
                      <a:rPr lang="zh-CN" altLang="en-US" sz="1400" i="1">
                        <a:solidFill>
                          <a:prstClr val="black"/>
                        </a:solidFill>
                        <a:latin typeface="Cambria Math" panose="02040503050406030204" pitchFamily="18" charset="0"/>
                      </a:rPr>
                      <m:t>”</m:t>
                    </m:r>
                  </m:oMath>
                </a14:m>
                <a:r>
                  <a:rPr lang="zh-CN" altLang="en-US" sz="1400" dirty="0"/>
                  <a:t>对曰</a:t>
                </a:r>
                <a:r>
                  <a:rPr lang="en-US" altLang="zh-CN" sz="1400" dirty="0"/>
                  <a:t>:</a:t>
                </a:r>
                <a14:m>
                  <m:oMath xmlns:m="http://schemas.openxmlformats.org/officeDocument/2006/math">
                    <m:r>
                      <a:rPr lang="zh-CN" altLang="en-US" sz="1400" i="1">
                        <a:solidFill>
                          <a:prstClr val="black"/>
                        </a:solidFill>
                        <a:latin typeface="Cambria Math" panose="02040503050406030204" pitchFamily="18" charset="0"/>
                      </a:rPr>
                      <m:t>“</m:t>
                    </m:r>
                  </m:oMath>
                </a14:m>
                <a:r>
                  <a:rPr lang="zh-CN" altLang="en-US" sz="1400" dirty="0"/>
                  <a:t>臣请以雕玉为棺</a:t>
                </a:r>
                <a:r>
                  <a:rPr lang="en-US" altLang="zh-CN" sz="1400" dirty="0"/>
                  <a:t>,</a:t>
                </a:r>
                <a:r>
                  <a:rPr lang="zh-CN" altLang="en-US" sz="1400" dirty="0"/>
                  <a:t>文梓为椁</a:t>
                </a:r>
                <a:r>
                  <a:rPr lang="en-US" altLang="zh-CN" sz="1400" dirty="0"/>
                  <a:t>,</a:t>
                </a:r>
                <a:r>
                  <a:rPr lang="zh-CN" altLang="en-US" sz="1400" dirty="0"/>
                  <a:t>齐、赵陪位于前</a:t>
                </a:r>
                <a:r>
                  <a:rPr lang="en-US" altLang="zh-CN" sz="1400" dirty="0"/>
                  <a:t>,</a:t>
                </a:r>
                <a:r>
                  <a:rPr lang="zh-CN" altLang="en-US" sz="1400" dirty="0"/>
                  <a:t>韩、魏翼卫其后</a:t>
                </a:r>
                <a:r>
                  <a:rPr lang="en-US" altLang="zh-CN" sz="1400" dirty="0"/>
                  <a:t>,</a:t>
                </a:r>
                <a:r>
                  <a:rPr lang="zh-CN" altLang="en-US" sz="1400" dirty="0"/>
                  <a:t>庙食太牢</a:t>
                </a:r>
                <a:r>
                  <a:rPr lang="en-US" altLang="zh-CN" sz="1400" dirty="0"/>
                  <a:t>,</a:t>
                </a:r>
                <a:r>
                  <a:rPr lang="zh-CN" altLang="en-US" sz="1400" dirty="0"/>
                  <a:t>奉以万户之邑</a:t>
                </a:r>
                <a:r>
                  <a:rPr lang="en-US" altLang="zh-CN" sz="1400" dirty="0"/>
                  <a:t>.</a:t>
                </a:r>
                <a:r>
                  <a:rPr lang="zh-CN" altLang="en-US" sz="1400" dirty="0"/>
                  <a:t>诸侯闻之</a:t>
                </a:r>
                <a:r>
                  <a:rPr lang="en-US" altLang="zh-CN" sz="1400" dirty="0"/>
                  <a:t>,</a:t>
                </a:r>
                <a:r>
                  <a:rPr lang="zh-CN" altLang="en-US" sz="1400" b="1" dirty="0"/>
                  <a:t>皆知大王贱人而贵马也</a:t>
                </a:r>
                <a14:m>
                  <m:oMath xmlns:m="http://schemas.openxmlformats.org/officeDocument/2006/math">
                    <m:r>
                      <a:rPr lang="zh-CN" altLang="en-US" sz="1400" i="1">
                        <a:solidFill>
                          <a:prstClr val="black"/>
                        </a:solidFill>
                        <a:latin typeface="Cambria Math" panose="02040503050406030204" pitchFamily="18" charset="0"/>
                      </a:rPr>
                      <m:t>”</m:t>
                    </m:r>
                  </m:oMath>
                </a14:m>
                <a:r>
                  <a:rPr lang="zh-CN" altLang="en-US" sz="1400" b="1" dirty="0"/>
                  <a:t>王曰</a:t>
                </a:r>
                <a:r>
                  <a:rPr lang="en-US" altLang="zh-CN" sz="1400" b="1" dirty="0"/>
                  <a:t>:</a:t>
                </a:r>
                <a14:m>
                  <m:oMath xmlns:m="http://schemas.openxmlformats.org/officeDocument/2006/math">
                    <m:r>
                      <a:rPr lang="zh-CN" altLang="en-US" sz="1400" b="1" i="1">
                        <a:solidFill>
                          <a:prstClr val="black"/>
                        </a:solidFill>
                        <a:latin typeface="Cambria Math" panose="02040503050406030204" pitchFamily="18" charset="0"/>
                      </a:rPr>
                      <m:t>“</m:t>
                    </m:r>
                  </m:oMath>
                </a14:m>
                <a:r>
                  <a:rPr lang="zh-CN" altLang="en-US" sz="1400" b="1" dirty="0"/>
                  <a:t>寡人之过一至此乎</a:t>
                </a:r>
                <a:r>
                  <a:rPr lang="en-US" altLang="zh-CN" sz="1400" dirty="0"/>
                  <a:t>!</a:t>
                </a:r>
                <a:r>
                  <a:rPr lang="zh-CN" altLang="en-US" sz="1400" dirty="0"/>
                  <a:t>为之奈何</a:t>
                </a:r>
                <a:r>
                  <a:rPr lang="en-US" altLang="zh-CN" sz="1400" dirty="0"/>
                  <a:t>?</a:t>
                </a:r>
                <a14:m>
                  <m:oMath xmlns:m="http://schemas.openxmlformats.org/officeDocument/2006/math">
                    <m:r>
                      <a:rPr lang="zh-CN" altLang="en-US" sz="1400" i="1">
                        <a:solidFill>
                          <a:prstClr val="black"/>
                        </a:solidFill>
                        <a:latin typeface="Cambria Math" panose="02040503050406030204" pitchFamily="18" charset="0"/>
                      </a:rPr>
                      <m:t>”</m:t>
                    </m:r>
                  </m:oMath>
                </a14:m>
                <a:r>
                  <a:rPr lang="zh-CN" altLang="en-US" sz="1400" dirty="0"/>
                  <a:t>优孟曰</a:t>
                </a:r>
                <a:r>
                  <a:rPr lang="en-US" altLang="zh-CN" sz="1400" dirty="0"/>
                  <a:t>:</a:t>
                </a:r>
                <a14:m>
                  <m:oMath xmlns:m="http://schemas.openxmlformats.org/officeDocument/2006/math">
                    <m:r>
                      <a:rPr lang="zh-CN" altLang="en-US" sz="1400" i="1">
                        <a:solidFill>
                          <a:prstClr val="black"/>
                        </a:solidFill>
                        <a:latin typeface="Cambria Math" panose="02040503050406030204" pitchFamily="18" charset="0"/>
                      </a:rPr>
                      <m:t>“</m:t>
                    </m:r>
                  </m:oMath>
                </a14:m>
                <a:r>
                  <a:rPr lang="zh-CN" altLang="en-US" sz="1400" dirty="0"/>
                  <a:t>请为大王六畜葬之</a:t>
                </a:r>
                <a:r>
                  <a:rPr lang="en-US" altLang="zh-CN" sz="1400" dirty="0"/>
                  <a:t>.</a:t>
                </a:r>
                <a:r>
                  <a:rPr lang="zh-CN" altLang="en-US" sz="1400" dirty="0"/>
                  <a:t>以垅灶为椁</a:t>
                </a:r>
                <a:r>
                  <a:rPr lang="en-US" altLang="zh-CN" sz="1400" dirty="0"/>
                  <a:t>,</a:t>
                </a:r>
                <a:r>
                  <a:rPr lang="zh-CN" altLang="en-US" sz="1400" dirty="0"/>
                  <a:t>铜历为棺</a:t>
                </a:r>
                <a:r>
                  <a:rPr lang="en-US" altLang="zh-CN" sz="1400" dirty="0"/>
                  <a:t>,</a:t>
                </a:r>
                <a:r>
                  <a:rPr lang="zh-CN" altLang="en-US" sz="1400" dirty="0"/>
                  <a:t>赍以姜枣</a:t>
                </a:r>
                <a:r>
                  <a:rPr lang="en-US" altLang="zh-CN" sz="1400" dirty="0"/>
                  <a:t>,</a:t>
                </a:r>
                <a:r>
                  <a:rPr lang="zh-CN" altLang="en-US" sz="1400" dirty="0"/>
                  <a:t>荐以木兰</a:t>
                </a:r>
                <a:r>
                  <a:rPr lang="en-US" altLang="zh-CN" sz="1400" dirty="0"/>
                  <a:t>,</a:t>
                </a:r>
                <a:r>
                  <a:rPr lang="zh-CN" altLang="en-US" sz="1400" dirty="0"/>
                  <a:t>祭以粮稻</a:t>
                </a:r>
                <a:r>
                  <a:rPr lang="en-US" altLang="zh-CN" sz="1400" dirty="0"/>
                  <a:t>,</a:t>
                </a:r>
                <a:r>
                  <a:rPr lang="zh-CN" altLang="en-US" sz="1400" dirty="0"/>
                  <a:t>衣以火光</a:t>
                </a:r>
                <a:r>
                  <a:rPr lang="en-US" altLang="zh-CN" sz="1400" dirty="0"/>
                  <a:t>,</a:t>
                </a:r>
                <a:r>
                  <a:rPr lang="zh-CN" altLang="en-US" sz="1400" dirty="0"/>
                  <a:t>葬之于人腹肠</a:t>
                </a:r>
                <a14:m>
                  <m:oMath xmlns:m="http://schemas.openxmlformats.org/officeDocument/2006/math">
                    <m:r>
                      <a:rPr lang="zh-CN" altLang="en-US" sz="1400" i="1">
                        <a:solidFill>
                          <a:prstClr val="black"/>
                        </a:solidFill>
                        <a:latin typeface="Cambria Math" panose="02040503050406030204" pitchFamily="18" charset="0"/>
                      </a:rPr>
                      <m:t>”</m:t>
                    </m:r>
                  </m:oMath>
                </a14:m>
                <a:r>
                  <a:rPr lang="zh-CN" altLang="en-US" sz="1400" dirty="0"/>
                  <a:t>于是王乃使以马属太官</a:t>
                </a:r>
                <a:r>
                  <a:rPr lang="en-US" altLang="zh-CN" sz="1400" dirty="0"/>
                  <a:t>,</a:t>
                </a:r>
                <a:r>
                  <a:rPr lang="zh-CN" altLang="en-US" sz="1400" dirty="0"/>
                  <a:t>无令天下久闻也</a:t>
                </a:r>
                <a:r>
                  <a:rPr lang="en-US" altLang="zh-CN" sz="1400" dirty="0"/>
                  <a:t>. </a:t>
                </a:r>
              </a:p>
              <a:p>
                <a:pPr marL="355600" lvl="1" indent="0">
                  <a:lnSpc>
                    <a:spcPct val="110000"/>
                  </a:lnSpc>
                  <a:spcBef>
                    <a:spcPts val="200"/>
                  </a:spcBef>
                  <a:buSzPct val="97000"/>
                  <a:buNone/>
                </a:pPr>
                <a:endParaRPr lang="en-US" altLang="zh-CN" sz="1400" dirty="0"/>
              </a:p>
              <a:p>
                <a:pPr marL="355600" lvl="1" indent="0">
                  <a:lnSpc>
                    <a:spcPct val="110000"/>
                  </a:lnSpc>
                  <a:spcBef>
                    <a:spcPts val="200"/>
                  </a:spcBef>
                  <a:buSzPct val="97000"/>
                  <a:buNone/>
                </a:pPr>
                <a:endParaRPr lang="en-US" altLang="zh-CN" sz="1400" dirty="0"/>
              </a:p>
              <a:p>
                <a:pPr marL="274320" lvl="1" indent="-274320" algn="just">
                  <a:lnSpc>
                    <a:spcPct val="110000"/>
                  </a:lnSpc>
                  <a:spcBef>
                    <a:spcPts val="1000"/>
                  </a:spcBef>
                  <a:buClr>
                    <a:srgbClr val="CEA524"/>
                  </a:buClr>
                  <a:buSzPct val="100000"/>
                  <a:buFont typeface="Wingdings" panose="05000000000000000000" pitchFamily="2" charset="2"/>
                  <a:buChar char="q"/>
                </a:pPr>
                <a:r>
                  <a:rPr lang="zh-CN" altLang="en-US" sz="2800" dirty="0"/>
                  <a:t>有时直接证明法会走向死胡同</a:t>
                </a:r>
                <a:r>
                  <a:rPr lang="en-US" altLang="zh-CN" sz="2800" dirty="0"/>
                  <a:t>. </a:t>
                </a:r>
                <a:r>
                  <a:rPr lang="zh-CN" altLang="en-US" sz="2800" dirty="0"/>
                  <a:t>不采用直接证明法</a:t>
                </a:r>
                <a:r>
                  <a:rPr lang="en-US" altLang="zh-CN" sz="2800" dirty="0"/>
                  <a:t>, </a:t>
                </a:r>
                <a:r>
                  <a:rPr lang="zh-CN" altLang="en-US" sz="2800" dirty="0"/>
                  <a:t>即不从前提开始以结论结束来证明的方法叫做</a:t>
                </a:r>
                <a:r>
                  <a:rPr lang="zh-CN" altLang="en-US" sz="2800" b="1" dirty="0"/>
                  <a:t>间接证明法</a:t>
                </a:r>
                <a:r>
                  <a:rPr lang="en-US" altLang="zh-CN" sz="2800" dirty="0"/>
                  <a:t>. </a:t>
                </a:r>
                <a:r>
                  <a:rPr lang="zh-CN" altLang="en-US" sz="2800" dirty="0"/>
                  <a:t>一类非常有用的间接证明法称为反证法</a:t>
                </a:r>
                <a:r>
                  <a:rPr lang="en-US" altLang="zh-CN" sz="2800" dirty="0"/>
                  <a:t>.</a:t>
                </a:r>
              </a:p>
              <a:p>
                <a:pPr marL="274320" lvl="1" indent="-274320">
                  <a:spcBef>
                    <a:spcPts val="1000"/>
                  </a:spcBef>
                  <a:buClr>
                    <a:srgbClr val="CEA524"/>
                  </a:buClr>
                  <a:buSzPct val="100000"/>
                  <a:buFont typeface="Wingdings" panose="05000000000000000000" pitchFamily="2" charset="2"/>
                  <a:buChar char="q"/>
                </a:pPr>
                <a:r>
                  <a:rPr lang="zh-CN" altLang="en-US" sz="2800" b="1" dirty="0">
                    <a:solidFill>
                      <a:srgbClr val="C00000"/>
                    </a:solidFill>
                  </a:rPr>
                  <a:t>反证法</a:t>
                </a:r>
                <a:r>
                  <a:rPr lang="en-US" sz="2800" dirty="0"/>
                  <a:t>: </a:t>
                </a:r>
                <a:r>
                  <a:rPr lang="zh-CN" altLang="en-US" sz="2800" dirty="0"/>
                  <a:t>假设</a:t>
                </a:r>
                <a14:m>
                  <m:oMath xmlns:m="http://schemas.openxmlformats.org/officeDocument/2006/math">
                    <m:r>
                      <a:rPr lang="en-US" sz="2800" i="1" dirty="0" smtClean="0">
                        <a:latin typeface="Cambria Math" panose="02040503050406030204" pitchFamily="18" charset="0"/>
                      </a:rPr>
                      <m:t>¬</m:t>
                    </m:r>
                    <m:r>
                      <a:rPr lang="en-US" sz="2800" i="1" dirty="0" smtClean="0">
                        <a:latin typeface="Cambria Math" panose="02040503050406030204" pitchFamily="18" charset="0"/>
                      </a:rPr>
                      <m:t>𝑞</m:t>
                    </m:r>
                  </m:oMath>
                </a14:m>
                <a:r>
                  <a:rPr lang="zh-CN" altLang="en-US" sz="2800" dirty="0"/>
                  <a:t>为真</a:t>
                </a:r>
                <a:r>
                  <a:rPr lang="en-US" altLang="zh-CN" sz="2800" dirty="0"/>
                  <a:t>, </a:t>
                </a:r>
                <a:r>
                  <a:rPr lang="zh-CN" altLang="en-US" sz="2800" dirty="0"/>
                  <a:t>然后证明</a:t>
                </a:r>
                <a14:m>
                  <m:oMath xmlns:m="http://schemas.openxmlformats.org/officeDocument/2006/math">
                    <m:r>
                      <a:rPr lang="en-US" sz="2800" i="1" dirty="0" smtClean="0">
                        <a:latin typeface="Cambria Math" panose="02040503050406030204" pitchFamily="18" charset="0"/>
                      </a:rPr>
                      <m:t>¬</m:t>
                    </m:r>
                    <m:r>
                      <a:rPr lang="en-US" sz="2800" i="1" dirty="0" smtClean="0">
                        <a:latin typeface="Cambria Math" panose="02040503050406030204" pitchFamily="18" charset="0"/>
                      </a:rPr>
                      <m:t>𝑝</m:t>
                    </m:r>
                  </m:oMath>
                </a14:m>
                <a:r>
                  <a:rPr lang="zh-CN" altLang="en-US" sz="2800" dirty="0"/>
                  <a:t>为真</a:t>
                </a:r>
                <a:r>
                  <a:rPr lang="en-US" sz="2800" dirty="0"/>
                  <a:t>. </a:t>
                </a:r>
                <a:r>
                  <a:rPr lang="zh-CN" altLang="en-US" sz="2800" dirty="0"/>
                  <a:t>如果我们证明了</a:t>
                </a:r>
                <a14:m>
                  <m:oMath xmlns:m="http://schemas.openxmlformats.org/officeDocument/2006/math">
                    <m:r>
                      <a:rPr lang="en-US" sz="2800" i="1" dirty="0" smtClean="0">
                        <a:latin typeface="Cambria Math" panose="02040503050406030204" pitchFamily="18" charset="0"/>
                      </a:rPr>
                      <m:t>¬</m:t>
                    </m:r>
                    <m:r>
                      <a:rPr lang="en-US" sz="2800" i="1" dirty="0">
                        <a:latin typeface="Cambria Math" panose="02040503050406030204" pitchFamily="18" charset="0"/>
                      </a:rPr>
                      <m:t>𝑞</m:t>
                    </m:r>
                    <m:r>
                      <a:rPr lang="en-US" sz="2800" i="1" dirty="0">
                        <a:latin typeface="Cambria Math" panose="02040503050406030204" pitchFamily="18" charset="0"/>
                      </a:rPr>
                      <m:t> → ¬</m:t>
                    </m:r>
                    <m:r>
                      <a:rPr lang="en-US" sz="2800" i="1" dirty="0" smtClean="0">
                        <a:latin typeface="Cambria Math" panose="02040503050406030204" pitchFamily="18" charset="0"/>
                      </a:rPr>
                      <m:t>𝑝</m:t>
                    </m:r>
                  </m:oMath>
                </a14:m>
                <a:r>
                  <a:rPr lang="en-US" altLang="zh-CN" sz="2800" dirty="0"/>
                  <a:t>, </a:t>
                </a:r>
                <a:r>
                  <a:rPr lang="zh-CN" altLang="en-US" sz="2800" dirty="0"/>
                  <a:t>那么相当于我们证明了</a:t>
                </a:r>
                <a14:m>
                  <m:oMath xmlns:m="http://schemas.openxmlformats.org/officeDocument/2006/math">
                    <m:r>
                      <a:rPr lang="en-US" sz="2800" i="1" dirty="0" smtClean="0">
                        <a:latin typeface="Cambria Math" panose="02040503050406030204" pitchFamily="18" charset="0"/>
                      </a:rPr>
                      <m:t>𝑝</m:t>
                    </m:r>
                    <m:r>
                      <a:rPr lang="en-US" sz="2800" i="1" dirty="0" smtClean="0">
                        <a:latin typeface="Cambria Math" panose="02040503050406030204" pitchFamily="18" charset="0"/>
                      </a:rPr>
                      <m:t> → </m:t>
                    </m:r>
                    <m:r>
                      <a:rPr lang="en-US" sz="2800" i="1" dirty="0">
                        <a:latin typeface="Cambria Math" panose="02040503050406030204" pitchFamily="18" charset="0"/>
                      </a:rPr>
                      <m:t>𝑞</m:t>
                    </m:r>
                  </m:oMath>
                </a14:m>
                <a:r>
                  <a:rPr lang="en-US" sz="2800" dirty="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99" t="-2143" r="-11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01559B4B-A08B-4033-9A08-19E8A4E6E920}" type="datetime1">
              <a:rPr lang="zh-CN" altLang="en-US" smtClean="0"/>
              <a:t>2023/11/18</a:t>
            </a:fld>
            <a:endParaRPr lang="zh-CN" altLang="en-US" dirty="0"/>
          </a:p>
        </p:txBody>
      </p:sp>
      <p:sp>
        <p:nvSpPr>
          <p:cNvPr id="6" name="页脚占位符 5"/>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7" name="灯片编号占位符 6"/>
          <p:cNvSpPr>
            <a:spLocks noGrp="1"/>
          </p:cNvSpPr>
          <p:nvPr>
            <p:ph type="sldNum" sz="quarter" idx="12"/>
          </p:nvPr>
        </p:nvSpPr>
        <p:spPr/>
        <p:txBody>
          <a:bodyPr/>
          <a:lstStyle/>
          <a:p>
            <a:fld id="{67913A8A-9EFB-4B5F-9CCB-3D21173FAA85}" type="slidenum">
              <a:rPr lang="zh-CN" altLang="en-US" smtClean="0"/>
              <a:pPr/>
              <a:t>159</a:t>
            </a:fld>
            <a:endParaRPr lang="zh-CN" altLang="en-US" dirty="0"/>
          </a:p>
        </p:txBody>
      </p:sp>
    </p:spTree>
    <p:extLst>
      <p:ext uri="{BB962C8B-B14F-4D97-AF65-F5344CB8AC3E}">
        <p14:creationId xmlns:p14="http://schemas.microsoft.com/office/powerpoint/2010/main" val="214822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down)">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wipe(down)">
                                      <p:cBhvr>
                                        <p:cTn id="12" dur="500"/>
                                        <p:tgtEl>
                                          <p:spTgt spid="3">
                                            <p:txEl>
                                              <p:pRg st="5" end="5"/>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459" y="263179"/>
            <a:ext cx="10987314" cy="635771"/>
          </a:xfrm>
        </p:spPr>
        <p:txBody>
          <a:bodyPr/>
          <a:lstStyle/>
          <a:p>
            <a:r>
              <a:rPr lang="zh-CN" altLang="en-US" dirty="0"/>
              <a:t>命题联结词</a:t>
            </a:r>
            <a:r>
              <a:rPr lang="en-US" altLang="zh-CN" dirty="0"/>
              <a:t>-</a:t>
            </a:r>
            <a:r>
              <a:rPr lang="zh-CN" altLang="en-US" dirty="0"/>
              <a:t>“合取（</a:t>
            </a:r>
            <a:r>
              <a:rPr lang="zh-CN" altLang="en-US" b="1" dirty="0">
                <a:solidFill>
                  <a:srgbClr val="0070C0"/>
                </a:solidFill>
              </a:rPr>
              <a:t>∧</a:t>
            </a:r>
            <a:r>
              <a:rPr lang="zh-CN" altLang="en-US" dirty="0"/>
              <a:t>）”</a:t>
            </a:r>
            <a:endParaRPr lang="en-US" dirty="0"/>
          </a:p>
        </p:txBody>
      </p:sp>
      <p:sp>
        <p:nvSpPr>
          <p:cNvPr id="3" name="Content Placeholder 2"/>
          <p:cNvSpPr>
            <a:spLocks noGrp="1"/>
          </p:cNvSpPr>
          <p:nvPr>
            <p:ph idx="1"/>
          </p:nvPr>
        </p:nvSpPr>
        <p:spPr>
          <a:xfrm>
            <a:off x="462148" y="867055"/>
            <a:ext cx="11368315" cy="5121481"/>
          </a:xfrm>
        </p:spPr>
        <p:txBody>
          <a:bodyPr>
            <a:normAutofit/>
          </a:bodyPr>
          <a:lstStyle/>
          <a:p>
            <a:pPr marL="0" indent="0">
              <a:lnSpc>
                <a:spcPct val="150000"/>
              </a:lnSpc>
              <a:buNone/>
            </a:pPr>
            <a:endParaRPr lang="en-US" altLang="zh-CN" dirty="0"/>
          </a:p>
          <a:p>
            <a:pPr marL="393192" lvl="1" indent="0">
              <a:buNone/>
            </a:pPr>
            <a:endParaRPr lang="en-US" altLang="zh-CN" dirty="0"/>
          </a:p>
          <a:p>
            <a:pPr marL="0" indent="0">
              <a:lnSpc>
                <a:spcPct val="150000"/>
              </a:lnSpc>
              <a:buNone/>
            </a:pPr>
            <a:endParaRPr lang="zh-CN" altLang="en-US" dirty="0"/>
          </a:p>
          <a:p>
            <a:pPr marL="0" indent="0">
              <a:buNone/>
            </a:pPr>
            <a:endParaRPr lang="zh-CN" altLang="en-US" dirty="0"/>
          </a:p>
          <a:p>
            <a:pPr marL="0" indent="0">
              <a:buNone/>
            </a:pPr>
            <a:endParaRPr lang="en-US" altLang="zh-CN" dirty="0"/>
          </a:p>
        </p:txBody>
      </p:sp>
      <p:sp>
        <p:nvSpPr>
          <p:cNvPr id="4" name="日期占位符 3"/>
          <p:cNvSpPr>
            <a:spLocks noGrp="1"/>
          </p:cNvSpPr>
          <p:nvPr>
            <p:ph type="dt" sz="half" idx="10"/>
          </p:nvPr>
        </p:nvSpPr>
        <p:spPr/>
        <p:txBody>
          <a:bodyPr/>
          <a:lstStyle/>
          <a:p>
            <a:fld id="{97D8E808-91F8-4DA4-87A5-C3DDE59CFE8B}"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16</a:t>
            </a:fld>
            <a:endParaRPr lang="zh-CN" altLang="en-US" dirty="0"/>
          </a:p>
        </p:txBody>
      </p:sp>
      <p:sp>
        <p:nvSpPr>
          <p:cNvPr id="7" name="Rectangle 3"/>
          <p:cNvSpPr txBox="1">
            <a:spLocks noChangeArrowheads="1"/>
          </p:cNvSpPr>
          <p:nvPr/>
        </p:nvSpPr>
        <p:spPr>
          <a:xfrm>
            <a:off x="337459" y="1001055"/>
            <a:ext cx="11810999" cy="1630362"/>
          </a:xfrm>
          <a:prstGeom prst="rect">
            <a:avLst/>
          </a:prstGeom>
        </p:spPr>
        <p:txBody>
          <a:bodyPr vert="horz" lIns="91440" tIns="45720" rIns="91440" bIns="45720" rtlCol="0">
            <a:normAutofit fontScale="85000" lnSpcReduction="10000"/>
          </a:bodyPr>
          <a:lstStyle>
            <a:lvl1pPr marL="274320" indent="-274320" algn="l" defTabSz="914400" rtl="0" eaLnBrk="1" latinLnBrk="0" hangingPunct="1">
              <a:lnSpc>
                <a:spcPct val="90000"/>
              </a:lnSpc>
              <a:spcBef>
                <a:spcPts val="1000"/>
              </a:spcBef>
              <a:buClr>
                <a:srgbClr val="CEA524"/>
              </a:buClr>
              <a:buSzPct val="100000"/>
              <a:buFont typeface="Wingdings" panose="05000000000000000000" pitchFamily="2" charset="2"/>
              <a:buChar char="q"/>
              <a:defRPr sz="2800" kern="1200">
                <a:solidFill>
                  <a:schemeClr val="tx1"/>
                </a:solidFill>
                <a:latin typeface="微软雅黑" panose="020B0503020204020204" pitchFamily="34" charset="-122"/>
                <a:ea typeface="微软雅黑" panose="020B0503020204020204" pitchFamily="34" charset="-122"/>
                <a:cs typeface="+mn-cs"/>
              </a:defRPr>
            </a:lvl1pPr>
            <a:lvl2pPr marL="640080" indent="-246888" algn="l" defTabSz="914400" rtl="0" eaLnBrk="1" latinLnBrk="0" hangingPunct="1">
              <a:lnSpc>
                <a:spcPct val="90000"/>
              </a:lnSpc>
              <a:spcBef>
                <a:spcPts val="500"/>
              </a:spcBef>
              <a:buClr>
                <a:srgbClr val="01559D"/>
              </a:buClr>
              <a:buFont typeface="Wingdings" panose="05000000000000000000" pitchFamily="2" charset="2"/>
              <a:buChar char="Ø"/>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b="1" dirty="0">
                <a:solidFill>
                  <a:srgbClr val="C00000"/>
                </a:solidFill>
              </a:rPr>
              <a:t>定义 </a:t>
            </a:r>
            <a:r>
              <a:rPr lang="zh-CN" altLang="en-US" dirty="0"/>
              <a:t>设</a:t>
            </a:r>
            <a:r>
              <a:rPr lang="en-US" altLang="zh-CN" dirty="0"/>
              <a:t>P</a:t>
            </a:r>
            <a:r>
              <a:rPr lang="zh-CN" altLang="en-US" dirty="0"/>
              <a:t>、</a:t>
            </a:r>
            <a:r>
              <a:rPr lang="en-US" altLang="zh-CN" dirty="0"/>
              <a:t>Q</a:t>
            </a:r>
            <a:r>
              <a:rPr lang="zh-CN" altLang="en-US" dirty="0"/>
              <a:t>是任两个命题，复合命题</a:t>
            </a:r>
            <a:r>
              <a:rPr lang="zh-CN" altLang="en-US" dirty="0">
                <a:latin typeface="宋体" panose="02010600030101010101" pitchFamily="2" charset="-122"/>
              </a:rPr>
              <a:t>“</a:t>
            </a:r>
            <a:r>
              <a:rPr lang="en-US" altLang="zh-CN" b="1" dirty="0">
                <a:solidFill>
                  <a:srgbClr val="0070C0"/>
                </a:solidFill>
              </a:rPr>
              <a:t>P</a:t>
            </a:r>
            <a:r>
              <a:rPr lang="zh-CN" altLang="en-US" b="1" dirty="0">
                <a:solidFill>
                  <a:srgbClr val="0070C0"/>
                </a:solidFill>
              </a:rPr>
              <a:t>并且</a:t>
            </a:r>
            <a:r>
              <a:rPr lang="en-US" altLang="zh-CN" b="1" dirty="0">
                <a:solidFill>
                  <a:srgbClr val="0070C0"/>
                </a:solidFill>
              </a:rPr>
              <a:t>Q</a:t>
            </a:r>
            <a:r>
              <a:rPr lang="en-US" altLang="zh-CN" dirty="0">
                <a:latin typeface="宋体" panose="02010600030101010101" pitchFamily="2" charset="-122"/>
              </a:rPr>
              <a:t>”</a:t>
            </a:r>
            <a:r>
              <a:rPr lang="en-US" altLang="zh-CN" dirty="0"/>
              <a:t>(</a:t>
            </a:r>
            <a:r>
              <a:rPr lang="zh-CN" altLang="en-US" dirty="0"/>
              <a:t>或</a:t>
            </a:r>
            <a:r>
              <a:rPr lang="zh-CN" altLang="en-US" dirty="0">
                <a:latin typeface="宋体" panose="02010600030101010101" pitchFamily="2" charset="-122"/>
              </a:rPr>
              <a:t>“</a:t>
            </a:r>
            <a:r>
              <a:rPr lang="en-US" altLang="zh-CN" b="1" dirty="0">
                <a:solidFill>
                  <a:srgbClr val="0070C0"/>
                </a:solidFill>
              </a:rPr>
              <a:t>P</a:t>
            </a:r>
            <a:r>
              <a:rPr lang="zh-CN" altLang="en-US" b="1" dirty="0">
                <a:solidFill>
                  <a:srgbClr val="0070C0"/>
                </a:solidFill>
              </a:rPr>
              <a:t>和</a:t>
            </a:r>
            <a:r>
              <a:rPr lang="en-US" altLang="zh-CN" b="1" dirty="0">
                <a:solidFill>
                  <a:srgbClr val="0070C0"/>
                </a:solidFill>
              </a:rPr>
              <a:t>Q</a:t>
            </a:r>
            <a:r>
              <a:rPr lang="zh-CN" altLang="en-US" dirty="0">
                <a:latin typeface="宋体" panose="02010600030101010101" pitchFamily="2" charset="-122"/>
              </a:rPr>
              <a:t>”</a:t>
            </a:r>
            <a:r>
              <a:rPr lang="en-US" altLang="zh-CN" dirty="0"/>
              <a:t>)</a:t>
            </a:r>
            <a:r>
              <a:rPr lang="zh-CN" altLang="en-US" dirty="0"/>
              <a:t>称为</a:t>
            </a:r>
            <a:r>
              <a:rPr lang="en-US" altLang="zh-CN" dirty="0"/>
              <a:t>P</a:t>
            </a:r>
            <a:r>
              <a:rPr lang="zh-CN" altLang="en-US" dirty="0"/>
              <a:t>与</a:t>
            </a:r>
            <a:r>
              <a:rPr lang="en-US" altLang="zh-CN" dirty="0"/>
              <a:t>Q</a:t>
            </a:r>
            <a:r>
              <a:rPr lang="zh-CN" altLang="en-US" dirty="0"/>
              <a:t>的</a:t>
            </a:r>
            <a:r>
              <a:rPr lang="zh-CN" altLang="en-US" b="1" dirty="0">
                <a:solidFill>
                  <a:srgbClr val="0070C0"/>
                </a:solidFill>
              </a:rPr>
              <a:t>合取式</a:t>
            </a:r>
            <a:r>
              <a:rPr lang="en-US" altLang="zh-CN" dirty="0"/>
              <a:t>(Conjunction)</a:t>
            </a:r>
            <a:r>
              <a:rPr lang="zh-CN" altLang="en-US" dirty="0"/>
              <a:t>，记作</a:t>
            </a:r>
            <a:r>
              <a:rPr lang="en-US" altLang="zh-CN" b="1" dirty="0">
                <a:solidFill>
                  <a:srgbClr val="0070C0"/>
                </a:solidFill>
              </a:rPr>
              <a:t>P∧Q</a:t>
            </a:r>
            <a:r>
              <a:rPr lang="zh-CN" altLang="en-US" dirty="0"/>
              <a:t>，</a:t>
            </a:r>
            <a:r>
              <a:rPr lang="zh-CN" altLang="en-US" dirty="0">
                <a:latin typeface="宋体" panose="02010600030101010101" pitchFamily="2" charset="-122"/>
              </a:rPr>
              <a:t>“</a:t>
            </a:r>
            <a:r>
              <a:rPr lang="zh-CN" altLang="en-US" b="1" dirty="0">
                <a:solidFill>
                  <a:srgbClr val="0070C0"/>
                </a:solidFill>
              </a:rPr>
              <a:t>∧</a:t>
            </a:r>
            <a:r>
              <a:rPr lang="zh-CN" altLang="en-US" dirty="0">
                <a:latin typeface="宋体" panose="02010600030101010101" pitchFamily="2" charset="-122"/>
              </a:rPr>
              <a:t>”</a:t>
            </a:r>
            <a:r>
              <a:rPr lang="zh-CN" altLang="en-US" dirty="0"/>
              <a:t>为</a:t>
            </a:r>
            <a:r>
              <a:rPr lang="zh-CN" altLang="en-US" b="1" dirty="0">
                <a:solidFill>
                  <a:srgbClr val="0070C0"/>
                </a:solidFill>
              </a:rPr>
              <a:t>合取联结词</a:t>
            </a:r>
            <a:r>
              <a:rPr lang="zh-CN" altLang="en-US" dirty="0"/>
              <a:t>。</a:t>
            </a:r>
          </a:p>
          <a:p>
            <a:pPr marL="0" indent="0" algn="ctr">
              <a:lnSpc>
                <a:spcPct val="150000"/>
              </a:lnSpc>
              <a:spcBef>
                <a:spcPct val="0"/>
              </a:spcBef>
              <a:buNone/>
            </a:pPr>
            <a:r>
              <a:rPr lang="en-US" altLang="zh-CN" dirty="0">
                <a:solidFill>
                  <a:srgbClr val="800080"/>
                </a:solidFill>
              </a:rPr>
              <a:t>P∧Q</a:t>
            </a:r>
            <a:r>
              <a:rPr lang="zh-CN" altLang="en-US" dirty="0">
                <a:solidFill>
                  <a:srgbClr val="800080"/>
                </a:solidFill>
              </a:rPr>
              <a:t>为真当且仅当</a:t>
            </a:r>
            <a:r>
              <a:rPr lang="en-US" altLang="zh-CN" dirty="0">
                <a:solidFill>
                  <a:srgbClr val="800080"/>
                </a:solidFill>
              </a:rPr>
              <a:t>P</a:t>
            </a:r>
            <a:r>
              <a:rPr lang="zh-CN" altLang="en-US" dirty="0">
                <a:solidFill>
                  <a:srgbClr val="800080"/>
                </a:solidFill>
              </a:rPr>
              <a:t>，</a:t>
            </a:r>
            <a:r>
              <a:rPr lang="en-US" altLang="zh-CN" dirty="0">
                <a:solidFill>
                  <a:srgbClr val="800080"/>
                </a:solidFill>
              </a:rPr>
              <a:t>Q</a:t>
            </a:r>
            <a:r>
              <a:rPr lang="zh-CN" altLang="en-US" dirty="0">
                <a:solidFill>
                  <a:srgbClr val="800080"/>
                </a:solidFill>
              </a:rPr>
              <a:t>同为真</a:t>
            </a:r>
            <a:endParaRPr lang="zh-CN" altLang="en-US" dirty="0"/>
          </a:p>
        </p:txBody>
      </p:sp>
      <p:pic>
        <p:nvPicPr>
          <p:cNvPr id="11" name="Picture 19" descr="MCj0230785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600" y="4033386"/>
            <a:ext cx="2078037"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4"/>
          <p:cNvSpPr>
            <a:spLocks noChangeArrowheads="1"/>
          </p:cNvSpPr>
          <p:nvPr/>
        </p:nvSpPr>
        <p:spPr bwMode="gray">
          <a:xfrm>
            <a:off x="1600200" y="2739695"/>
            <a:ext cx="8255000" cy="1193010"/>
          </a:xfrm>
          <a:prstGeom prst="rect">
            <a:avLst/>
          </a:prstGeom>
          <a:gradFill rotWithShape="1">
            <a:gsLst>
              <a:gs pos="0">
                <a:srgbClr val="003B00"/>
              </a:gs>
              <a:gs pos="50000">
                <a:srgbClr val="008000"/>
              </a:gs>
              <a:gs pos="100000">
                <a:srgbClr val="003B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r>
              <a:rPr lang="zh-CN" altLang="en-US" dirty="0">
                <a:solidFill>
                  <a:schemeClr val="tx2"/>
                </a:solidFill>
              </a:rPr>
              <a:t>   </a:t>
            </a:r>
            <a:r>
              <a:rPr lang="zh-CN" altLang="en-US" dirty="0">
                <a:solidFill>
                  <a:schemeClr val="bg1"/>
                </a:solidFill>
              </a:rPr>
              <a:t>   </a:t>
            </a:r>
            <a:r>
              <a:rPr lang="en-US" altLang="zh-CN" dirty="0">
                <a:solidFill>
                  <a:schemeClr val="bg1"/>
                </a:solidFill>
              </a:rPr>
              <a:t>P</a:t>
            </a:r>
            <a:r>
              <a:rPr lang="zh-CN" altLang="en-US" dirty="0">
                <a:solidFill>
                  <a:schemeClr val="bg1"/>
                </a:solidFill>
              </a:rPr>
              <a:t>：</a:t>
            </a:r>
            <a:r>
              <a:rPr lang="en-US" altLang="zh-CN" dirty="0">
                <a:solidFill>
                  <a:schemeClr val="bg1"/>
                </a:solidFill>
              </a:rPr>
              <a:t>3</a:t>
            </a:r>
            <a:r>
              <a:rPr lang="zh-CN" altLang="en-US" dirty="0">
                <a:solidFill>
                  <a:schemeClr val="bg1"/>
                </a:solidFill>
              </a:rPr>
              <a:t>是素数；  </a:t>
            </a:r>
            <a:r>
              <a:rPr lang="en-US" altLang="zh-CN" dirty="0">
                <a:solidFill>
                  <a:schemeClr val="bg1"/>
                </a:solidFill>
              </a:rPr>
              <a:t>Q</a:t>
            </a:r>
            <a:r>
              <a:rPr lang="zh-CN" altLang="en-US" dirty="0">
                <a:solidFill>
                  <a:schemeClr val="bg1"/>
                </a:solidFill>
              </a:rPr>
              <a:t>：</a:t>
            </a:r>
            <a:r>
              <a:rPr lang="en-US" altLang="zh-CN" dirty="0">
                <a:solidFill>
                  <a:schemeClr val="bg1"/>
                </a:solidFill>
              </a:rPr>
              <a:t>3</a:t>
            </a:r>
            <a:r>
              <a:rPr lang="zh-CN" altLang="en-US" dirty="0">
                <a:solidFill>
                  <a:schemeClr val="bg1"/>
                </a:solidFill>
              </a:rPr>
              <a:t>是奇数。</a:t>
            </a:r>
          </a:p>
          <a:p>
            <a:pPr eaLnBrk="1" hangingPunct="1">
              <a:buFont typeface="Wingdings" panose="05000000000000000000" pitchFamily="2" charset="2"/>
              <a:buNone/>
            </a:pPr>
            <a:r>
              <a:rPr lang="zh-CN" altLang="en-US" dirty="0">
                <a:solidFill>
                  <a:schemeClr val="tx2"/>
                </a:solidFill>
              </a:rPr>
              <a:t>   </a:t>
            </a:r>
            <a:r>
              <a:rPr lang="zh-CN" altLang="en-US" dirty="0">
                <a:solidFill>
                  <a:schemeClr val="bg1"/>
                </a:solidFill>
              </a:rPr>
              <a:t>   </a:t>
            </a:r>
            <a:r>
              <a:rPr lang="en-US" altLang="zh-CN" dirty="0">
                <a:solidFill>
                  <a:schemeClr val="bg1"/>
                </a:solidFill>
              </a:rPr>
              <a:t>P∧Q</a:t>
            </a:r>
            <a:r>
              <a:rPr lang="zh-CN" altLang="en-US" dirty="0">
                <a:solidFill>
                  <a:schemeClr val="bg1"/>
                </a:solidFill>
              </a:rPr>
              <a:t>：</a:t>
            </a:r>
            <a:r>
              <a:rPr lang="en-US" altLang="zh-CN" dirty="0">
                <a:solidFill>
                  <a:schemeClr val="bg1"/>
                </a:solidFill>
              </a:rPr>
              <a:t>3</a:t>
            </a:r>
            <a:r>
              <a:rPr lang="zh-CN" altLang="en-US" dirty="0">
                <a:solidFill>
                  <a:schemeClr val="bg1"/>
                </a:solidFill>
              </a:rPr>
              <a:t>既是素数又是奇数。</a:t>
            </a:r>
          </a:p>
        </p:txBody>
      </p:sp>
      <p:graphicFrame>
        <p:nvGraphicFramePr>
          <p:cNvPr id="13" name="Group 35">
            <a:extLst>
              <a:ext uri="{FF2B5EF4-FFF2-40B4-BE49-F238E27FC236}">
                <a16:creationId xmlns:a16="http://schemas.microsoft.com/office/drawing/2014/main" id="{D17198EF-EE11-4778-87F2-32243F131576}"/>
              </a:ext>
            </a:extLst>
          </p:cNvPr>
          <p:cNvGraphicFramePr>
            <a:graphicFrameLocks/>
          </p:cNvGraphicFramePr>
          <p:nvPr>
            <p:extLst>
              <p:ext uri="{D42A27DB-BD31-4B8C-83A1-F6EECF244321}">
                <p14:modId xmlns:p14="http://schemas.microsoft.com/office/powerpoint/2010/main" val="4281112849"/>
              </p:ext>
            </p:extLst>
          </p:nvPr>
        </p:nvGraphicFramePr>
        <p:xfrm>
          <a:off x="6088744" y="4113836"/>
          <a:ext cx="4608513" cy="2008700"/>
        </p:xfrm>
        <a:graphic>
          <a:graphicData uri="http://schemas.openxmlformats.org/drawingml/2006/table">
            <a:tbl>
              <a:tblPr/>
              <a:tblGrid>
                <a:gridCol w="1557338">
                  <a:extLst>
                    <a:ext uri="{9D8B030D-6E8A-4147-A177-3AD203B41FA5}">
                      <a16:colId xmlns:a16="http://schemas.microsoft.com/office/drawing/2014/main" val="2611796263"/>
                    </a:ext>
                  </a:extLst>
                </a:gridCol>
                <a:gridCol w="1528762">
                  <a:extLst>
                    <a:ext uri="{9D8B030D-6E8A-4147-A177-3AD203B41FA5}">
                      <a16:colId xmlns:a16="http://schemas.microsoft.com/office/drawing/2014/main" val="762219704"/>
                    </a:ext>
                  </a:extLst>
                </a:gridCol>
                <a:gridCol w="1522413">
                  <a:extLst>
                    <a:ext uri="{9D8B030D-6E8A-4147-A177-3AD203B41FA5}">
                      <a16:colId xmlns:a16="http://schemas.microsoft.com/office/drawing/2014/main" val="3402476713"/>
                    </a:ext>
                  </a:extLst>
                </a:gridCol>
              </a:tblGrid>
              <a:tr h="401638">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P</a:t>
                      </a:r>
                    </a:p>
                  </a:txBody>
                  <a:tcPr marL="72000" marR="72000" marT="17990" marB="179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66FF"/>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rPr>
                        <a:t>Q</a:t>
                      </a:r>
                    </a:p>
                  </a:txBody>
                  <a:tcPr marL="72000" marR="72000" marT="17990" marB="179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alpha val="70195"/>
                      </a:srgb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P∧Q</a:t>
                      </a:r>
                    </a:p>
                  </a:txBody>
                  <a:tcPr marL="72000" marR="72000" marT="17990" marB="179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00"/>
                    </a:solidFill>
                  </a:tcPr>
                </a:tc>
                <a:extLst>
                  <a:ext uri="{0D108BD9-81ED-4DB2-BD59-A6C34878D82A}">
                    <a16:rowId xmlns:a16="http://schemas.microsoft.com/office/drawing/2014/main" val="2334869399"/>
                  </a:ext>
                </a:extLst>
              </a:tr>
              <a:tr h="401638">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O</a:t>
                      </a:r>
                    </a:p>
                  </a:txBody>
                  <a:tcPr marL="72000" marR="72000" marT="17990" marB="179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O</a:t>
                      </a:r>
                    </a:p>
                  </a:txBody>
                  <a:tcPr marL="72000" marR="72000" marT="17990" marB="179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8196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p>
                  </a:txBody>
                  <a:tcPr marL="72000" marR="72000" marT="17990" marB="179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extLst>
                  <a:ext uri="{0D108BD9-81ED-4DB2-BD59-A6C34878D82A}">
                    <a16:rowId xmlns:a16="http://schemas.microsoft.com/office/drawing/2014/main" val="809895660"/>
                  </a:ext>
                </a:extLst>
              </a:tr>
              <a:tr h="401638">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p>
                  </a:txBody>
                  <a:tcPr marL="72000" marR="72000" marT="17990" marB="179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7842"/>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p>
                  </a:txBody>
                  <a:tcPr marL="72000" marR="72000" marT="17990" marB="179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p>
                  </a:txBody>
                  <a:tcPr marL="72000" marR="72000" marT="17990" marB="179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7842"/>
                      </a:schemeClr>
                    </a:solidFill>
                  </a:tcPr>
                </a:tc>
                <a:extLst>
                  <a:ext uri="{0D108BD9-81ED-4DB2-BD59-A6C34878D82A}">
                    <a16:rowId xmlns:a16="http://schemas.microsoft.com/office/drawing/2014/main" val="1655083277"/>
                  </a:ext>
                </a:extLst>
              </a:tr>
              <a:tr h="401638">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p>
                  </a:txBody>
                  <a:tcPr marL="72000" marR="72000" marT="17990" marB="179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p>
                  </a:txBody>
                  <a:tcPr marL="72000" marR="72000" marT="17990" marB="179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8196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p>
                  </a:txBody>
                  <a:tcPr marL="72000" marR="72000" marT="17990" marB="179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extLst>
                  <a:ext uri="{0D108BD9-81ED-4DB2-BD59-A6C34878D82A}">
                    <a16:rowId xmlns:a16="http://schemas.microsoft.com/office/drawing/2014/main" val="2715576509"/>
                  </a:ext>
                </a:extLst>
              </a:tr>
              <a:tr h="401638">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p>
                  </a:txBody>
                  <a:tcPr marL="72000" marR="72000" marT="17990" marB="179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7842"/>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p>
                  </a:txBody>
                  <a:tcPr marL="72000" marR="72000" marT="17990" marB="179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p>
                  </a:txBody>
                  <a:tcPr marL="72000" marR="72000" marT="17990" marB="179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7842"/>
                      </a:schemeClr>
                    </a:solidFill>
                  </a:tcPr>
                </a:tc>
                <a:extLst>
                  <a:ext uri="{0D108BD9-81ED-4DB2-BD59-A6C34878D82A}">
                    <a16:rowId xmlns:a16="http://schemas.microsoft.com/office/drawing/2014/main" val="1737083045"/>
                  </a:ext>
                </a:extLst>
              </a:tr>
            </a:tbl>
          </a:graphicData>
        </a:graphic>
      </p:graphicFrame>
      <p:sp>
        <p:nvSpPr>
          <p:cNvPr id="14" name="圆角矩形 13"/>
          <p:cNvSpPr/>
          <p:nvPr/>
        </p:nvSpPr>
        <p:spPr>
          <a:xfrm>
            <a:off x="5943600" y="5736612"/>
            <a:ext cx="4876800" cy="43709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8897562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证明条件语句</a:t>
            </a:r>
            <a:r>
              <a:rPr lang="en-US" altLang="zh-CN" dirty="0"/>
              <a:t>: p → q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a:t>例</a:t>
                </a:r>
                <a:r>
                  <a:rPr lang="en-US" altLang="zh-CN" dirty="0"/>
                  <a:t>: </a:t>
                </a:r>
                <a:r>
                  <a:rPr lang="zh-CN" altLang="en-US" dirty="0"/>
                  <a:t>证明如果</a:t>
                </a:r>
                <a14:m>
                  <m:oMath xmlns:m="http://schemas.openxmlformats.org/officeDocument/2006/math">
                    <m:r>
                      <a:rPr lang="en-US" altLang="zh-CN" i="1" dirty="0" smtClean="0">
                        <a:latin typeface="Cambria Math" panose="02040503050406030204" pitchFamily="18" charset="0"/>
                      </a:rPr>
                      <m:t>𝑛</m:t>
                    </m:r>
                  </m:oMath>
                </a14:m>
                <a:r>
                  <a:rPr lang="zh-CN" altLang="en-US" dirty="0"/>
                  <a:t>是整数且</a:t>
                </a:r>
                <a14:m>
                  <m:oMath xmlns:m="http://schemas.openxmlformats.org/officeDocument/2006/math">
                    <m:r>
                      <a:rPr lang="en-US" altLang="zh-CN" i="1" dirty="0" smtClean="0">
                        <a:latin typeface="Cambria Math" panose="02040503050406030204" pitchFamily="18" charset="0"/>
                      </a:rPr>
                      <m:t>3</m:t>
                    </m:r>
                    <m:r>
                      <a:rPr lang="en-US" altLang="zh-CN" i="1" dirty="0" smtClean="0">
                        <a:latin typeface="Cambria Math" panose="02040503050406030204" pitchFamily="18" charset="0"/>
                      </a:rPr>
                      <m:t>𝑛</m:t>
                    </m:r>
                    <m:r>
                      <a:rPr lang="en-US" altLang="zh-CN" i="1" dirty="0" smtClean="0">
                        <a:latin typeface="Cambria Math" panose="02040503050406030204" pitchFamily="18" charset="0"/>
                      </a:rPr>
                      <m:t>+2</m:t>
                    </m:r>
                  </m:oMath>
                </a14:m>
                <a:r>
                  <a:rPr lang="zh-CN" altLang="en-US" dirty="0"/>
                  <a:t>是奇数</a:t>
                </a:r>
                <a:r>
                  <a:rPr lang="en-US" altLang="zh-CN" dirty="0"/>
                  <a:t>, </a:t>
                </a:r>
                <a:r>
                  <a:rPr lang="zh-CN" altLang="en-US" dirty="0"/>
                  <a:t>则</a:t>
                </a:r>
                <a14:m>
                  <m:oMath xmlns:m="http://schemas.openxmlformats.org/officeDocument/2006/math">
                    <m:r>
                      <a:rPr lang="en-US" altLang="zh-CN" i="1" dirty="0" smtClean="0">
                        <a:latin typeface="Cambria Math" panose="02040503050406030204" pitchFamily="18" charset="0"/>
                      </a:rPr>
                      <m:t>𝑛</m:t>
                    </m:r>
                  </m:oMath>
                </a14:m>
                <a:r>
                  <a:rPr lang="zh-CN" altLang="en-US" dirty="0"/>
                  <a:t>是奇数</a:t>
                </a:r>
                <a:r>
                  <a:rPr lang="en-US" altLang="zh-CN" dirty="0"/>
                  <a:t>.</a:t>
                </a:r>
              </a:p>
              <a:p>
                <a:r>
                  <a:rPr lang="zh-CN" altLang="en-US" dirty="0"/>
                  <a:t>解</a:t>
                </a:r>
                <a:r>
                  <a:rPr lang="en-US" altLang="zh-CN" dirty="0"/>
                  <a:t>: </a:t>
                </a:r>
              </a:p>
              <a:p>
                <a:pPr marL="812800" indent="-457200">
                  <a:lnSpc>
                    <a:spcPct val="100000"/>
                  </a:lnSpc>
                  <a:buClr>
                    <a:srgbClr val="01559D"/>
                  </a:buClr>
                  <a:buSzPct val="97000"/>
                  <a:buFont typeface="Wingdings" panose="05000000000000000000" pitchFamily="2" charset="2"/>
                  <a:buChar char="Ø"/>
                </a:pPr>
                <a:r>
                  <a:rPr lang="zh-CN" altLang="en-US" sz="2400" dirty="0"/>
                  <a:t>假设</a:t>
                </a:r>
                <a14:m>
                  <m:oMath xmlns:m="http://schemas.openxmlformats.org/officeDocument/2006/math">
                    <m:r>
                      <a:rPr lang="en-US" altLang="zh-CN" sz="2400" i="1" dirty="0" smtClean="0">
                        <a:latin typeface="Cambria Math" panose="02040503050406030204" pitchFamily="18" charset="0"/>
                      </a:rPr>
                      <m:t>𝑛</m:t>
                    </m:r>
                  </m:oMath>
                </a14:m>
                <a:r>
                  <a:rPr lang="zh-CN" altLang="en-US" sz="2400" dirty="0"/>
                  <a:t>是偶数</a:t>
                </a:r>
                <a:r>
                  <a:rPr lang="en-US" altLang="zh-CN" sz="2400" dirty="0"/>
                  <a:t>. </a:t>
                </a:r>
                <a:r>
                  <a:rPr lang="zh-CN" altLang="en-US" sz="2400" dirty="0"/>
                  <a:t>因此存在整数</a:t>
                </a:r>
                <a14:m>
                  <m:oMath xmlns:m="http://schemas.openxmlformats.org/officeDocument/2006/math">
                    <m:r>
                      <a:rPr lang="en-US" altLang="zh-CN" sz="2400" i="1" dirty="0" smtClean="0">
                        <a:latin typeface="Cambria Math" panose="02040503050406030204" pitchFamily="18" charset="0"/>
                      </a:rPr>
                      <m:t>𝑘</m:t>
                    </m:r>
                  </m:oMath>
                </a14:m>
                <a:r>
                  <a:rPr lang="en-US" altLang="zh-CN" sz="2400" dirty="0" err="1"/>
                  <a:t>,</a:t>
                </a:r>
                <a14:m>
                  <m:oMath xmlns:m="http://schemas.openxmlformats.org/officeDocument/2006/math">
                    <m:r>
                      <a:rPr lang="en-US" altLang="zh-CN" sz="2400" i="1" dirty="0" smtClean="0">
                        <a:latin typeface="Cambria Math" panose="02040503050406030204" pitchFamily="18" charset="0"/>
                      </a:rPr>
                      <m:t>𝑛</m:t>
                    </m:r>
                    <m:r>
                      <a:rPr lang="en-US" altLang="zh-CN" sz="2400" i="1" dirty="0">
                        <a:latin typeface="Cambria Math" panose="02040503050406030204" pitchFamily="18" charset="0"/>
                      </a:rPr>
                      <m:t>=2</m:t>
                    </m:r>
                    <m:r>
                      <a:rPr lang="en-US" altLang="zh-CN" sz="2400" i="1" dirty="0">
                        <a:latin typeface="Cambria Math" panose="02040503050406030204" pitchFamily="18" charset="0"/>
                      </a:rPr>
                      <m:t>𝑘</m:t>
                    </m:r>
                  </m:oMath>
                </a14:m>
                <a:r>
                  <a:rPr lang="en-US" altLang="zh-CN" sz="2400" dirty="0"/>
                  <a:t>. </a:t>
                </a:r>
                <a:r>
                  <a:rPr lang="zh-CN" altLang="en-US" sz="2400" dirty="0"/>
                  <a:t>那么</a:t>
                </a:r>
                <a14:m>
                  <m:oMath xmlns:m="http://schemas.openxmlformats.org/officeDocument/2006/math">
                    <m:r>
                      <a:rPr lang="en-US" altLang="zh-CN" sz="2400" i="1" dirty="0" smtClean="0">
                        <a:latin typeface="Cambria Math" panose="02040503050406030204" pitchFamily="18" charset="0"/>
                      </a:rPr>
                      <m:t>3</m:t>
                    </m:r>
                    <m:r>
                      <a:rPr lang="en-US" altLang="zh-CN" sz="2400" i="1" dirty="0" smtClean="0">
                        <a:latin typeface="Cambria Math" panose="02040503050406030204" pitchFamily="18" charset="0"/>
                      </a:rPr>
                      <m:t>𝑛</m:t>
                    </m:r>
                    <m:r>
                      <a:rPr lang="en-US" altLang="zh-CN" sz="2400" i="1" dirty="0" smtClean="0">
                        <a:latin typeface="Cambria Math" panose="02040503050406030204" pitchFamily="18" charset="0"/>
                      </a:rPr>
                      <m:t>+2= 3(2</m:t>
                    </m:r>
                    <m:r>
                      <a:rPr lang="en-US" altLang="zh-CN" sz="2400" i="1" dirty="0" smtClean="0">
                        <a:latin typeface="Cambria Math" panose="02040503050406030204" pitchFamily="18" charset="0"/>
                      </a:rPr>
                      <m:t>𝑘</m:t>
                    </m:r>
                    <m:r>
                      <a:rPr lang="en-US" altLang="zh-CN" sz="2400" i="1" dirty="0" smtClean="0">
                        <a:latin typeface="Cambria Math" panose="02040503050406030204" pitchFamily="18" charset="0"/>
                      </a:rPr>
                      <m:t>)+2=6</m:t>
                    </m:r>
                    <m:r>
                      <a:rPr lang="en-US" altLang="zh-CN" sz="2400" i="1" dirty="0" smtClean="0">
                        <a:latin typeface="Cambria Math" panose="02040503050406030204" pitchFamily="18" charset="0"/>
                      </a:rPr>
                      <m:t>𝑘</m:t>
                    </m:r>
                    <m:r>
                      <a:rPr lang="en-US" altLang="zh-CN" sz="2400" i="1" dirty="0" smtClean="0">
                        <a:latin typeface="Cambria Math" panose="02040503050406030204" pitchFamily="18" charset="0"/>
                      </a:rPr>
                      <m:t> +2=2(3</m:t>
                    </m:r>
                    <m:r>
                      <a:rPr lang="en-US" altLang="zh-CN" sz="2400" i="1" dirty="0" smtClean="0">
                        <a:latin typeface="Cambria Math" panose="02040503050406030204" pitchFamily="18" charset="0"/>
                      </a:rPr>
                      <m:t>𝑘</m:t>
                    </m:r>
                    <m:r>
                      <a:rPr lang="en-US" altLang="zh-CN" sz="2400" i="1" dirty="0" smtClean="0">
                        <a:latin typeface="Cambria Math" panose="02040503050406030204" pitchFamily="18" charset="0"/>
                      </a:rPr>
                      <m:t>+1)=2</m:t>
                    </m:r>
                    <m:r>
                      <a:rPr lang="en-US" altLang="zh-CN" sz="2400" i="1" dirty="0" smtClean="0">
                        <a:latin typeface="Cambria Math" panose="02040503050406030204" pitchFamily="18" charset="0"/>
                      </a:rPr>
                      <m:t>𝑗</m:t>
                    </m:r>
                  </m:oMath>
                </a14:m>
                <a:r>
                  <a:rPr lang="en-US" altLang="zh-CN" sz="2400" dirty="0"/>
                  <a:t>, </a:t>
                </a:r>
                <a:r>
                  <a:rPr lang="zh-CN" altLang="en-US" sz="2400" dirty="0"/>
                  <a:t>其中</a:t>
                </a:r>
                <a14:m>
                  <m:oMath xmlns:m="http://schemas.openxmlformats.org/officeDocument/2006/math">
                    <m:r>
                      <a:rPr lang="en-US" altLang="zh-CN" sz="2400" i="1" dirty="0" smtClean="0">
                        <a:latin typeface="Cambria Math" panose="02040503050406030204" pitchFamily="18" charset="0"/>
                      </a:rPr>
                      <m:t>𝑗</m:t>
                    </m:r>
                    <m:r>
                      <a:rPr lang="en-US" altLang="zh-CN" sz="2400" i="1" dirty="0" smtClean="0">
                        <a:latin typeface="Cambria Math" panose="02040503050406030204" pitchFamily="18" charset="0"/>
                      </a:rPr>
                      <m:t> = 3</m:t>
                    </m:r>
                    <m:r>
                      <a:rPr lang="en-US" altLang="zh-CN" sz="2400" i="1" dirty="0" smtClean="0">
                        <a:latin typeface="Cambria Math" panose="02040503050406030204" pitchFamily="18" charset="0"/>
                      </a:rPr>
                      <m:t>𝑘</m:t>
                    </m:r>
                    <m:r>
                      <a:rPr lang="en-US" altLang="zh-CN" sz="2400" i="1" dirty="0" smtClean="0">
                        <a:latin typeface="Cambria Math" panose="02040503050406030204" pitchFamily="18" charset="0"/>
                      </a:rPr>
                      <m:t> +1</m:t>
                    </m:r>
                  </m:oMath>
                </a14:m>
                <a:r>
                  <a:rPr lang="en-US" altLang="zh-CN" sz="2400" dirty="0"/>
                  <a:t>. </a:t>
                </a:r>
                <a:r>
                  <a:rPr lang="zh-CN" altLang="en-US" sz="2400" dirty="0"/>
                  <a:t>因此</a:t>
                </a:r>
                <a14:m>
                  <m:oMath xmlns:m="http://schemas.openxmlformats.org/officeDocument/2006/math">
                    <m:r>
                      <a:rPr lang="en-US" altLang="zh-CN" sz="2400" i="1" dirty="0" smtClean="0">
                        <a:latin typeface="Cambria Math" panose="02040503050406030204" pitchFamily="18" charset="0"/>
                      </a:rPr>
                      <m:t>3</m:t>
                    </m:r>
                    <m:r>
                      <a:rPr lang="en-US" altLang="zh-CN" sz="2400" i="1" dirty="0" smtClean="0">
                        <a:latin typeface="Cambria Math" panose="02040503050406030204" pitchFamily="18" charset="0"/>
                      </a:rPr>
                      <m:t>𝑛</m:t>
                    </m:r>
                    <m:r>
                      <a:rPr lang="en-US" altLang="zh-CN" sz="2400" i="1" dirty="0" smtClean="0">
                        <a:latin typeface="Cambria Math" panose="02040503050406030204" pitchFamily="18" charset="0"/>
                      </a:rPr>
                      <m:t> + 2</m:t>
                    </m:r>
                  </m:oMath>
                </a14:m>
                <a:r>
                  <a:rPr lang="zh-CN" altLang="en-US" sz="2400" dirty="0"/>
                  <a:t>是偶数</a:t>
                </a:r>
                <a:r>
                  <a:rPr lang="en-US" altLang="zh-CN" sz="2400" dirty="0"/>
                  <a:t>.</a:t>
                </a:r>
              </a:p>
              <a:p>
                <a:pPr marL="812800" indent="-457200">
                  <a:lnSpc>
                    <a:spcPct val="100000"/>
                  </a:lnSpc>
                  <a:buClr>
                    <a:srgbClr val="01559D"/>
                  </a:buClr>
                  <a:buSzPct val="97000"/>
                  <a:buFont typeface="Wingdings" panose="05000000000000000000" pitchFamily="2" charset="2"/>
                  <a:buChar char="Ø"/>
                </a:pPr>
                <a:r>
                  <a:rPr lang="zh-CN" altLang="en-US" sz="2400" dirty="0"/>
                  <a:t>由于我们已经证明了</a:t>
                </a:r>
                <a14:m>
                  <m:oMath xmlns:m="http://schemas.openxmlformats.org/officeDocument/2006/math">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𝑞</m:t>
                    </m:r>
                    <m:r>
                      <a:rPr lang="en-US" altLang="zh-CN" sz="2400" i="1" dirty="0" smtClean="0">
                        <a:latin typeface="Cambria Math" panose="02040503050406030204" pitchFamily="18" charset="0"/>
                      </a:rPr>
                      <m:t> → ¬</m:t>
                    </m:r>
                    <m:r>
                      <a:rPr lang="en-US" altLang="zh-CN" sz="2400" i="1" dirty="0" smtClean="0">
                        <a:latin typeface="Cambria Math" panose="02040503050406030204" pitchFamily="18" charset="0"/>
                      </a:rPr>
                      <m:t>𝑝</m:t>
                    </m:r>
                    <m:r>
                      <a:rPr lang="en-US" altLang="zh-CN" sz="2400" i="1" dirty="0" smtClean="0">
                        <a:latin typeface="Cambria Math" panose="02040503050406030204" pitchFamily="18" charset="0"/>
                      </a:rPr>
                      <m:t> </m:t>
                    </m:r>
                  </m:oMath>
                </a14:m>
                <a:r>
                  <a:rPr lang="en-US" altLang="zh-CN" sz="2400" dirty="0"/>
                  <a:t>, </a:t>
                </a:r>
                <a:r>
                  <a:rPr lang="zh-CN" altLang="en-US" sz="2400" dirty="0"/>
                  <a:t>那么</a:t>
                </a:r>
                <a14:m>
                  <m:oMath xmlns:m="http://schemas.openxmlformats.org/officeDocument/2006/math">
                    <m:r>
                      <a:rPr lang="en-US" altLang="zh-CN" sz="2400" i="1" dirty="0" smtClean="0">
                        <a:latin typeface="Cambria Math" panose="02040503050406030204" pitchFamily="18" charset="0"/>
                      </a:rPr>
                      <m:t>𝑝</m:t>
                    </m:r>
                    <m:r>
                      <a:rPr lang="en-US" altLang="zh-CN" sz="2400" i="1" dirty="0" smtClean="0">
                        <a:latin typeface="Cambria Math" panose="02040503050406030204" pitchFamily="18" charset="0"/>
                      </a:rPr>
                      <m:t> → </m:t>
                    </m:r>
                    <m:r>
                      <a:rPr lang="en-US" altLang="zh-CN" sz="2400" i="1" dirty="0" smtClean="0">
                        <a:latin typeface="Cambria Math" panose="02040503050406030204" pitchFamily="18" charset="0"/>
                      </a:rPr>
                      <m:t>𝑞</m:t>
                    </m:r>
                  </m:oMath>
                </a14:m>
                <a:r>
                  <a:rPr lang="zh-CN" altLang="en-US" sz="2400" dirty="0"/>
                  <a:t>也就成立</a:t>
                </a:r>
                <a:r>
                  <a:rPr lang="en-US" altLang="zh-CN" sz="2400" dirty="0"/>
                  <a:t>. </a:t>
                </a:r>
                <a:r>
                  <a:rPr lang="zh-CN" altLang="en-US" sz="2400" dirty="0"/>
                  <a:t>也就是说</a:t>
                </a:r>
                <a:r>
                  <a:rPr lang="en-US" altLang="zh-CN" sz="2400" dirty="0"/>
                  <a:t>”</a:t>
                </a:r>
                <a:r>
                  <a:rPr lang="zh-CN" altLang="en-US" sz="2400" dirty="0"/>
                  <a:t>如果</a:t>
                </a:r>
                <a14:m>
                  <m:oMath xmlns:m="http://schemas.openxmlformats.org/officeDocument/2006/math">
                    <m:r>
                      <a:rPr lang="en-US" altLang="zh-CN" sz="2400" i="1" dirty="0" smtClean="0">
                        <a:latin typeface="Cambria Math" panose="02040503050406030204" pitchFamily="18" charset="0"/>
                      </a:rPr>
                      <m:t>𝑛</m:t>
                    </m:r>
                  </m:oMath>
                </a14:m>
                <a:r>
                  <a:rPr lang="zh-CN" altLang="en-US" sz="2400" dirty="0"/>
                  <a:t>是整数并且</a:t>
                </a:r>
                <a14:m>
                  <m:oMath xmlns:m="http://schemas.openxmlformats.org/officeDocument/2006/math">
                    <m:r>
                      <a:rPr lang="en-US" altLang="zh-CN" sz="2400" i="1" dirty="0" smtClean="0">
                        <a:latin typeface="Cambria Math" panose="02040503050406030204" pitchFamily="18" charset="0"/>
                      </a:rPr>
                      <m:t>3</m:t>
                    </m:r>
                    <m:r>
                      <a:rPr lang="en-US" altLang="zh-CN" sz="2400" i="1" dirty="0" smtClean="0">
                        <a:latin typeface="Cambria Math" panose="02040503050406030204" pitchFamily="18" charset="0"/>
                      </a:rPr>
                      <m:t>𝑛</m:t>
                    </m:r>
                    <m:r>
                      <a:rPr lang="en-US" altLang="zh-CN" sz="2400" i="1" dirty="0" smtClean="0">
                        <a:latin typeface="Cambria Math" panose="02040503050406030204" pitchFamily="18" charset="0"/>
                      </a:rPr>
                      <m:t> + 2</m:t>
                    </m:r>
                  </m:oMath>
                </a14:m>
                <a:r>
                  <a:rPr lang="zh-CN" altLang="en-US" sz="2400" dirty="0"/>
                  <a:t>是奇数</a:t>
                </a:r>
                <a:r>
                  <a:rPr lang="en-US" altLang="zh-CN" sz="2400" dirty="0"/>
                  <a:t>(</a:t>
                </a:r>
                <a:r>
                  <a:rPr lang="zh-CN" altLang="en-US" sz="2400" dirty="0"/>
                  <a:t>不是偶数</a:t>
                </a:r>
                <a:r>
                  <a:rPr lang="en-US" altLang="zh-CN" sz="2400" dirty="0"/>
                  <a:t>), </a:t>
                </a:r>
                <a:r>
                  <a:rPr lang="zh-CN" altLang="en-US" sz="2400" dirty="0"/>
                  <a:t>则</a:t>
                </a:r>
                <a14:m>
                  <m:oMath xmlns:m="http://schemas.openxmlformats.org/officeDocument/2006/math">
                    <m:r>
                      <a:rPr lang="en-US" altLang="zh-CN" sz="2400" i="1" dirty="0" smtClean="0">
                        <a:latin typeface="Cambria Math" panose="02040503050406030204" pitchFamily="18" charset="0"/>
                      </a:rPr>
                      <m:t>𝑛</m:t>
                    </m:r>
                  </m:oMath>
                </a14:m>
                <a:r>
                  <a:rPr lang="zh-CN" altLang="en-US" sz="2400" dirty="0"/>
                  <a:t>是奇数</a:t>
                </a:r>
                <a:r>
                  <a:rPr lang="en-US" altLang="zh-CN" sz="2400" dirty="0"/>
                  <a:t>(</a:t>
                </a:r>
                <a:r>
                  <a:rPr lang="zh-CN" altLang="en-US" sz="2400" dirty="0"/>
                  <a:t>不是偶数</a:t>
                </a:r>
                <a:r>
                  <a:rPr lang="en-US" altLang="zh-CN" sz="2400" dirty="0"/>
                  <a:t>)</a:t>
                </a:r>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a:stretch>
              </a:blipFill>
            </p:spPr>
            <p:txBody>
              <a:bodyPr/>
              <a:lstStyle/>
              <a:p>
                <a:r>
                  <a:rPr lang="zh-CN" altLang="en-US">
                    <a:noFill/>
                  </a:rPr>
                  <a:t> </a:t>
                </a:r>
              </a:p>
            </p:txBody>
          </p:sp>
        </mc:Fallback>
      </mc:AlternateContent>
      <p:sp>
        <p:nvSpPr>
          <p:cNvPr id="5" name="日期占位符 4"/>
          <p:cNvSpPr>
            <a:spLocks noGrp="1"/>
          </p:cNvSpPr>
          <p:nvPr>
            <p:ph type="dt" sz="half" idx="10"/>
          </p:nvPr>
        </p:nvSpPr>
        <p:spPr/>
        <p:txBody>
          <a:bodyPr/>
          <a:lstStyle/>
          <a:p>
            <a:fld id="{2CDF1689-AD61-48B9-B6E2-17D59C4B1D80}" type="datetime1">
              <a:rPr lang="zh-CN" altLang="en-US" smtClean="0"/>
              <a:t>2023/11/18</a:t>
            </a:fld>
            <a:endParaRPr lang="zh-CN" altLang="en-US" dirty="0"/>
          </a:p>
        </p:txBody>
      </p:sp>
      <p:sp>
        <p:nvSpPr>
          <p:cNvPr id="6" name="页脚占位符 5"/>
          <p:cNvSpPr>
            <a:spLocks noGrp="1"/>
          </p:cNvSpPr>
          <p:nvPr>
            <p:ph type="ftr" sz="quarter" idx="11"/>
          </p:nvPr>
        </p:nvSpPr>
        <p:spPr/>
        <p:txBody>
          <a:bodyPr/>
          <a:lstStyle/>
          <a:p>
            <a:pPr algn="r"/>
            <a:r>
              <a:rPr lang="zh-CN" altLang="en-US" dirty="0"/>
              <a:t>华中科技大学人</a:t>
            </a:r>
            <a:r>
              <a:rPr lang="en-US" altLang="zh-CN" dirty="0"/>
              <a:t>NNSS</a:t>
            </a:r>
            <a:r>
              <a:rPr lang="zh-CN" altLang="en-US" dirty="0"/>
              <a:t>实验室</a:t>
            </a:r>
          </a:p>
        </p:txBody>
      </p:sp>
      <p:sp>
        <p:nvSpPr>
          <p:cNvPr id="7" name="灯片编号占位符 6"/>
          <p:cNvSpPr>
            <a:spLocks noGrp="1"/>
          </p:cNvSpPr>
          <p:nvPr>
            <p:ph type="sldNum" sz="quarter" idx="12"/>
          </p:nvPr>
        </p:nvSpPr>
        <p:spPr/>
        <p:txBody>
          <a:bodyPr/>
          <a:lstStyle/>
          <a:p>
            <a:fld id="{67913A8A-9EFB-4B5F-9CCB-3D21173FAA85}" type="slidenum">
              <a:rPr lang="zh-CN" altLang="en-US" smtClean="0"/>
              <a:pPr/>
              <a:t>160</a:t>
            </a:fld>
            <a:endParaRPr lang="zh-CN" altLang="en-US" dirty="0"/>
          </a:p>
        </p:txBody>
      </p:sp>
    </p:spTree>
    <p:extLst>
      <p:ext uri="{BB962C8B-B14F-4D97-AF65-F5344CB8AC3E}">
        <p14:creationId xmlns:p14="http://schemas.microsoft.com/office/powerpoint/2010/main" val="3453356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证明条件语句</a:t>
            </a:r>
            <a:r>
              <a:rPr lang="en-US" altLang="zh-CN" dirty="0"/>
              <a:t>: p → q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a:t>例</a:t>
                </a:r>
                <a:r>
                  <a:rPr lang="en-US" altLang="zh-CN" dirty="0"/>
                  <a:t>: </a:t>
                </a:r>
                <a:r>
                  <a:rPr lang="zh-CN" altLang="en-US" dirty="0"/>
                  <a:t>证明对于整数</a:t>
                </a:r>
                <a14:m>
                  <m:oMath xmlns:m="http://schemas.openxmlformats.org/officeDocument/2006/math">
                    <m:r>
                      <a:rPr lang="en-US" altLang="zh-CN" i="1" dirty="0" smtClean="0">
                        <a:latin typeface="Cambria Math" panose="02040503050406030204" pitchFamily="18" charset="0"/>
                      </a:rPr>
                      <m:t>𝑛</m:t>
                    </m:r>
                  </m:oMath>
                </a14:m>
                <a:r>
                  <a:rPr lang="en-US" altLang="zh-CN" dirty="0"/>
                  <a:t>, </a:t>
                </a:r>
                <a:r>
                  <a:rPr lang="zh-CN" altLang="en-US" dirty="0"/>
                  <a:t>如果</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𝑛</m:t>
                        </m:r>
                      </m:e>
                      <m:sup>
                        <m:r>
                          <a:rPr lang="en-US" altLang="zh-CN" i="1">
                            <a:latin typeface="Cambria Math" panose="02040503050406030204" pitchFamily="18" charset="0"/>
                          </a:rPr>
                          <m:t>2</m:t>
                        </m:r>
                      </m:sup>
                    </m:sSup>
                  </m:oMath>
                </a14:m>
                <a:r>
                  <a:rPr lang="zh-CN" altLang="en-US" dirty="0"/>
                  <a:t>为奇数</a:t>
                </a:r>
                <a:r>
                  <a:rPr lang="en-US" altLang="zh-CN" dirty="0"/>
                  <a:t>, </a:t>
                </a:r>
                <a:r>
                  <a:rPr lang="zh-CN" altLang="en-US" dirty="0"/>
                  <a:t>则</a:t>
                </a:r>
                <a14:m>
                  <m:oMath xmlns:m="http://schemas.openxmlformats.org/officeDocument/2006/math">
                    <m:r>
                      <a:rPr lang="en-US" altLang="zh-CN" i="1" dirty="0" smtClean="0">
                        <a:latin typeface="Cambria Math" panose="02040503050406030204" pitchFamily="18" charset="0"/>
                      </a:rPr>
                      <m:t>𝑛</m:t>
                    </m:r>
                  </m:oMath>
                </a14:m>
                <a:r>
                  <a:rPr lang="zh-CN" altLang="en-US" dirty="0"/>
                  <a:t>为奇数</a:t>
                </a:r>
                <a:r>
                  <a:rPr lang="en-US" dirty="0"/>
                  <a:t>. </a:t>
                </a:r>
              </a:p>
              <a:p>
                <a:r>
                  <a:rPr lang="zh-CN" altLang="en-US" dirty="0"/>
                  <a:t>解</a:t>
                </a:r>
                <a:r>
                  <a:rPr lang="en-US" dirty="0"/>
                  <a:t>: </a:t>
                </a:r>
              </a:p>
              <a:p>
                <a:pPr marL="812800" indent="-457200" algn="just">
                  <a:buClr>
                    <a:srgbClr val="01559D"/>
                  </a:buClr>
                  <a:buSzPct val="97000"/>
                  <a:buFont typeface="Wingdings" panose="05000000000000000000" pitchFamily="2" charset="2"/>
                  <a:buChar char="Ø"/>
                </a:pPr>
                <a:r>
                  <a:rPr lang="zh-CN" altLang="en-US" sz="2400" dirty="0"/>
                  <a:t>假设</a:t>
                </a:r>
                <a14:m>
                  <m:oMath xmlns:m="http://schemas.openxmlformats.org/officeDocument/2006/math">
                    <m:r>
                      <a:rPr lang="en-US" sz="2400" i="1" dirty="0" smtClean="0">
                        <a:latin typeface="Cambria Math" panose="02040503050406030204" pitchFamily="18" charset="0"/>
                      </a:rPr>
                      <m:t>𝑛</m:t>
                    </m:r>
                  </m:oMath>
                </a14:m>
                <a:r>
                  <a:rPr lang="zh-CN" altLang="en-US" sz="2400" dirty="0"/>
                  <a:t>为偶数</a:t>
                </a:r>
                <a:r>
                  <a:rPr lang="en-US" sz="2400" dirty="0"/>
                  <a:t>. </a:t>
                </a:r>
                <a:r>
                  <a:rPr lang="zh-CN" altLang="en-US" sz="2400" dirty="0"/>
                  <a:t>那么存在一个整数</a:t>
                </a:r>
                <a14:m>
                  <m:oMath xmlns:m="http://schemas.openxmlformats.org/officeDocument/2006/math">
                    <m:r>
                      <a:rPr lang="en-US" altLang="zh-CN" sz="2400" i="1" dirty="0" smtClean="0">
                        <a:latin typeface="Cambria Math" panose="02040503050406030204" pitchFamily="18" charset="0"/>
                      </a:rPr>
                      <m:t>𝑘</m:t>
                    </m:r>
                  </m:oMath>
                </a14:m>
                <a:r>
                  <a:rPr lang="en-US" altLang="zh-CN" sz="2400" dirty="0"/>
                  <a:t>, </a:t>
                </a:r>
                <a:r>
                  <a:rPr lang="zh-CN" altLang="en-US" sz="2400" dirty="0"/>
                  <a:t>使得</a:t>
                </a:r>
                <a14:m>
                  <m:oMath xmlns:m="http://schemas.openxmlformats.org/officeDocument/2006/math">
                    <m:r>
                      <a:rPr lang="en-US" sz="2400" i="1" dirty="0" smtClean="0">
                        <a:latin typeface="Cambria Math" panose="02040503050406030204" pitchFamily="18" charset="0"/>
                      </a:rPr>
                      <m:t>𝑛</m:t>
                    </m:r>
                    <m:r>
                      <a:rPr lang="en-US" sz="2400" i="1" dirty="0" smtClean="0">
                        <a:latin typeface="Cambria Math" panose="02040503050406030204" pitchFamily="18" charset="0"/>
                      </a:rPr>
                      <m:t>=2</m:t>
                    </m:r>
                    <m:r>
                      <a:rPr lang="en-US" sz="2400" i="1" dirty="0" smtClean="0">
                        <a:latin typeface="Cambria Math" panose="02040503050406030204" pitchFamily="18" charset="0"/>
                      </a:rPr>
                      <m:t>𝑘</m:t>
                    </m:r>
                  </m:oMath>
                </a14:m>
                <a:r>
                  <a:rPr lang="en-US" sz="2400" dirty="0"/>
                  <a:t>. </a:t>
                </a:r>
                <a:r>
                  <a:rPr lang="zh-CN" altLang="en-US" sz="2400" dirty="0"/>
                  <a:t>公式两边取平方可得</a:t>
                </a:r>
                <a14:m>
                  <m:oMath xmlns:m="http://schemas.openxmlformats.org/officeDocument/2006/math">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𝑛</m:t>
                        </m:r>
                      </m:e>
                      <m:sup>
                        <m:r>
                          <a:rPr lang="en-US" altLang="zh-CN" sz="2400">
                            <a:latin typeface="Cambria Math" panose="02040503050406030204" pitchFamily="18" charset="0"/>
                          </a:rPr>
                          <m:t>2</m:t>
                        </m:r>
                      </m:sup>
                    </m:sSup>
                  </m:oMath>
                </a14:m>
                <a:r>
                  <a:rPr lang="en-US" sz="2400" dirty="0"/>
                  <a:t>=</a:t>
                </a:r>
                <a14:m>
                  <m:oMath xmlns:m="http://schemas.openxmlformats.org/officeDocument/2006/math">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4</m:t>
                        </m:r>
                        <m:r>
                          <a:rPr lang="en-US" altLang="zh-CN" sz="2400" b="0" i="1" smtClean="0">
                            <a:latin typeface="Cambria Math" panose="02040503050406030204" pitchFamily="18" charset="0"/>
                          </a:rPr>
                          <m:t>𝑘</m:t>
                        </m:r>
                      </m:e>
                      <m:sup>
                        <m:r>
                          <a:rPr lang="en-US" altLang="zh-CN" sz="2400">
                            <a:latin typeface="Cambria Math" panose="02040503050406030204" pitchFamily="18" charset="0"/>
                          </a:rPr>
                          <m:t>2</m:t>
                        </m:r>
                      </m:sup>
                    </m:sSup>
                  </m:oMath>
                </a14:m>
                <a:r>
                  <a:rPr lang="en-US" sz="2400" dirty="0"/>
                  <a:t>=2(</a:t>
                </a:r>
                <a14:m>
                  <m:oMath xmlns:m="http://schemas.openxmlformats.org/officeDocument/2006/math">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2</m:t>
                        </m:r>
                        <m:r>
                          <a:rPr lang="en-US" altLang="zh-CN" sz="2400" b="0" i="1" smtClean="0">
                            <a:latin typeface="Cambria Math" panose="02040503050406030204" pitchFamily="18" charset="0"/>
                          </a:rPr>
                          <m:t>𝑘</m:t>
                        </m:r>
                      </m:e>
                      <m:sup>
                        <m:r>
                          <a:rPr lang="en-US" altLang="zh-CN" sz="2400">
                            <a:latin typeface="Cambria Math" panose="02040503050406030204" pitchFamily="18" charset="0"/>
                          </a:rPr>
                          <m:t>2</m:t>
                        </m:r>
                      </m:sup>
                    </m:sSup>
                  </m:oMath>
                </a14:m>
                <a:r>
                  <a:rPr lang="en-US" sz="2400" dirty="0"/>
                  <a:t>), </a:t>
                </a:r>
                <a:r>
                  <a:rPr lang="zh-CN" altLang="en-US" sz="2400" dirty="0"/>
                  <a:t>因此</a:t>
                </a:r>
                <a14:m>
                  <m:oMath xmlns:m="http://schemas.openxmlformats.org/officeDocument/2006/math">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𝑛</m:t>
                        </m:r>
                      </m:e>
                      <m:sup>
                        <m:r>
                          <a:rPr lang="en-US" altLang="zh-CN" sz="2400">
                            <a:latin typeface="Cambria Math" panose="02040503050406030204" pitchFamily="18" charset="0"/>
                          </a:rPr>
                          <m:t>2</m:t>
                        </m:r>
                      </m:sup>
                    </m:sSup>
                  </m:oMath>
                </a14:m>
                <a:r>
                  <a:rPr lang="zh-CN" altLang="en-US" sz="2400" dirty="0"/>
                  <a:t>为偶数</a:t>
                </a:r>
                <a:r>
                  <a:rPr lang="en-US" altLang="zh-CN" sz="2400" dirty="0"/>
                  <a:t>.</a:t>
                </a:r>
              </a:p>
              <a:p>
                <a:pPr marL="812800" indent="-457200">
                  <a:buClr>
                    <a:srgbClr val="01559D"/>
                  </a:buClr>
                  <a:buSzPct val="97000"/>
                  <a:buFont typeface="Wingdings" panose="05000000000000000000" pitchFamily="2" charset="2"/>
                  <a:buChar char="Ø"/>
                </a:pPr>
                <a:r>
                  <a:rPr lang="zh-CN" altLang="en-US" sz="2400" dirty="0"/>
                  <a:t>我们已经证明了</a:t>
                </a:r>
                <a14:m>
                  <m:oMath xmlns:m="http://schemas.openxmlformats.org/officeDocument/2006/math">
                    <m:r>
                      <a:rPr lang="en-US" altLang="zh-CN" sz="2400" i="1" dirty="0" smtClean="0">
                        <a:latin typeface="Cambria Math" panose="02040503050406030204" pitchFamily="18" charset="0"/>
                      </a:rPr>
                      <m:t>𝑛</m:t>
                    </m:r>
                  </m:oMath>
                </a14:m>
                <a:r>
                  <a:rPr lang="zh-CN" altLang="en-US" sz="2400" dirty="0"/>
                  <a:t>是偶数</a:t>
                </a:r>
                <a:r>
                  <a:rPr lang="en-US" altLang="zh-CN" sz="2400" dirty="0"/>
                  <a:t>, </a:t>
                </a:r>
                <a:r>
                  <a:rPr lang="zh-CN" altLang="en-US" sz="2400" dirty="0"/>
                  <a:t>那么</a:t>
                </a:r>
                <a14:m>
                  <m:oMath xmlns:m="http://schemas.openxmlformats.org/officeDocument/2006/math">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𝑛</m:t>
                        </m:r>
                      </m:e>
                      <m:sup>
                        <m:r>
                          <a:rPr lang="en-US" altLang="zh-CN" sz="2400">
                            <a:latin typeface="Cambria Math" panose="02040503050406030204" pitchFamily="18" charset="0"/>
                          </a:rPr>
                          <m:t>2</m:t>
                        </m:r>
                      </m:sup>
                    </m:sSup>
                  </m:oMath>
                </a14:m>
                <a:r>
                  <a:rPr lang="zh-CN" altLang="en-US" sz="2400" dirty="0"/>
                  <a:t>也为偶数</a:t>
                </a:r>
                <a:r>
                  <a:rPr lang="en-US" altLang="zh-CN" sz="2400" dirty="0"/>
                  <a:t>. </a:t>
                </a:r>
                <a:r>
                  <a:rPr lang="zh-CN" altLang="en-US" sz="2400" dirty="0"/>
                  <a:t>通过反证法</a:t>
                </a:r>
                <a:r>
                  <a:rPr lang="en-US" altLang="zh-CN" sz="2400" dirty="0"/>
                  <a:t>, </a:t>
                </a:r>
                <a:r>
                  <a:rPr lang="zh-CN" altLang="en-US" sz="2400" dirty="0"/>
                  <a:t>对于整数</a:t>
                </a:r>
                <a14:m>
                  <m:oMath xmlns:m="http://schemas.openxmlformats.org/officeDocument/2006/math">
                    <m:r>
                      <a:rPr lang="en-US" altLang="zh-CN" sz="2400" i="1" dirty="0" smtClean="0">
                        <a:latin typeface="Cambria Math" panose="02040503050406030204" pitchFamily="18" charset="0"/>
                      </a:rPr>
                      <m:t>𝑛</m:t>
                    </m:r>
                  </m:oMath>
                </a14:m>
                <a:r>
                  <a:rPr lang="en-US" altLang="zh-CN" sz="2400" dirty="0"/>
                  <a:t>, </a:t>
                </a:r>
                <a:r>
                  <a:rPr lang="zh-CN" altLang="en-US" sz="2400" dirty="0"/>
                  <a:t>如果</a:t>
                </a:r>
                <a14:m>
                  <m:oMath xmlns:m="http://schemas.openxmlformats.org/officeDocument/2006/math">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𝑛</m:t>
                        </m:r>
                      </m:e>
                      <m:sup>
                        <m:r>
                          <a:rPr lang="en-US" altLang="zh-CN" sz="2400">
                            <a:latin typeface="Cambria Math" panose="02040503050406030204" pitchFamily="18" charset="0"/>
                          </a:rPr>
                          <m:t>2</m:t>
                        </m:r>
                      </m:sup>
                    </m:sSup>
                  </m:oMath>
                </a14:m>
                <a:r>
                  <a:rPr lang="zh-CN" altLang="en-US" sz="2400" dirty="0"/>
                  <a:t>为奇数</a:t>
                </a:r>
                <a:r>
                  <a:rPr lang="en-US" altLang="zh-CN" sz="2400" dirty="0"/>
                  <a:t>, </a:t>
                </a:r>
                <a:r>
                  <a:rPr lang="zh-CN" altLang="en-US" sz="2400" dirty="0"/>
                  <a:t>那么</a:t>
                </a:r>
                <a14:m>
                  <m:oMath xmlns:m="http://schemas.openxmlformats.org/officeDocument/2006/math">
                    <m:r>
                      <a:rPr lang="en-US" altLang="zh-CN" sz="2400" i="1" dirty="0" smtClean="0">
                        <a:latin typeface="Cambria Math" panose="02040503050406030204" pitchFamily="18" charset="0"/>
                      </a:rPr>
                      <m:t>𝑛</m:t>
                    </m:r>
                  </m:oMath>
                </a14:m>
                <a:r>
                  <a:rPr lang="zh-CN" altLang="en-US" sz="2400" dirty="0"/>
                  <a:t>为奇数</a:t>
                </a:r>
                <a:r>
                  <a:rPr lang="en-US" sz="24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r="-832"/>
                </a:stretch>
              </a:blipFill>
            </p:spPr>
            <p:txBody>
              <a:bodyPr/>
              <a:lstStyle/>
              <a:p>
                <a:r>
                  <a:rPr lang="zh-CN" altLang="en-US">
                    <a:noFill/>
                  </a:rPr>
                  <a:t> </a:t>
                </a:r>
              </a:p>
            </p:txBody>
          </p:sp>
        </mc:Fallback>
      </mc:AlternateContent>
      <p:sp>
        <p:nvSpPr>
          <p:cNvPr id="5" name="日期占位符 4"/>
          <p:cNvSpPr>
            <a:spLocks noGrp="1"/>
          </p:cNvSpPr>
          <p:nvPr>
            <p:ph type="dt" sz="half" idx="10"/>
          </p:nvPr>
        </p:nvSpPr>
        <p:spPr/>
        <p:txBody>
          <a:bodyPr/>
          <a:lstStyle/>
          <a:p>
            <a:fld id="{2CDF1689-AD61-48B9-B6E2-17D59C4B1D80}" type="datetime1">
              <a:rPr lang="zh-CN" altLang="en-US" smtClean="0"/>
              <a:t>2023/11/18</a:t>
            </a:fld>
            <a:endParaRPr lang="zh-CN" altLang="en-US" dirty="0"/>
          </a:p>
        </p:txBody>
      </p:sp>
      <p:sp>
        <p:nvSpPr>
          <p:cNvPr id="6" name="页脚占位符 5"/>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7" name="灯片编号占位符 6"/>
          <p:cNvSpPr>
            <a:spLocks noGrp="1"/>
          </p:cNvSpPr>
          <p:nvPr>
            <p:ph type="sldNum" sz="quarter" idx="12"/>
          </p:nvPr>
        </p:nvSpPr>
        <p:spPr/>
        <p:txBody>
          <a:bodyPr/>
          <a:lstStyle/>
          <a:p>
            <a:fld id="{67913A8A-9EFB-4B5F-9CCB-3D21173FAA85}" type="slidenum">
              <a:rPr lang="zh-CN" altLang="en-US" smtClean="0"/>
              <a:pPr/>
              <a:t>161</a:t>
            </a:fld>
            <a:endParaRPr lang="zh-CN" altLang="en-US" dirty="0"/>
          </a:p>
        </p:txBody>
      </p:sp>
    </p:spTree>
    <p:extLst>
      <p:ext uri="{BB962C8B-B14F-4D97-AF65-F5344CB8AC3E}">
        <p14:creationId xmlns:p14="http://schemas.microsoft.com/office/powerpoint/2010/main" val="772596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57200" y="2514600"/>
            <a:ext cx="11277599" cy="9144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a:t>证明条件语句</a:t>
            </a:r>
            <a:r>
              <a:rPr lang="en-US" altLang="zh-CN" dirty="0"/>
              <a:t>: p → q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355600" lvl="1" indent="0">
                  <a:lnSpc>
                    <a:spcPct val="110000"/>
                  </a:lnSpc>
                  <a:spcBef>
                    <a:spcPts val="200"/>
                  </a:spcBef>
                  <a:buSzPct val="97000"/>
                  <a:buNone/>
                </a:pPr>
                <a:r>
                  <a:rPr lang="zh-CN" altLang="en-US" sz="1400" dirty="0"/>
                  <a:t>冯梦龙</a:t>
                </a:r>
                <a:r>
                  <a:rPr lang="en-US" altLang="zh-CN" sz="1400" dirty="0"/>
                  <a:t>《</a:t>
                </a:r>
                <a:r>
                  <a:rPr lang="zh-CN" altLang="en-US" sz="1400" dirty="0"/>
                  <a:t>古今笑史</a:t>
                </a:r>
                <a:r>
                  <a:rPr lang="en-US" altLang="zh-CN" sz="1400" dirty="0"/>
                  <a:t>·</a:t>
                </a:r>
                <a:r>
                  <a:rPr lang="zh-CN" altLang="en-US" sz="1400" dirty="0"/>
                  <a:t>塞语部</a:t>
                </a:r>
                <a:r>
                  <a:rPr lang="en-US" altLang="zh-CN" sz="1400" dirty="0"/>
                  <a:t>》: </a:t>
                </a:r>
                <a:r>
                  <a:rPr lang="zh-CN" altLang="en-US" sz="1400" b="1" dirty="0"/>
                  <a:t>徐孺子</a:t>
                </a:r>
                <a:r>
                  <a:rPr lang="en-US" altLang="zh-CN" sz="1400" dirty="0"/>
                  <a:t>,</a:t>
                </a:r>
                <a:r>
                  <a:rPr lang="zh-CN" altLang="en-US" sz="1400" dirty="0"/>
                  <a:t>南昌人</a:t>
                </a:r>
                <a:r>
                  <a:rPr lang="en-US" altLang="zh-CN" sz="1400" dirty="0"/>
                  <a:t>,11</a:t>
                </a:r>
                <a:r>
                  <a:rPr lang="zh-CN" altLang="en-US" sz="1400" dirty="0"/>
                  <a:t>岁与太原</a:t>
                </a:r>
                <a:r>
                  <a:rPr lang="zh-CN" altLang="en-US" sz="1400" b="1" dirty="0"/>
                  <a:t>郭林宗</a:t>
                </a:r>
                <a:r>
                  <a:rPr lang="zh-CN" altLang="en-US" sz="1400" dirty="0"/>
                  <a:t>游</a:t>
                </a:r>
                <a:r>
                  <a:rPr lang="en-US" altLang="zh-CN" sz="1400" dirty="0"/>
                  <a:t>,</a:t>
                </a:r>
                <a:r>
                  <a:rPr lang="zh-CN" altLang="en-US" sz="1400" dirty="0"/>
                  <a:t>稚与之还家</a:t>
                </a:r>
                <a:r>
                  <a:rPr lang="en-US" altLang="zh-CN" sz="1400" dirty="0"/>
                  <a:t>.</a:t>
                </a:r>
                <a:r>
                  <a:rPr lang="zh-CN" altLang="en-US" sz="1400" dirty="0"/>
                  <a:t>林宗庭中有一树</a:t>
                </a:r>
                <a:r>
                  <a:rPr lang="en-US" altLang="zh-CN" sz="1400" dirty="0"/>
                  <a:t>, </a:t>
                </a:r>
                <a:r>
                  <a:rPr lang="zh-CN" altLang="en-US" sz="1400" dirty="0"/>
                  <a:t>欲伐去之</a:t>
                </a:r>
                <a:r>
                  <a:rPr lang="en-US" altLang="zh-CN" sz="1400" dirty="0"/>
                  <a:t>,</a:t>
                </a:r>
                <a:r>
                  <a:rPr lang="zh-CN" altLang="en-US" sz="1400" dirty="0"/>
                  <a:t>云</a:t>
                </a:r>
                <a:r>
                  <a:rPr lang="en-US" altLang="zh-CN" sz="1400" dirty="0">
                    <a:solidFill>
                      <a:prstClr val="black"/>
                    </a:solidFill>
                  </a:rPr>
                  <a:t>:</a:t>
                </a:r>
                <a:r>
                  <a:rPr lang="zh-CN" altLang="en-US" sz="1400" dirty="0">
                    <a:solidFill>
                      <a:prstClr val="black"/>
                    </a:solidFill>
                  </a:rPr>
                  <a:t> </a:t>
                </a:r>
                <a14:m>
                  <m:oMath xmlns:m="http://schemas.openxmlformats.org/officeDocument/2006/math">
                    <m:r>
                      <a:rPr lang="zh-CN" altLang="en-US" sz="1400" i="1">
                        <a:solidFill>
                          <a:prstClr val="black"/>
                        </a:solidFill>
                        <a:latin typeface="Cambria Math" panose="02040503050406030204" pitchFamily="18" charset="0"/>
                      </a:rPr>
                      <m:t>“</m:t>
                    </m:r>
                  </m:oMath>
                </a14:m>
                <a:r>
                  <a:rPr lang="zh-CN" altLang="en-US" sz="1400" dirty="0">
                    <a:solidFill>
                      <a:prstClr val="black"/>
                    </a:solidFill>
                  </a:rPr>
                  <a:t>为宅之法</a:t>
                </a:r>
                <a:r>
                  <a:rPr lang="en-US" altLang="zh-CN" sz="1400" dirty="0">
                    <a:solidFill>
                      <a:prstClr val="black"/>
                    </a:solidFill>
                  </a:rPr>
                  <a:t>,</a:t>
                </a:r>
                <a:r>
                  <a:rPr lang="zh-CN" altLang="en-US" sz="1400" dirty="0">
                    <a:solidFill>
                      <a:prstClr val="black"/>
                    </a:solidFill>
                  </a:rPr>
                  <a:t>正如方口</a:t>
                </a:r>
                <a:r>
                  <a:rPr lang="en-US" altLang="zh-CN" sz="1400" dirty="0">
                    <a:solidFill>
                      <a:prstClr val="black"/>
                    </a:solidFill>
                  </a:rPr>
                  <a:t>,</a:t>
                </a:r>
                <a:r>
                  <a:rPr lang="zh-CN" altLang="en-US" sz="1400" dirty="0">
                    <a:solidFill>
                      <a:prstClr val="black"/>
                    </a:solidFill>
                  </a:rPr>
                  <a:t>口中有木</a:t>
                </a:r>
                <a:r>
                  <a:rPr lang="en-US" altLang="zh-CN" sz="1400" dirty="0">
                    <a:solidFill>
                      <a:prstClr val="black"/>
                    </a:solidFill>
                  </a:rPr>
                  <a:t>,</a:t>
                </a:r>
                <a:r>
                  <a:rPr lang="zh-CN" altLang="en-US" sz="1400" dirty="0">
                    <a:solidFill>
                      <a:prstClr val="black"/>
                    </a:solidFill>
                  </a:rPr>
                  <a:t>困字不详</a:t>
                </a:r>
                <a14:m>
                  <m:oMath xmlns:m="http://schemas.openxmlformats.org/officeDocument/2006/math">
                    <m:r>
                      <a:rPr lang="zh-CN" altLang="en-US" sz="1400" i="1">
                        <a:solidFill>
                          <a:prstClr val="black"/>
                        </a:solidFill>
                        <a:latin typeface="Cambria Math" panose="02040503050406030204" pitchFamily="18" charset="0"/>
                      </a:rPr>
                      <m:t>”</m:t>
                    </m:r>
                  </m:oMath>
                </a14:m>
                <a:r>
                  <a:rPr lang="zh-CN" altLang="en-US" sz="1400" dirty="0">
                    <a:solidFill>
                      <a:prstClr val="black"/>
                    </a:solidFill>
                  </a:rPr>
                  <a:t> 余曰</a:t>
                </a:r>
                <a:r>
                  <a:rPr lang="en-US" altLang="zh-CN" sz="1400" dirty="0">
                    <a:solidFill>
                      <a:prstClr val="black"/>
                    </a:solidFill>
                  </a:rPr>
                  <a:t>:</a:t>
                </a:r>
                <a14:m>
                  <m:oMath xmlns:m="http://schemas.openxmlformats.org/officeDocument/2006/math">
                    <m:r>
                      <a:rPr lang="zh-CN" altLang="en-US" sz="1400" i="1">
                        <a:solidFill>
                          <a:prstClr val="black"/>
                        </a:solidFill>
                        <a:latin typeface="Cambria Math" panose="02040503050406030204" pitchFamily="18" charset="0"/>
                      </a:rPr>
                      <m:t>“</m:t>
                    </m:r>
                  </m:oMath>
                </a14:m>
                <a:r>
                  <a:rPr lang="zh-CN" altLang="en-US" sz="1400" dirty="0">
                    <a:solidFill>
                      <a:prstClr val="black"/>
                    </a:solidFill>
                  </a:rPr>
                  <a:t>为宅之法</a:t>
                </a:r>
                <a:r>
                  <a:rPr lang="en-US" altLang="zh-CN" sz="1400" dirty="0">
                    <a:solidFill>
                      <a:prstClr val="black"/>
                    </a:solidFill>
                  </a:rPr>
                  <a:t>,</a:t>
                </a:r>
                <a:r>
                  <a:rPr lang="zh-CN" altLang="en-US" sz="1400" dirty="0">
                    <a:solidFill>
                      <a:prstClr val="black"/>
                    </a:solidFill>
                  </a:rPr>
                  <a:t>正如方口</a:t>
                </a:r>
                <a:r>
                  <a:rPr lang="en-US" altLang="zh-CN" sz="1400" dirty="0">
                    <a:solidFill>
                      <a:prstClr val="black"/>
                    </a:solidFill>
                  </a:rPr>
                  <a:t>,</a:t>
                </a:r>
                <a:r>
                  <a:rPr lang="zh-CN" altLang="en-US" sz="1400" dirty="0">
                    <a:solidFill>
                      <a:prstClr val="black"/>
                    </a:solidFill>
                  </a:rPr>
                  <a:t>口中有人</a:t>
                </a:r>
                <a:r>
                  <a:rPr lang="en-US" altLang="zh-CN" sz="1400" dirty="0">
                    <a:solidFill>
                      <a:prstClr val="black"/>
                    </a:solidFill>
                  </a:rPr>
                  <a:t>,</a:t>
                </a:r>
                <a:r>
                  <a:rPr lang="zh-CN" altLang="en-US" sz="1400" dirty="0">
                    <a:solidFill>
                      <a:prstClr val="black"/>
                    </a:solidFill>
                  </a:rPr>
                  <a:t>囚字何殊</a:t>
                </a:r>
                <a14:m>
                  <m:oMath xmlns:m="http://schemas.openxmlformats.org/officeDocument/2006/math">
                    <m:r>
                      <a:rPr lang="en-US" altLang="zh-CN" sz="1400" b="0" i="0" smtClean="0">
                        <a:solidFill>
                          <a:prstClr val="black"/>
                        </a:solidFill>
                        <a:latin typeface="Cambria Math" panose="02040503050406030204" pitchFamily="18" charset="0"/>
                      </a:rPr>
                      <m:t>?</m:t>
                    </m:r>
                    <m:r>
                      <a:rPr lang="zh-CN" altLang="en-US" sz="1400" i="1">
                        <a:solidFill>
                          <a:prstClr val="black"/>
                        </a:solidFill>
                        <a:latin typeface="Cambria Math" panose="02040503050406030204" pitchFamily="18" charset="0"/>
                      </a:rPr>
                      <m:t>”</m:t>
                    </m:r>
                  </m:oMath>
                </a14:m>
                <a:r>
                  <a:rPr lang="zh-CN" altLang="en-US" sz="1400" dirty="0">
                    <a:solidFill>
                      <a:prstClr val="black"/>
                    </a:solidFill>
                  </a:rPr>
                  <a:t>郭无以难</a:t>
                </a:r>
                <a:r>
                  <a:rPr lang="en-US" altLang="zh-CN" sz="1400" dirty="0">
                    <a:solidFill>
                      <a:prstClr val="black"/>
                    </a:solidFill>
                  </a:rPr>
                  <a:t>. </a:t>
                </a:r>
              </a:p>
              <a:p>
                <a:pPr marL="355600" lvl="1" indent="0">
                  <a:lnSpc>
                    <a:spcPct val="110000"/>
                  </a:lnSpc>
                  <a:spcBef>
                    <a:spcPts val="200"/>
                  </a:spcBef>
                  <a:buSzPct val="97000"/>
                  <a:buNone/>
                </a:pPr>
                <a:endParaRPr lang="en-US" altLang="zh-CN" b="1" dirty="0">
                  <a:solidFill>
                    <a:srgbClr val="C00000"/>
                  </a:solidFill>
                </a:endParaRPr>
              </a:p>
              <a:p>
                <a:pPr marL="355600" lvl="1" indent="0">
                  <a:lnSpc>
                    <a:spcPct val="110000"/>
                  </a:lnSpc>
                  <a:spcBef>
                    <a:spcPts val="200"/>
                  </a:spcBef>
                  <a:buSzPct val="97000"/>
                  <a:buNone/>
                </a:pPr>
                <a:endParaRPr lang="en-US" altLang="zh-CN" b="1" dirty="0">
                  <a:solidFill>
                    <a:srgbClr val="C00000"/>
                  </a:solidFill>
                </a:endParaRPr>
              </a:p>
              <a:p>
                <a:r>
                  <a:rPr lang="zh-CN" altLang="en-US" b="1" dirty="0">
                    <a:solidFill>
                      <a:srgbClr val="C00000"/>
                    </a:solidFill>
                  </a:rPr>
                  <a:t>归谬证明法</a:t>
                </a:r>
                <a:r>
                  <a:rPr lang="en-US" altLang="zh-CN" dirty="0"/>
                  <a:t>:</a:t>
                </a:r>
                <a:r>
                  <a:rPr lang="zh-CN" altLang="en-US" dirty="0"/>
                  <a:t>为了证明</a:t>
                </a:r>
                <a14:m>
                  <m:oMath xmlns:m="http://schemas.openxmlformats.org/officeDocument/2006/math">
                    <m:r>
                      <a:rPr lang="en-US" altLang="zh-CN" i="1" dirty="0" smtClean="0">
                        <a:latin typeface="Cambria Math" panose="02040503050406030204" pitchFamily="18" charset="0"/>
                      </a:rPr>
                      <m:t>𝑝</m:t>
                    </m:r>
                  </m:oMath>
                </a14:m>
                <a:r>
                  <a:rPr lang="zh-CN" altLang="en-US" dirty="0"/>
                  <a:t>为真</a:t>
                </a:r>
                <a:r>
                  <a:rPr lang="en-US" altLang="zh-CN" dirty="0"/>
                  <a:t>, </a:t>
                </a:r>
                <a:r>
                  <a:rPr lang="zh-CN" altLang="en-US" dirty="0"/>
                  <a:t>证明对于某个命题</a:t>
                </a:r>
                <a14:m>
                  <m:oMath xmlns:m="http://schemas.openxmlformats.org/officeDocument/2006/math">
                    <m:r>
                      <a:rPr lang="en-US" altLang="zh-CN" i="1" dirty="0" smtClean="0">
                        <a:latin typeface="Cambria Math" panose="02040503050406030204" pitchFamily="18" charset="0"/>
                      </a:rPr>
                      <m:t>𝑟</m:t>
                    </m:r>
                  </m:oMath>
                </a14:m>
                <a:r>
                  <a:rPr lang="en-US" altLang="zh-CN" dirty="0"/>
                  <a:t>,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𝑝</m:t>
                    </m:r>
                    <m:r>
                      <a:rPr lang="en-US" i="1" dirty="0" smtClean="0">
                        <a:latin typeface="Cambria Math" panose="02040503050406030204" pitchFamily="18" charset="0"/>
                      </a:rPr>
                      <m:t> → (</m:t>
                    </m:r>
                    <m:r>
                      <a:rPr lang="en-US" altLang="zh-CN" i="1" dirty="0" smtClean="0">
                        <a:latin typeface="Cambria Math" panose="02040503050406030204" pitchFamily="18" charset="0"/>
                      </a:rPr>
                      <m:t>𝑟</m:t>
                    </m:r>
                    <m:r>
                      <a:rPr lang="en-US" altLang="zh-CN" i="1" dirty="0" smtClean="0">
                        <a:latin typeface="Cambria Math" panose="02040503050406030204" pitchFamily="18" charset="0"/>
                      </a:rPr>
                      <m:t>∧¬</m:t>
                    </m:r>
                    <m:r>
                      <a:rPr lang="en-US" altLang="zh-CN" i="1" dirty="0">
                        <a:latin typeface="Cambria Math" panose="02040503050406030204" pitchFamily="18" charset="0"/>
                      </a:rPr>
                      <m:t>𝑟</m:t>
                    </m:r>
                    <m:r>
                      <a:rPr lang="en-US" altLang="zh-CN" i="1" dirty="0" smtClean="0">
                        <a:latin typeface="Cambria Math" panose="02040503050406030204" pitchFamily="18" charset="0"/>
                      </a:rPr>
                      <m:t>)</m:t>
                    </m:r>
                    <m:r>
                      <a:rPr lang="en-US" i="1" dirty="0" smtClean="0">
                        <a:latin typeface="Cambria Math" panose="02040503050406030204" pitchFamily="18" charset="0"/>
                      </a:rPr>
                      <m:t> </m:t>
                    </m:r>
                  </m:oMath>
                </a14:m>
                <a:r>
                  <a:rPr lang="zh-CN" altLang="en-US" dirty="0"/>
                  <a:t>为真</a:t>
                </a:r>
                <a:r>
                  <a:rPr lang="en-US" altLang="zh-CN" dirty="0"/>
                  <a:t>. </a:t>
                </a:r>
                <a:r>
                  <a:rPr lang="zh-CN" altLang="en-US" dirty="0"/>
                  <a:t>就能证明</a:t>
                </a:r>
                <a14:m>
                  <m:oMath xmlns:m="http://schemas.openxmlformats.org/officeDocument/2006/math">
                    <m:r>
                      <a:rPr lang="en-US" i="1" dirty="0" smtClean="0">
                        <a:latin typeface="Cambria Math" panose="02040503050406030204" pitchFamily="18" charset="0"/>
                      </a:rPr>
                      <m:t>𝑝</m:t>
                    </m:r>
                  </m:oMath>
                </a14:m>
                <a:r>
                  <a:rPr lang="zh-CN" altLang="en-US" dirty="0"/>
                  <a:t>为真</a:t>
                </a:r>
                <a:r>
                  <a:rPr lang="en-US" dirty="0"/>
                  <a:t>. </a:t>
                </a:r>
              </a:p>
              <a:p>
                <a:r>
                  <a:rPr lang="en-US" dirty="0"/>
                  <a:t> </a:t>
                </a:r>
                <a14:m>
                  <m:oMath xmlns:m="http://schemas.openxmlformats.org/officeDocument/2006/math">
                    <m:r>
                      <a:rPr lang="en-US" b="0" i="1" smtClean="0">
                        <a:latin typeface="Cambria Math" panose="02040503050406030204" pitchFamily="18" charset="0"/>
                      </a:rPr>
                      <m:t>𝑝</m:t>
                    </m:r>
                    <m:r>
                      <a:rPr lang="en-US" altLang="zh-CN" i="1" dirty="0">
                        <a:latin typeface="Cambria Math" panose="02040503050406030204" pitchFamily="18" charset="0"/>
                      </a:rPr>
                      <m:t>→</m:t>
                    </m:r>
                    <m:r>
                      <a:rPr lang="en-US" altLang="zh-CN" b="0" i="1" dirty="0" smtClean="0">
                        <a:latin typeface="Cambria Math" panose="02040503050406030204" pitchFamily="18" charset="0"/>
                      </a:rPr>
                      <m:t>𝑞</m:t>
                    </m:r>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𝑝</m:t>
                    </m:r>
                    <m:r>
                      <a:rPr lang="en-US" altLang="zh-CN" i="1" dirty="0">
                        <a:latin typeface="Cambria Math" panose="02040503050406030204" pitchFamily="18" charset="0"/>
                      </a:rPr>
                      <m:t>∧¬</m:t>
                    </m:r>
                    <m:r>
                      <a:rPr lang="en-US" altLang="zh-CN" b="0" i="1" dirty="0" smtClean="0">
                        <a:latin typeface="Cambria Math" panose="02040503050406030204" pitchFamily="18" charset="0"/>
                      </a:rPr>
                      <m:t>𝑞</m:t>
                    </m:r>
                    <m:r>
                      <a:rPr lang="en-US" altLang="zh-CN" b="0" i="1" dirty="0" smtClean="0">
                        <a:latin typeface="Cambria Math" panose="02040503050406030204" pitchFamily="18" charset="0"/>
                        <a:ea typeface="Cambria Math" panose="02040503050406030204" pitchFamily="18" charset="0"/>
                      </a:rPr>
                      <m:t>)</m:t>
                    </m:r>
                  </m:oMath>
                </a14:m>
                <a:r>
                  <a:rPr lang="en-US" altLang="zh-CN" dirty="0"/>
                  <a:t> </a:t>
                </a:r>
                <a14:m>
                  <m:oMath xmlns:m="http://schemas.openxmlformats.org/officeDocument/2006/math">
                    <m:r>
                      <a:rPr lang="en-US" altLang="zh-CN" i="1" dirty="0">
                        <a:latin typeface="Cambria Math" panose="02040503050406030204" pitchFamily="18" charset="0"/>
                      </a:rPr>
                      <m:t>→</m:t>
                    </m:r>
                    <m:r>
                      <a:rPr lang="en-US" altLang="zh-CN" b="0" i="1" dirty="0" smtClean="0">
                        <a:latin typeface="Cambria Math" panose="02040503050406030204" pitchFamily="18" charset="0"/>
                      </a:rPr>
                      <m:t>𝐹</m:t>
                    </m:r>
                  </m:oMath>
                </a14:m>
                <a:r>
                  <a:rPr lang="en-US" dirty="0"/>
                  <a:t>     (F</a:t>
                </a:r>
                <a:r>
                  <a:rPr lang="en-US" altLang="zh-CN" dirty="0">
                    <a:ea typeface="Cambria Math" panose="02040503050406030204" pitchFamily="18" charset="0"/>
                  </a:rPr>
                  <a:t> </a:t>
                </a:r>
                <a14:m>
                  <m:oMath xmlns:m="http://schemas.openxmlformats.org/officeDocument/2006/math">
                    <m:r>
                      <a:rPr lang="en-US" altLang="zh-CN" i="1" dirty="0">
                        <a:latin typeface="Cambria Math" panose="02040503050406030204" pitchFamily="18" charset="0"/>
                        <a:ea typeface="Cambria Math" panose="02040503050406030204" pitchFamily="18" charset="0"/>
                      </a:rPr>
                      <m:t>≡</m:t>
                    </m:r>
                  </m:oMath>
                </a14:m>
                <a:r>
                  <a:rPr lang="en-US" altLang="zh-CN" dirty="0"/>
                  <a:t> </a:t>
                </a:r>
                <a14:m>
                  <m:oMath xmlns:m="http://schemas.openxmlformats.org/officeDocument/2006/math">
                    <m:r>
                      <a:rPr lang="en-US" altLang="zh-CN" i="1" dirty="0">
                        <a:latin typeface="Cambria Math" panose="02040503050406030204" pitchFamily="18" charset="0"/>
                      </a:rPr>
                      <m:t>𝑝</m:t>
                    </m:r>
                    <m:r>
                      <a:rPr lang="en-US" altLang="zh-CN" i="1" dirty="0">
                        <a:latin typeface="Cambria Math" panose="02040503050406030204" pitchFamily="18" charset="0"/>
                      </a:rPr>
                      <m:t>∧¬</m:t>
                    </m:r>
                    <m:r>
                      <a:rPr lang="en-US" altLang="zh-CN" b="0" i="1" dirty="0" smtClean="0">
                        <a:latin typeface="Cambria Math" panose="02040503050406030204" pitchFamily="18" charset="0"/>
                      </a:rPr>
                      <m:t>𝑝</m:t>
                    </m:r>
                  </m:oMath>
                </a14:m>
                <a:r>
                  <a:rPr lang="en-US" dirty="0"/>
                  <a:t>)</a:t>
                </a:r>
              </a:p>
              <a:p>
                <a:r>
                  <a:rPr lang="en-US" dirty="0"/>
                  <a:t> </a:t>
                </a:r>
                <a:r>
                  <a:rPr lang="zh-CN" altLang="en-US" dirty="0"/>
                  <a:t>在</a:t>
                </a:r>
                <a14:m>
                  <m:oMath xmlns:m="http://schemas.openxmlformats.org/officeDocument/2006/math">
                    <m:r>
                      <a:rPr lang="en-US" altLang="zh-CN" i="1">
                        <a:latin typeface="Cambria Math" panose="02040503050406030204" pitchFamily="18" charset="0"/>
                      </a:rPr>
                      <m:t>𝑝</m:t>
                    </m:r>
                    <m:r>
                      <a:rPr lang="en-US" altLang="zh-CN" i="1" dirty="0">
                        <a:latin typeface="Cambria Math" panose="02040503050406030204" pitchFamily="18" charset="0"/>
                      </a:rPr>
                      <m:t>→</m:t>
                    </m:r>
                    <m:r>
                      <a:rPr lang="en-US" altLang="zh-CN" i="1" dirty="0">
                        <a:latin typeface="Cambria Math" panose="02040503050406030204" pitchFamily="18" charset="0"/>
                      </a:rPr>
                      <m:t>𝑞</m:t>
                    </m:r>
                  </m:oMath>
                </a14:m>
                <a:r>
                  <a:rPr lang="zh-CN" altLang="en-US" dirty="0"/>
                  <a:t>的反证法中，假定</a:t>
                </a:r>
                <a14:m>
                  <m:oMath xmlns:m="http://schemas.openxmlformats.org/officeDocument/2006/math">
                    <m:r>
                      <a:rPr lang="en-US" altLang="zh-CN" i="1" dirty="0">
                        <a:latin typeface="Cambria Math" panose="02040503050406030204" pitchFamily="18" charset="0"/>
                      </a:rPr>
                      <m:t>¬</m:t>
                    </m:r>
                    <m:r>
                      <m:rPr>
                        <m:sty m:val="p"/>
                      </m:rPr>
                      <a:rPr lang="en-US" altLang="zh-CN" i="1" dirty="0" smtClean="0">
                        <a:latin typeface="Cambria Math" panose="02040503050406030204" pitchFamily="18" charset="0"/>
                      </a:rPr>
                      <m:t>q</m:t>
                    </m:r>
                  </m:oMath>
                </a14:m>
                <a:r>
                  <a:rPr lang="en-US" dirty="0"/>
                  <a:t> </a:t>
                </a:r>
                <a:r>
                  <a:rPr lang="zh-CN" altLang="en-US" dirty="0"/>
                  <a:t>为真，推出</a:t>
                </a:r>
                <a14:m>
                  <m:oMath xmlns:m="http://schemas.openxmlformats.org/officeDocument/2006/math">
                    <m:r>
                      <a:rPr lang="en-US" altLang="zh-CN" i="1" dirty="0">
                        <a:latin typeface="Cambria Math" panose="02040503050406030204" pitchFamily="18" charset="0"/>
                      </a:rPr>
                      <m:t>¬</m:t>
                    </m:r>
                    <m:r>
                      <a:rPr lang="en-US" altLang="zh-CN" i="1" dirty="0">
                        <a:latin typeface="Cambria Math" panose="02040503050406030204" pitchFamily="18" charset="0"/>
                      </a:rPr>
                      <m:t>𝑝</m:t>
                    </m:r>
                  </m:oMath>
                </a14:m>
                <a:endParaRPr lang="en-US" altLang="zh-CN" dirty="0"/>
              </a:p>
              <a:p>
                <a:r>
                  <a:rPr lang="zh-CN" altLang="en-US" dirty="0"/>
                  <a:t>把反证法改成归谬证明， </a:t>
                </a:r>
                <a14:m>
                  <m:oMath xmlns:m="http://schemas.openxmlformats.org/officeDocument/2006/math">
                    <m:r>
                      <a:rPr lang="zh-CN" altLang="en-US" i="1" dirty="0">
                        <a:latin typeface="Cambria Math" panose="02040503050406030204" pitchFamily="18" charset="0"/>
                      </a:rPr>
                      <m:t>假定</m:t>
                    </m:r>
                    <m:r>
                      <a:rPr lang="en-US" altLang="zh-CN" i="1" dirty="0">
                        <a:latin typeface="Cambria Math" panose="02040503050406030204" pitchFamily="18" charset="0"/>
                      </a:rPr>
                      <m:t>¬</m:t>
                    </m:r>
                    <m:r>
                      <m:rPr>
                        <m:sty m:val="p"/>
                      </m:rPr>
                      <a:rPr lang="en-US" altLang="zh-CN" i="1" dirty="0">
                        <a:latin typeface="Cambria Math" panose="02040503050406030204" pitchFamily="18" charset="0"/>
                      </a:rPr>
                      <m:t>q</m:t>
                    </m:r>
                  </m:oMath>
                </a14:m>
                <a:r>
                  <a:rPr lang="en-US" altLang="zh-CN" dirty="0"/>
                  <a:t> </a:t>
                </a:r>
                <a:r>
                  <a:rPr lang="zh-CN" altLang="en-US" dirty="0"/>
                  <a:t>和</a:t>
                </a:r>
                <a:r>
                  <a:rPr lang="en-US" altLang="zh-CN" dirty="0"/>
                  <a:t> </a:t>
                </a:r>
                <a14:m>
                  <m:oMath xmlns:m="http://schemas.openxmlformats.org/officeDocument/2006/math">
                    <m:r>
                      <a:rPr lang="en-US" altLang="zh-CN" i="1" smtClean="0">
                        <a:solidFill>
                          <a:srgbClr val="C00000"/>
                        </a:solidFill>
                        <a:latin typeface="Cambria Math" panose="02040503050406030204" pitchFamily="18" charset="0"/>
                      </a:rPr>
                      <m:t>𝑝</m:t>
                    </m:r>
                  </m:oMath>
                </a14:m>
                <a:r>
                  <a:rPr lang="en-US" dirty="0"/>
                  <a:t> </a:t>
                </a:r>
                <a:r>
                  <a:rPr lang="zh-CN" altLang="en-US" dirty="0"/>
                  <a:t>为真，反证</a:t>
                </a:r>
                <a14:m>
                  <m:oMath xmlns:m="http://schemas.openxmlformats.org/officeDocument/2006/math">
                    <m:r>
                      <a:rPr lang="en-US" altLang="zh-CN" i="1" dirty="0">
                        <a:latin typeface="Cambria Math" panose="02040503050406030204" pitchFamily="18" charset="0"/>
                      </a:rPr>
                      <m:t>¬</m:t>
                    </m:r>
                    <m:r>
                      <m:rPr>
                        <m:sty m:val="p"/>
                      </m:rPr>
                      <a:rPr lang="en-US" altLang="zh-CN" i="1" dirty="0">
                        <a:latin typeface="Cambria Math" panose="02040503050406030204" pitchFamily="18" charset="0"/>
                      </a:rPr>
                      <m:t>q</m:t>
                    </m:r>
                    <m:r>
                      <a:rPr lang="en-US" altLang="zh-CN" i="1" dirty="0">
                        <a:latin typeface="Cambria Math" panose="02040503050406030204" pitchFamily="18" charset="0"/>
                      </a:rPr>
                      <m:t>→¬</m:t>
                    </m:r>
                    <m:r>
                      <a:rPr lang="en-US" altLang="zh-CN" i="1" dirty="0">
                        <a:latin typeface="Cambria Math" panose="02040503050406030204" pitchFamily="18" charset="0"/>
                      </a:rPr>
                      <m:t>𝑝</m:t>
                    </m:r>
                    <m:r>
                      <a:rPr lang="zh-CN" altLang="en-US" i="1" dirty="0" smtClean="0">
                        <a:latin typeface="Cambria Math" panose="02040503050406030204" pitchFamily="18" charset="0"/>
                      </a:rPr>
                      <m:t>，</m:t>
                    </m:r>
                    <m:r>
                      <a:rPr lang="zh-CN" altLang="en-US" i="1" dirty="0">
                        <a:latin typeface="Cambria Math" panose="02040503050406030204" pitchFamily="18" charset="0"/>
                      </a:rPr>
                      <m:t>推出</m:t>
                    </m:r>
                  </m:oMath>
                </a14:m>
                <a:r>
                  <a:rPr lang="en-US" altLang="zh-CN" dirty="0"/>
                  <a:t> </a:t>
                </a:r>
                <a14:m>
                  <m:oMath xmlns:m="http://schemas.openxmlformats.org/officeDocument/2006/math">
                    <m:r>
                      <a:rPr lang="en-US" altLang="zh-CN" i="1" dirty="0" smtClean="0">
                        <a:solidFill>
                          <a:srgbClr val="C00000"/>
                        </a:solidFill>
                        <a:latin typeface="Cambria Math" panose="02040503050406030204" pitchFamily="18" charset="0"/>
                      </a:rPr>
                      <m:t>¬</m:t>
                    </m:r>
                    <m:r>
                      <a:rPr lang="en-US" altLang="zh-CN" i="1" dirty="0" smtClean="0">
                        <a:solidFill>
                          <a:srgbClr val="C00000"/>
                        </a:solidFill>
                        <a:latin typeface="Cambria Math" panose="02040503050406030204" pitchFamily="18" charset="0"/>
                      </a:rPr>
                      <m:t>𝑝</m:t>
                    </m:r>
                  </m:oMath>
                </a14:m>
                <a:r>
                  <a:rPr lang="zh-CN" altLang="en-US" dirty="0"/>
                  <a:t>为真，导出矛盾 </a:t>
                </a:r>
                <a14:m>
                  <m:oMath xmlns:m="http://schemas.openxmlformats.org/officeDocument/2006/math">
                    <m:r>
                      <a:rPr lang="en-US" altLang="zh-CN" i="1" dirty="0">
                        <a:latin typeface="Cambria Math" panose="02040503050406030204" pitchFamily="18" charset="0"/>
                      </a:rPr>
                      <m:t>𝑝</m:t>
                    </m:r>
                    <m:r>
                      <a:rPr lang="en-US" altLang="zh-CN" i="1" dirty="0">
                        <a:latin typeface="Cambria Math" panose="02040503050406030204" pitchFamily="18" charset="0"/>
                      </a:rPr>
                      <m:t>∧¬</m:t>
                    </m:r>
                    <m:r>
                      <a:rPr lang="en-US" altLang="zh-CN" i="1" dirty="0">
                        <a:latin typeface="Cambria Math" panose="02040503050406030204" pitchFamily="18" charset="0"/>
                      </a:rPr>
                      <m:t>𝑝</m:t>
                    </m:r>
                  </m:oMath>
                </a14:m>
                <a:r>
                  <a:rPr lang="en-US" altLang="zh-CN" dirty="0"/>
                  <a:t> </a:t>
                </a:r>
              </a:p>
              <a:p>
                <a:r>
                  <a:rPr lang="zh-CN" altLang="en-US" dirty="0"/>
                  <a:t>归谬证明法是另外一种间接证明法</a:t>
                </a:r>
                <a:r>
                  <a:rPr lang="en-US" altLang="zh-CN" dirty="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99" t="-119" r="-666"/>
                </a:stretch>
              </a:blipFill>
            </p:spPr>
            <p:txBody>
              <a:bodyPr/>
              <a:lstStyle/>
              <a:p>
                <a:r>
                  <a:rPr lang="zh-CN" altLang="en-US">
                    <a:noFill/>
                  </a:rPr>
                  <a:t> </a:t>
                </a:r>
              </a:p>
            </p:txBody>
          </p:sp>
        </mc:Fallback>
      </mc:AlternateContent>
      <p:sp>
        <p:nvSpPr>
          <p:cNvPr id="5" name="日期占位符 4"/>
          <p:cNvSpPr>
            <a:spLocks noGrp="1"/>
          </p:cNvSpPr>
          <p:nvPr>
            <p:ph type="dt" sz="half" idx="10"/>
          </p:nvPr>
        </p:nvSpPr>
        <p:spPr/>
        <p:txBody>
          <a:bodyPr/>
          <a:lstStyle/>
          <a:p>
            <a:fld id="{0C6F36BE-9BC1-428E-8B04-365E3E8E30D3}" type="datetime1">
              <a:rPr lang="zh-CN" altLang="en-US" smtClean="0"/>
              <a:t>2023/11/18</a:t>
            </a:fld>
            <a:endParaRPr lang="zh-CN" altLang="en-US" dirty="0"/>
          </a:p>
        </p:txBody>
      </p:sp>
      <p:sp>
        <p:nvSpPr>
          <p:cNvPr id="6" name="页脚占位符 5"/>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7" name="灯片编号占位符 6"/>
          <p:cNvSpPr>
            <a:spLocks noGrp="1"/>
          </p:cNvSpPr>
          <p:nvPr>
            <p:ph type="sldNum" sz="quarter" idx="12"/>
          </p:nvPr>
        </p:nvSpPr>
        <p:spPr/>
        <p:txBody>
          <a:bodyPr/>
          <a:lstStyle/>
          <a:p>
            <a:fld id="{67913A8A-9EFB-4B5F-9CCB-3D21173FAA85}" type="slidenum">
              <a:rPr lang="zh-CN" altLang="en-US" smtClean="0"/>
              <a:pPr/>
              <a:t>162</a:t>
            </a:fld>
            <a:endParaRPr lang="zh-CN" altLang="en-US" dirty="0"/>
          </a:p>
        </p:txBody>
      </p:sp>
    </p:spTree>
    <p:extLst>
      <p:ext uri="{BB962C8B-B14F-4D97-AF65-F5344CB8AC3E}">
        <p14:creationId xmlns:p14="http://schemas.microsoft.com/office/powerpoint/2010/main" val="1726853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证明条件语句</a:t>
            </a:r>
            <a:r>
              <a:rPr lang="en-US" altLang="zh-CN" dirty="0"/>
              <a:t>: p → q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zh-CN" altLang="en-US" dirty="0"/>
                  <a:t>例</a:t>
                </a:r>
                <a:r>
                  <a:rPr lang="en-US" altLang="zh-CN" dirty="0"/>
                  <a:t>:</a:t>
                </a:r>
                <a:r>
                  <a:rPr lang="zh-CN" altLang="en-US" dirty="0"/>
                  <a:t>证明</a:t>
                </a:r>
                <a14:m>
                  <m:oMath xmlns:m="http://schemas.openxmlformats.org/officeDocument/2006/math">
                    <m:rad>
                      <m:radPr>
                        <m:degHide m:val="on"/>
                        <m:ctrlPr>
                          <a:rPr lang="zh-CN" altLang="en-US" i="1" smtClean="0">
                            <a:latin typeface="Cambria Math" panose="02040503050406030204" pitchFamily="18" charset="0"/>
                          </a:rPr>
                        </m:ctrlPr>
                      </m:radPr>
                      <m:deg/>
                      <m:e>
                        <m:r>
                          <a:rPr lang="en-US" altLang="zh-CN" b="0" i="1" smtClean="0">
                            <a:latin typeface="Cambria Math" panose="02040503050406030204" pitchFamily="18" charset="0"/>
                          </a:rPr>
                          <m:t>2</m:t>
                        </m:r>
                      </m:e>
                    </m:rad>
                  </m:oMath>
                </a14:m>
                <a:r>
                  <a:rPr lang="zh-CN" altLang="en-US" dirty="0"/>
                  <a:t>是无理数</a:t>
                </a:r>
                <a:r>
                  <a:rPr lang="en-US" dirty="0"/>
                  <a:t>.</a:t>
                </a:r>
              </a:p>
              <a:p>
                <a:r>
                  <a:rPr lang="zh-CN" altLang="en-US" dirty="0"/>
                  <a:t>解</a:t>
                </a:r>
                <a:r>
                  <a:rPr lang="en-US" dirty="0"/>
                  <a:t>:</a:t>
                </a:r>
              </a:p>
              <a:p>
                <a:pPr marL="812800" indent="-457200">
                  <a:buClr>
                    <a:srgbClr val="01559D"/>
                  </a:buClr>
                  <a:buSzPct val="97000"/>
                  <a:buFont typeface="Wingdings" panose="05000000000000000000" pitchFamily="2" charset="2"/>
                  <a:buChar char="Ø"/>
                </a:pPr>
                <a:r>
                  <a:rPr lang="zh-CN" altLang="en-US" sz="2400" dirty="0"/>
                  <a:t>假设</a:t>
                </a:r>
                <a14:m>
                  <m:oMath xmlns:m="http://schemas.openxmlformats.org/officeDocument/2006/math">
                    <m:rad>
                      <m:radPr>
                        <m:degHide m:val="on"/>
                        <m:ctrlPr>
                          <a:rPr lang="zh-CN" altLang="en-US" sz="2400" i="1">
                            <a:latin typeface="Cambria Math" panose="02040503050406030204" pitchFamily="18" charset="0"/>
                          </a:rPr>
                        </m:ctrlPr>
                      </m:radPr>
                      <m:deg/>
                      <m:e>
                        <m:r>
                          <a:rPr lang="en-US" altLang="zh-CN" sz="2400">
                            <a:latin typeface="Cambria Math" panose="02040503050406030204" pitchFamily="18" charset="0"/>
                          </a:rPr>
                          <m:t>2</m:t>
                        </m:r>
                      </m:e>
                    </m:rad>
                  </m:oMath>
                </a14:m>
                <a:r>
                  <a:rPr lang="zh-CN" altLang="en-US" sz="2400" dirty="0"/>
                  <a:t>是有理数的</a:t>
                </a:r>
                <a:r>
                  <a:rPr lang="en-US" sz="2400" dirty="0"/>
                  <a:t>. </a:t>
                </a:r>
                <a:r>
                  <a:rPr lang="zh-CN" altLang="en-US" sz="2400" dirty="0"/>
                  <a:t>那么存在整数</a:t>
                </a:r>
                <a14:m>
                  <m:oMath xmlns:m="http://schemas.openxmlformats.org/officeDocument/2006/math">
                    <m:r>
                      <a:rPr lang="en-US" altLang="zh-CN" sz="2400" i="1" dirty="0" smtClean="0">
                        <a:latin typeface="Cambria Math" panose="02040503050406030204" pitchFamily="18" charset="0"/>
                      </a:rPr>
                      <m:t>𝑎</m:t>
                    </m:r>
                  </m:oMath>
                </a14:m>
                <a:r>
                  <a:rPr lang="zh-CN" altLang="en-US" sz="2400" dirty="0"/>
                  <a:t>和</a:t>
                </a:r>
                <a14:m>
                  <m:oMath xmlns:m="http://schemas.openxmlformats.org/officeDocument/2006/math">
                    <m:r>
                      <a:rPr lang="en-US" altLang="zh-CN" sz="2400" i="1" dirty="0" smtClean="0">
                        <a:latin typeface="Cambria Math" panose="02040503050406030204" pitchFamily="18" charset="0"/>
                      </a:rPr>
                      <m:t>𝑏</m:t>
                    </m:r>
                  </m:oMath>
                </a14:m>
                <a:r>
                  <a:rPr lang="en-US" altLang="zh-CN" sz="2400" dirty="0"/>
                  <a:t>,</a:t>
                </a:r>
                <a:r>
                  <a:rPr lang="zh-CN" altLang="en-US" sz="2400" dirty="0"/>
                  <a:t> </a:t>
                </a:r>
                <a14:m>
                  <m:oMath xmlns:m="http://schemas.openxmlformats.org/officeDocument/2006/math">
                    <m:rad>
                      <m:radPr>
                        <m:degHide m:val="on"/>
                        <m:ctrlPr>
                          <a:rPr lang="zh-CN" altLang="en-US" sz="2400" i="1">
                            <a:latin typeface="Cambria Math" panose="02040503050406030204" pitchFamily="18" charset="0"/>
                          </a:rPr>
                        </m:ctrlPr>
                      </m:radPr>
                      <m:deg/>
                      <m:e>
                        <m:r>
                          <a:rPr lang="en-US" altLang="zh-CN" sz="2400">
                            <a:latin typeface="Cambria Math" panose="02040503050406030204" pitchFamily="18" charset="0"/>
                          </a:rPr>
                          <m:t>2</m:t>
                        </m:r>
                      </m:e>
                    </m:rad>
                    <m:r>
                      <a:rPr lang="en-US" altLang="zh-CN" sz="2400" b="0" i="0" smtClean="0">
                        <a:latin typeface="Cambria Math" panose="02040503050406030204" pitchFamily="18" charset="0"/>
                      </a:rPr>
                      <m:t>=</m:t>
                    </m:r>
                    <m:r>
                      <a:rPr lang="en-US" altLang="zh-CN" sz="2400" i="1" dirty="0">
                        <a:latin typeface="Cambria Math" panose="02040503050406030204" pitchFamily="18" charset="0"/>
                      </a:rPr>
                      <m:t>𝑎</m:t>
                    </m:r>
                    <m:r>
                      <a:rPr lang="en-US" altLang="zh-CN" sz="2400" b="0" i="0" smtClean="0">
                        <a:latin typeface="Cambria Math" panose="02040503050406030204" pitchFamily="18" charset="0"/>
                      </a:rPr>
                      <m:t>/</m:t>
                    </m:r>
                    <m:r>
                      <m:rPr>
                        <m:sty m:val="p"/>
                      </m:rPr>
                      <a:rPr lang="en-US" altLang="zh-CN" sz="2400" b="0" i="0" smtClean="0">
                        <a:latin typeface="Cambria Math" panose="02040503050406030204" pitchFamily="18" charset="0"/>
                      </a:rPr>
                      <m:t>b</m:t>
                    </m:r>
                  </m:oMath>
                </a14:m>
                <a:r>
                  <a:rPr lang="en-US" altLang="zh-CN" sz="2400" dirty="0"/>
                  <a:t>,</a:t>
                </a:r>
                <a:r>
                  <a:rPr lang="zh-CN" altLang="en-US" sz="2400" dirty="0"/>
                  <a:t>其中</a:t>
                </a:r>
                <a14:m>
                  <m:oMath xmlns:m="http://schemas.openxmlformats.org/officeDocument/2006/math">
                    <m:r>
                      <a:rPr lang="en-US" altLang="zh-CN" sz="2400" i="1" dirty="0" smtClean="0">
                        <a:latin typeface="Cambria Math" panose="02040503050406030204" pitchFamily="18" charset="0"/>
                      </a:rPr>
                      <m:t>𝑏</m:t>
                    </m:r>
                    <m:r>
                      <a:rPr lang="en-US" altLang="zh-CN" sz="2400" i="1" dirty="0" smtClean="0">
                        <a:latin typeface="Cambria Math" panose="02040503050406030204" pitchFamily="18" charset="0"/>
                      </a:rPr>
                      <m:t>≠0</m:t>
                    </m:r>
                  </m:oMath>
                </a14:m>
                <a:r>
                  <a:rPr lang="zh-CN" altLang="en-US" sz="2400" dirty="0"/>
                  <a:t>且</a:t>
                </a:r>
                <a14:m>
                  <m:oMath xmlns:m="http://schemas.openxmlformats.org/officeDocument/2006/math">
                    <m:r>
                      <a:rPr lang="en-US" altLang="zh-CN" sz="2400" i="1" dirty="0" smtClean="0">
                        <a:latin typeface="Cambria Math" panose="02040503050406030204" pitchFamily="18" charset="0"/>
                      </a:rPr>
                      <m:t>𝑎</m:t>
                    </m:r>
                  </m:oMath>
                </a14:m>
                <a:r>
                  <a:rPr lang="zh-CN" altLang="en-US" sz="2400" dirty="0"/>
                  <a:t>和</a:t>
                </a:r>
                <a14:m>
                  <m:oMath xmlns:m="http://schemas.openxmlformats.org/officeDocument/2006/math">
                    <m:r>
                      <a:rPr lang="en-US" altLang="zh-CN" sz="2400" i="1" dirty="0" smtClean="0">
                        <a:latin typeface="Cambria Math" panose="02040503050406030204" pitchFamily="18" charset="0"/>
                      </a:rPr>
                      <m:t>𝑏</m:t>
                    </m:r>
                  </m:oMath>
                </a14:m>
                <a:r>
                  <a:rPr lang="zh-CN" altLang="en-US" sz="2400" dirty="0"/>
                  <a:t>没有共同因子</a:t>
                </a:r>
                <a:r>
                  <a:rPr lang="en-US" altLang="zh-CN" sz="2400" dirty="0"/>
                  <a:t>(</a:t>
                </a:r>
                <a:r>
                  <a:rPr lang="zh-CN" altLang="en-US" sz="2400" dirty="0"/>
                  <a:t>后续章节会提及</a:t>
                </a:r>
                <a:r>
                  <a:rPr lang="en-US" altLang="zh-CN" sz="2400" dirty="0"/>
                  <a:t>). </a:t>
                </a:r>
              </a:p>
              <a:p>
                <a:pPr marL="812800" indent="-457200">
                  <a:buClr>
                    <a:srgbClr val="01559D"/>
                  </a:buClr>
                  <a:buSzPct val="97000"/>
                  <a:buFont typeface="Wingdings" panose="05000000000000000000" pitchFamily="2" charset="2"/>
                  <a:buChar char="Ø"/>
                </a:pPr>
                <a:r>
                  <a:rPr lang="zh-CN" altLang="en-US" sz="2400" dirty="0"/>
                  <a:t>那么</a:t>
                </a:r>
                <a14:m>
                  <m:oMath xmlns:m="http://schemas.openxmlformats.org/officeDocument/2006/math">
                    <m:r>
                      <a:rPr lang="en-US" altLang="zh-CN" sz="2400">
                        <a:latin typeface="Cambria Math" panose="02040503050406030204" pitchFamily="18" charset="0"/>
                      </a:rPr>
                      <m:t>2=</m:t>
                    </m:r>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𝑎</m:t>
                        </m:r>
                      </m:e>
                      <m:sup>
                        <m:r>
                          <a:rPr lang="en-US" altLang="zh-CN" sz="2400">
                            <a:latin typeface="Cambria Math" panose="02040503050406030204" pitchFamily="18" charset="0"/>
                          </a:rPr>
                          <m:t>2</m:t>
                        </m:r>
                      </m:sup>
                    </m:sSup>
                    <m:r>
                      <a:rPr lang="en-US" altLang="zh-CN" sz="240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𝑏</m:t>
                        </m:r>
                      </m:e>
                      <m:sup>
                        <m:r>
                          <a:rPr lang="en-US" altLang="zh-CN" sz="2400">
                            <a:latin typeface="Cambria Math" panose="02040503050406030204" pitchFamily="18" charset="0"/>
                          </a:rPr>
                          <m:t>2</m:t>
                        </m:r>
                      </m:sup>
                    </m:sSup>
                  </m:oMath>
                </a14:m>
                <a:r>
                  <a:rPr lang="en-US" sz="2400" dirty="0"/>
                  <a:t>. </a:t>
                </a:r>
                <a:r>
                  <a:rPr lang="zh-CN" altLang="en-US" sz="2400" dirty="0"/>
                  <a:t>因此</a:t>
                </a:r>
                <a14:m>
                  <m:oMath xmlns:m="http://schemas.openxmlformats.org/officeDocument/2006/math">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2</m:t>
                        </m:r>
                        <m:r>
                          <a:rPr lang="en-US" altLang="zh-CN" sz="2400">
                            <a:latin typeface="Cambria Math" panose="02040503050406030204" pitchFamily="18" charset="0"/>
                          </a:rPr>
                          <m:t>𝑏</m:t>
                        </m:r>
                      </m:e>
                      <m:sup>
                        <m:r>
                          <a:rPr lang="en-US" altLang="zh-CN" sz="2400">
                            <a:latin typeface="Cambria Math" panose="02040503050406030204" pitchFamily="18" charset="0"/>
                          </a:rPr>
                          <m:t>2</m:t>
                        </m:r>
                      </m:sup>
                    </m:sSup>
                    <m:r>
                      <a:rPr lang="en-US" altLang="zh-CN" sz="240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𝑎</m:t>
                        </m:r>
                      </m:e>
                      <m:sup>
                        <m:r>
                          <a:rPr lang="en-US" altLang="zh-CN" sz="2400">
                            <a:latin typeface="Cambria Math" panose="02040503050406030204" pitchFamily="18" charset="0"/>
                          </a:rPr>
                          <m:t>2</m:t>
                        </m:r>
                      </m:sup>
                    </m:sSup>
                  </m:oMath>
                </a14:m>
                <a:r>
                  <a:rPr lang="en-US" sz="2400" dirty="0"/>
                  <a:t>. </a:t>
                </a:r>
                <a:r>
                  <a:rPr lang="zh-CN" altLang="en-US" sz="2400" dirty="0"/>
                  <a:t>根据偶数的定义</a:t>
                </a:r>
                <a:r>
                  <a:rPr lang="en-US" altLang="zh-CN" sz="2400" dirty="0"/>
                  <a:t>, </a:t>
                </a:r>
                <a:r>
                  <a:rPr lang="zh-CN" altLang="en-US" sz="2400" dirty="0"/>
                  <a:t>因此</a:t>
                </a:r>
                <a14:m>
                  <m:oMath xmlns:m="http://schemas.openxmlformats.org/officeDocument/2006/math">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𝑎</m:t>
                        </m:r>
                      </m:e>
                      <m:sup>
                        <m:r>
                          <a:rPr lang="en-US" altLang="zh-CN" sz="2400">
                            <a:latin typeface="Cambria Math" panose="02040503050406030204" pitchFamily="18" charset="0"/>
                          </a:rPr>
                          <m:t>2</m:t>
                        </m:r>
                      </m:sup>
                    </m:sSup>
                  </m:oMath>
                </a14:m>
                <a:r>
                  <a:rPr lang="zh-CN" altLang="en-US" sz="2400" dirty="0"/>
                  <a:t>是偶数</a:t>
                </a:r>
                <a:r>
                  <a:rPr lang="en-US" sz="2400" dirty="0"/>
                  <a:t>. </a:t>
                </a:r>
                <a:r>
                  <a:rPr lang="zh-CN" altLang="en-US" sz="2400" dirty="0"/>
                  <a:t>如果</a:t>
                </a:r>
                <a14:m>
                  <m:oMath xmlns:m="http://schemas.openxmlformats.org/officeDocument/2006/math">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𝑎</m:t>
                        </m:r>
                      </m:e>
                      <m:sup>
                        <m:r>
                          <a:rPr lang="en-US" altLang="zh-CN" sz="2400">
                            <a:latin typeface="Cambria Math" panose="02040503050406030204" pitchFamily="18" charset="0"/>
                          </a:rPr>
                          <m:t>2</m:t>
                        </m:r>
                      </m:sup>
                    </m:sSup>
                  </m:oMath>
                </a14:m>
                <a:r>
                  <a:rPr lang="zh-CN" altLang="en-US" sz="2400" dirty="0"/>
                  <a:t>是偶数则</a:t>
                </a:r>
                <a14:m>
                  <m:oMath xmlns:m="http://schemas.openxmlformats.org/officeDocument/2006/math">
                    <m:r>
                      <a:rPr lang="en-US" altLang="zh-CN" sz="2400" i="1" dirty="0" smtClean="0">
                        <a:latin typeface="Cambria Math" panose="02040503050406030204" pitchFamily="18" charset="0"/>
                      </a:rPr>
                      <m:t>𝑎</m:t>
                    </m:r>
                  </m:oMath>
                </a14:m>
                <a:r>
                  <a:rPr lang="zh-CN" altLang="en-US" sz="2400" dirty="0"/>
                  <a:t>必须是偶数</a:t>
                </a:r>
                <a:r>
                  <a:rPr lang="en-US" altLang="zh-CN" sz="2400" dirty="0"/>
                  <a:t>(</a:t>
                </a:r>
                <a:r>
                  <a:rPr lang="zh-CN" altLang="en-US" sz="2400" dirty="0"/>
                  <a:t>自行练习</a:t>
                </a:r>
                <a:r>
                  <a:rPr lang="en-US" altLang="zh-CN" sz="2400" dirty="0"/>
                  <a:t>).</a:t>
                </a:r>
              </a:p>
              <a:p>
                <a:pPr marL="812800" indent="-457200">
                  <a:buClr>
                    <a:srgbClr val="01559D"/>
                  </a:buClr>
                  <a:buSzPct val="97000"/>
                  <a:buFont typeface="Wingdings" panose="05000000000000000000" pitchFamily="2" charset="2"/>
                  <a:buChar char="Ø"/>
                </a:pPr>
                <a:r>
                  <a:rPr lang="zh-CN" altLang="en-US" sz="2400" dirty="0"/>
                  <a:t>由于</a:t>
                </a:r>
                <a14:m>
                  <m:oMath xmlns:m="http://schemas.openxmlformats.org/officeDocument/2006/math">
                    <m:r>
                      <a:rPr lang="en-US" altLang="zh-CN" sz="2400" i="1" dirty="0" smtClean="0">
                        <a:latin typeface="Cambria Math" panose="02040503050406030204" pitchFamily="18" charset="0"/>
                      </a:rPr>
                      <m:t>𝑎</m:t>
                    </m:r>
                  </m:oMath>
                </a14:m>
                <a:r>
                  <a:rPr lang="zh-CN" altLang="en-US" sz="2400" dirty="0"/>
                  <a:t>是偶数</a:t>
                </a:r>
                <a:r>
                  <a:rPr lang="en-US" altLang="zh-CN" sz="2400" dirty="0"/>
                  <a:t>,</a:t>
                </a:r>
                <a:r>
                  <a:rPr lang="zh-CN" altLang="en-US" sz="2400" dirty="0"/>
                  <a:t>那么存在整数</a:t>
                </a:r>
                <a14:m>
                  <m:oMath xmlns:m="http://schemas.openxmlformats.org/officeDocument/2006/math">
                    <m:r>
                      <a:rPr lang="en-US" altLang="zh-CN" sz="2400" i="1" dirty="0" smtClean="0">
                        <a:latin typeface="Cambria Math" panose="02040503050406030204" pitchFamily="18" charset="0"/>
                      </a:rPr>
                      <m:t>𝑐</m:t>
                    </m:r>
                  </m:oMath>
                </a14:m>
                <a:r>
                  <a:rPr lang="en-US" altLang="zh-CN" sz="2400" dirty="0"/>
                  <a:t>, </a:t>
                </a:r>
                <a:r>
                  <a:rPr lang="zh-CN" altLang="en-US" sz="2400" dirty="0"/>
                  <a:t>使得</a:t>
                </a:r>
                <a14:m>
                  <m:oMath xmlns:m="http://schemas.openxmlformats.org/officeDocument/2006/math">
                    <m:r>
                      <a:rPr lang="en-US" altLang="zh-CN" sz="2400" i="1" dirty="0" smtClean="0">
                        <a:latin typeface="Cambria Math" panose="02040503050406030204" pitchFamily="18" charset="0"/>
                      </a:rPr>
                      <m:t>𝑎</m:t>
                    </m:r>
                    <m:r>
                      <a:rPr lang="en-US" altLang="zh-CN" sz="2400" i="1" dirty="0" smtClean="0">
                        <a:latin typeface="Cambria Math" panose="02040503050406030204" pitchFamily="18" charset="0"/>
                      </a:rPr>
                      <m:t> = 2</m:t>
                    </m:r>
                    <m:r>
                      <a:rPr lang="en-US" altLang="zh-CN" sz="2400" i="1" dirty="0" smtClean="0">
                        <a:latin typeface="Cambria Math" panose="02040503050406030204" pitchFamily="18" charset="0"/>
                      </a:rPr>
                      <m:t>𝑐</m:t>
                    </m:r>
                  </m:oMath>
                </a14:m>
                <a:r>
                  <a:rPr lang="en-US" altLang="zh-CN" sz="2400" dirty="0"/>
                  <a:t>.</a:t>
                </a:r>
                <a:r>
                  <a:rPr lang="zh-CN" altLang="en-US" sz="2400" dirty="0"/>
                  <a:t> 从而</a:t>
                </a:r>
                <a:r>
                  <a:rPr lang="en-US" altLang="zh-CN" sz="2400" dirty="0"/>
                  <a:t>, </a:t>
                </a:r>
                <a14:m>
                  <m:oMath xmlns:m="http://schemas.openxmlformats.org/officeDocument/2006/math">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2</m:t>
                        </m:r>
                        <m:r>
                          <a:rPr lang="en-US" altLang="zh-CN" sz="2400">
                            <a:latin typeface="Cambria Math" panose="02040503050406030204" pitchFamily="18" charset="0"/>
                          </a:rPr>
                          <m:t>𝑏</m:t>
                        </m:r>
                      </m:e>
                      <m:sup>
                        <m:r>
                          <a:rPr lang="en-US" altLang="zh-CN" sz="2400">
                            <a:latin typeface="Cambria Math" panose="02040503050406030204" pitchFamily="18" charset="0"/>
                          </a:rPr>
                          <m:t>2</m:t>
                        </m:r>
                      </m:sup>
                    </m:sSup>
                    <m:r>
                      <a:rPr lang="en-US" altLang="zh-CN" sz="240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4</m:t>
                        </m:r>
                        <m:r>
                          <a:rPr lang="en-US" altLang="zh-CN" sz="2400">
                            <a:latin typeface="Cambria Math" panose="02040503050406030204" pitchFamily="18" charset="0"/>
                          </a:rPr>
                          <m:t>𝑐</m:t>
                        </m:r>
                      </m:e>
                      <m:sup>
                        <m:r>
                          <a:rPr lang="en-US" altLang="zh-CN" sz="2400">
                            <a:latin typeface="Cambria Math" panose="02040503050406030204" pitchFamily="18" charset="0"/>
                          </a:rPr>
                          <m:t>2</m:t>
                        </m:r>
                      </m:sup>
                    </m:sSup>
                    <m:r>
                      <a:rPr lang="en-US" altLang="zh-CN" sz="2400">
                        <a:latin typeface="Cambria Math" panose="02040503050406030204" pitchFamily="18" charset="0"/>
                      </a:rPr>
                      <m:t>.</m:t>
                    </m:r>
                  </m:oMath>
                </a14:m>
                <a:r>
                  <a:rPr lang="en-US" sz="2400" dirty="0"/>
                  <a:t> </a:t>
                </a:r>
                <a:r>
                  <a:rPr lang="zh-CN" altLang="en-US" sz="2400" dirty="0"/>
                  <a:t>所以</a:t>
                </a:r>
                <a14:m>
                  <m:oMath xmlns:m="http://schemas.openxmlformats.org/officeDocument/2006/math">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𝑏</m:t>
                        </m:r>
                      </m:e>
                      <m:sup>
                        <m:r>
                          <a:rPr lang="en-US" altLang="zh-CN" sz="2400">
                            <a:latin typeface="Cambria Math" panose="02040503050406030204" pitchFamily="18" charset="0"/>
                          </a:rPr>
                          <m:t>2</m:t>
                        </m:r>
                      </m:sup>
                    </m:sSup>
                    <m:r>
                      <a:rPr lang="en-US" altLang="zh-CN" sz="240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2</m:t>
                        </m:r>
                        <m:r>
                          <a:rPr lang="en-US" altLang="zh-CN" sz="2400">
                            <a:latin typeface="Cambria Math" panose="02040503050406030204" pitchFamily="18" charset="0"/>
                          </a:rPr>
                          <m:t>𝑐</m:t>
                        </m:r>
                      </m:e>
                      <m:sup>
                        <m:r>
                          <a:rPr lang="en-US" altLang="zh-CN" sz="2400">
                            <a:latin typeface="Cambria Math" panose="02040503050406030204" pitchFamily="18" charset="0"/>
                          </a:rPr>
                          <m:t>2</m:t>
                        </m:r>
                      </m:sup>
                    </m:sSup>
                  </m:oMath>
                </a14:m>
                <a:r>
                  <a:rPr lang="en-US" sz="2400" dirty="0"/>
                  <a:t>. </a:t>
                </a:r>
                <a:r>
                  <a:rPr lang="zh-CN" altLang="en-US" sz="2400" dirty="0"/>
                  <a:t>根据偶数的定义</a:t>
                </a:r>
                <a:r>
                  <a:rPr lang="en-US" altLang="zh-CN" sz="2400" dirty="0"/>
                  <a:t>, </a:t>
                </a:r>
                <a14:m>
                  <m:oMath xmlns:m="http://schemas.openxmlformats.org/officeDocument/2006/math">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𝑏</m:t>
                        </m:r>
                      </m:e>
                      <m:sup>
                        <m:r>
                          <a:rPr lang="en-US" altLang="zh-CN" sz="2400">
                            <a:latin typeface="Cambria Math" panose="02040503050406030204" pitchFamily="18" charset="0"/>
                          </a:rPr>
                          <m:t>2</m:t>
                        </m:r>
                      </m:sup>
                    </m:sSup>
                  </m:oMath>
                </a14:m>
                <a:r>
                  <a:rPr lang="zh-CN" altLang="en-US" sz="2400" dirty="0"/>
                  <a:t>是偶数</a:t>
                </a:r>
                <a:r>
                  <a:rPr lang="en-US" altLang="zh-CN" sz="2400" dirty="0"/>
                  <a:t>. </a:t>
                </a:r>
                <a14:m>
                  <m:oMath xmlns:m="http://schemas.openxmlformats.org/officeDocument/2006/math">
                    <m:r>
                      <a:rPr lang="en-US" altLang="zh-CN" sz="2400" i="1" dirty="0" smtClean="0">
                        <a:latin typeface="Cambria Math" panose="02040503050406030204" pitchFamily="18" charset="0"/>
                      </a:rPr>
                      <m:t>𝑏</m:t>
                    </m:r>
                  </m:oMath>
                </a14:m>
                <a:r>
                  <a:rPr lang="zh-CN" altLang="en-US" sz="2400" dirty="0"/>
                  <a:t>必须是偶数</a:t>
                </a:r>
                <a:r>
                  <a:rPr lang="en-US" sz="2400" dirty="0"/>
                  <a:t>. </a:t>
                </a:r>
              </a:p>
              <a:p>
                <a:pPr marL="812800" indent="-457200">
                  <a:buClr>
                    <a:srgbClr val="01559D"/>
                  </a:buClr>
                  <a:buSzPct val="97000"/>
                  <a:buFont typeface="Wingdings" panose="05000000000000000000" pitchFamily="2" charset="2"/>
                  <a:buChar char="Ø"/>
                </a:pPr>
                <a:r>
                  <a:rPr lang="zh-CN" altLang="en-US" sz="2400" dirty="0"/>
                  <a:t>但是这样必然可将</a:t>
                </a:r>
                <a14:m>
                  <m:oMath xmlns:m="http://schemas.openxmlformats.org/officeDocument/2006/math">
                    <m:r>
                      <a:rPr lang="en-US" altLang="zh-CN" sz="2400" i="1" dirty="0" smtClean="0">
                        <a:latin typeface="Cambria Math" panose="02040503050406030204" pitchFamily="18" charset="0"/>
                      </a:rPr>
                      <m:t>𝑎</m:t>
                    </m:r>
                  </m:oMath>
                </a14:m>
                <a:r>
                  <a:rPr lang="zh-CN" altLang="en-US" sz="2400" dirty="0"/>
                  <a:t>和</a:t>
                </a:r>
                <a14:m>
                  <m:oMath xmlns:m="http://schemas.openxmlformats.org/officeDocument/2006/math">
                    <m:r>
                      <a:rPr lang="en-US" altLang="zh-CN" sz="2400" i="1" dirty="0" smtClean="0">
                        <a:latin typeface="Cambria Math" panose="02040503050406030204" pitchFamily="18" charset="0"/>
                      </a:rPr>
                      <m:t>𝑏</m:t>
                    </m:r>
                  </m:oMath>
                </a14:m>
                <a:r>
                  <a:rPr lang="zh-CN" altLang="en-US" sz="2400" dirty="0"/>
                  <a:t>除尽</a:t>
                </a:r>
                <a:r>
                  <a:rPr lang="en-US" altLang="zh-CN" sz="2400" dirty="0"/>
                  <a:t>.</a:t>
                </a:r>
                <a:r>
                  <a:rPr lang="zh-CN" altLang="en-US" sz="2400" dirty="0"/>
                  <a:t> 这与我们假设</a:t>
                </a:r>
                <a14:m>
                  <m:oMath xmlns:m="http://schemas.openxmlformats.org/officeDocument/2006/math">
                    <m:r>
                      <a:rPr lang="en-US" altLang="zh-CN" sz="2400" i="1" dirty="0" smtClean="0">
                        <a:latin typeface="Cambria Math" panose="02040503050406030204" pitchFamily="18" charset="0"/>
                      </a:rPr>
                      <m:t>𝑎</m:t>
                    </m:r>
                  </m:oMath>
                </a14:m>
                <a:r>
                  <a:rPr lang="zh-CN" altLang="en-US" sz="2400" dirty="0"/>
                  <a:t>和</a:t>
                </a:r>
                <a14:m>
                  <m:oMath xmlns:m="http://schemas.openxmlformats.org/officeDocument/2006/math">
                    <m:r>
                      <a:rPr lang="en-US" altLang="zh-CN" sz="2400" i="1" dirty="0" smtClean="0">
                        <a:latin typeface="Cambria Math" panose="02040503050406030204" pitchFamily="18" charset="0"/>
                      </a:rPr>
                      <m:t>𝑏</m:t>
                    </m:r>
                  </m:oMath>
                </a14:m>
                <a:r>
                  <a:rPr lang="zh-CN" altLang="en-US" sz="2400" dirty="0"/>
                  <a:t>没有公因素相矛盾</a:t>
                </a:r>
                <a:r>
                  <a:rPr lang="en-US" altLang="zh-CN" sz="2400" dirty="0"/>
                  <a:t>.</a:t>
                </a:r>
                <a:r>
                  <a:rPr lang="zh-CN" altLang="en-US" sz="2400" dirty="0"/>
                  <a:t> </a:t>
                </a:r>
                <a:endParaRPr lang="en-US" altLang="zh-CN" sz="2400" dirty="0"/>
              </a:p>
              <a:p>
                <a:pPr marL="812800" indent="-457200">
                  <a:buClr>
                    <a:srgbClr val="01559D"/>
                  </a:buClr>
                  <a:buSzPct val="97000"/>
                  <a:buFont typeface="Wingdings" panose="05000000000000000000" pitchFamily="2" charset="2"/>
                  <a:buChar char="Ø"/>
                </a:pPr>
                <a:r>
                  <a:rPr lang="zh-CN" altLang="en-US" sz="2400" dirty="0"/>
                  <a:t>我们已经通过矛盾证明我们的初始假设必须是假的</a:t>
                </a:r>
                <a:r>
                  <a:rPr lang="en-US" altLang="zh-CN" sz="2400" dirty="0"/>
                  <a:t>, </a:t>
                </a:r>
                <a:r>
                  <a:rPr lang="zh-CN" altLang="en-US" sz="2400" dirty="0"/>
                  <a:t>因此</a:t>
                </a:r>
                <a14:m>
                  <m:oMath xmlns:m="http://schemas.openxmlformats.org/officeDocument/2006/math">
                    <m:rad>
                      <m:radPr>
                        <m:degHide m:val="on"/>
                        <m:ctrlPr>
                          <a:rPr lang="zh-CN" altLang="en-US" sz="2400" i="1">
                            <a:latin typeface="Cambria Math" panose="02040503050406030204" pitchFamily="18" charset="0"/>
                          </a:rPr>
                        </m:ctrlPr>
                      </m:radPr>
                      <m:deg/>
                      <m:e>
                        <m:r>
                          <a:rPr lang="en-US" altLang="zh-CN" sz="2400">
                            <a:latin typeface="Cambria Math" panose="02040503050406030204" pitchFamily="18" charset="0"/>
                          </a:rPr>
                          <m:t>2</m:t>
                        </m:r>
                      </m:e>
                    </m:rad>
                  </m:oMath>
                </a14:m>
                <a:r>
                  <a:rPr lang="zh-CN" altLang="en-US" sz="2400" dirty="0"/>
                  <a:t>是无理数</a:t>
                </a:r>
                <a:r>
                  <a:rPr lang="en-US" altLang="zh-CN" sz="2400" dirty="0"/>
                  <a:t>.</a:t>
                </a: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429" r="-333"/>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A282E91F-F702-4750-9C9B-32022510A0B6}" type="datetime1">
              <a:rPr lang="zh-CN" altLang="en-US" smtClean="0"/>
              <a:t>2023/11/18</a:t>
            </a:fld>
            <a:endParaRPr lang="zh-CN" altLang="en-US" dirty="0"/>
          </a:p>
        </p:txBody>
      </p:sp>
      <p:sp>
        <p:nvSpPr>
          <p:cNvPr id="5" name="页脚占位符 4"/>
          <p:cNvSpPr>
            <a:spLocks noGrp="1"/>
          </p:cNvSpPr>
          <p:nvPr>
            <p:ph type="ftr" sz="quarter" idx="11"/>
          </p:nvPr>
        </p:nvSpPr>
        <p:spPr>
          <a:xfrm>
            <a:off x="8763000" y="6377915"/>
            <a:ext cx="3048000" cy="403850"/>
          </a:xfrm>
        </p:spPr>
        <p:txBody>
          <a:bodyPr/>
          <a:lstStyle/>
          <a:p>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163</a:t>
            </a:fld>
            <a:endParaRPr lang="zh-CN" altLang="en-US" dirty="0"/>
          </a:p>
        </p:txBody>
      </p:sp>
    </p:spTree>
    <p:extLst>
      <p:ext uri="{BB962C8B-B14F-4D97-AF65-F5344CB8AC3E}">
        <p14:creationId xmlns:p14="http://schemas.microsoft.com/office/powerpoint/2010/main" val="133809889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200" y="1066800"/>
            <a:ext cx="11277599" cy="20574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a:t>证明条件语句</a:t>
            </a:r>
            <a:r>
              <a:rPr lang="en-US" altLang="zh-CN" dirty="0"/>
              <a:t>: p → q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zh-CN" altLang="en-US" b="1" dirty="0">
                    <a:solidFill>
                      <a:srgbClr val="C00000"/>
                    </a:solidFill>
                  </a:rPr>
                  <a:t>条件语句的归谬证明</a:t>
                </a:r>
                <a:r>
                  <a:rPr lang="en-US" altLang="zh-CN" dirty="0"/>
                  <a:t>: </a:t>
                </a:r>
              </a:p>
              <a:p>
                <a:pPr marL="812800" indent="-457200">
                  <a:buClr>
                    <a:srgbClr val="01559D"/>
                  </a:buClr>
                  <a:buSzPct val="97000"/>
                  <a:buFont typeface="Wingdings" panose="05000000000000000000" pitchFamily="2" charset="2"/>
                  <a:buChar char="Ø"/>
                </a:pPr>
                <a:r>
                  <a:rPr lang="zh-CN" altLang="en-US" sz="2400" dirty="0"/>
                  <a:t>为了证明</a:t>
                </a:r>
                <a14:m>
                  <m:oMath xmlns:m="http://schemas.openxmlformats.org/officeDocument/2006/math">
                    <m:r>
                      <a:rPr lang="en-US" altLang="zh-CN" sz="2400" b="0" i="1" smtClean="0">
                        <a:latin typeface="Cambria Math" panose="02040503050406030204" pitchFamily="18" charset="0"/>
                      </a:rPr>
                      <m:t>𝑝</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𝑞</m:t>
                    </m:r>
                  </m:oMath>
                </a14:m>
                <a:r>
                  <a:rPr lang="zh-CN" altLang="en-US" sz="2400" dirty="0"/>
                  <a:t>为真</a:t>
                </a:r>
                <a:r>
                  <a:rPr lang="en-US" altLang="zh-CN" sz="2400" dirty="0"/>
                  <a:t>, </a:t>
                </a:r>
                <a:r>
                  <a:rPr lang="zh-CN" altLang="en-US" sz="2400" dirty="0"/>
                  <a:t>先假定</a:t>
                </a:r>
                <a14:m>
                  <m:oMath xmlns:m="http://schemas.openxmlformats.org/officeDocument/2006/math">
                    <m:r>
                      <a:rPr lang="en-US" altLang="zh-CN" sz="2400" i="1" dirty="0" smtClean="0">
                        <a:latin typeface="Cambria Math" panose="02040503050406030204" pitchFamily="18" charset="0"/>
                      </a:rPr>
                      <m:t>𝑝</m:t>
                    </m:r>
                  </m:oMath>
                </a14:m>
                <a:r>
                  <a:rPr lang="zh-CN" altLang="en-US" sz="2400" dirty="0"/>
                  <a:t>和</a:t>
                </a:r>
                <a14:m>
                  <m:oMath xmlns:m="http://schemas.openxmlformats.org/officeDocument/2006/math">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𝑞</m:t>
                    </m:r>
                  </m:oMath>
                </a14:m>
                <a:r>
                  <a:rPr lang="zh-CN" altLang="en-US" sz="2400" dirty="0"/>
                  <a:t>都为真</a:t>
                </a:r>
                <a:r>
                  <a:rPr lang="en-US" altLang="zh-CN" sz="2400" dirty="0"/>
                  <a:t>, </a:t>
                </a:r>
                <a:r>
                  <a:rPr lang="zh-CN" altLang="en-US" sz="2400" dirty="0"/>
                  <a:t>然后证明出</a:t>
                </a:r>
                <a14:m>
                  <m:oMath xmlns:m="http://schemas.openxmlformats.org/officeDocument/2006/math">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𝑝</m:t>
                    </m:r>
                  </m:oMath>
                </a14:m>
                <a:r>
                  <a:rPr lang="zh-CN" altLang="en-US" sz="2400" dirty="0"/>
                  <a:t>也为真</a:t>
                </a:r>
                <a:r>
                  <a:rPr lang="en-US" altLang="zh-CN" sz="2400" dirty="0"/>
                  <a:t>. </a:t>
                </a:r>
                <a:r>
                  <a:rPr lang="zh-CN" altLang="en-US" sz="2400" dirty="0"/>
                  <a:t>导出矛盾</a:t>
                </a:r>
                <a14:m>
                  <m:oMath xmlns:m="http://schemas.openxmlformats.org/officeDocument/2006/math">
                    <m:r>
                      <a:rPr lang="en-US" altLang="zh-CN" sz="2400" i="1" dirty="0" smtClean="0">
                        <a:latin typeface="Cambria Math" panose="02040503050406030204" pitchFamily="18" charset="0"/>
                      </a:rPr>
                      <m:t>𝑝</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𝑝</m:t>
                    </m:r>
                  </m:oMath>
                </a14:m>
                <a:r>
                  <a:rPr lang="en-US" altLang="zh-CN" sz="2400" dirty="0"/>
                  <a:t>. </a:t>
                </a:r>
              </a:p>
              <a:p>
                <a:pPr marL="812800" indent="-457200">
                  <a:buClr>
                    <a:srgbClr val="01559D"/>
                  </a:buClr>
                  <a:buSzPct val="97000"/>
                  <a:buFont typeface="Wingdings" panose="05000000000000000000" pitchFamily="2" charset="2"/>
                  <a:buChar char="Ø"/>
                </a:pPr>
                <a:r>
                  <a:rPr lang="zh-CN" altLang="en-US" sz="2400" dirty="0"/>
                  <a:t>为了证明</a:t>
                </a:r>
                <a14:m>
                  <m:oMath xmlns:m="http://schemas.openxmlformats.org/officeDocument/2006/math">
                    <m:r>
                      <a:rPr lang="en-US" altLang="zh-CN" sz="2400" i="1" dirty="0" smtClean="0">
                        <a:latin typeface="Cambria Math" panose="02040503050406030204" pitchFamily="18" charset="0"/>
                      </a:rPr>
                      <m:t>𝑝</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𝑞</m:t>
                    </m:r>
                  </m:oMath>
                </a14:m>
                <a:r>
                  <a:rPr lang="zh-CN" altLang="en-US" sz="2400" dirty="0"/>
                  <a:t>为真</a:t>
                </a:r>
                <a:r>
                  <a:rPr lang="en-US" altLang="zh-CN" sz="2400" dirty="0"/>
                  <a:t>, </a:t>
                </a:r>
                <a:r>
                  <a:rPr lang="zh-CN" altLang="en-US" sz="2400" dirty="0"/>
                  <a:t>先假定</a:t>
                </a:r>
                <a14:m>
                  <m:oMath xmlns:m="http://schemas.openxmlformats.org/officeDocument/2006/math">
                    <m:r>
                      <a:rPr lang="en-US" altLang="zh-CN" sz="2400" i="1" dirty="0" smtClean="0">
                        <a:latin typeface="Cambria Math" panose="02040503050406030204" pitchFamily="18" charset="0"/>
                      </a:rPr>
                      <m:t>𝑝</m:t>
                    </m:r>
                  </m:oMath>
                </a14:m>
                <a:r>
                  <a:rPr lang="zh-CN" altLang="en-US" sz="2400" dirty="0"/>
                  <a:t>和</a:t>
                </a:r>
                <a14:m>
                  <m:oMath xmlns:m="http://schemas.openxmlformats.org/officeDocument/2006/math">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𝑞</m:t>
                    </m:r>
                  </m:oMath>
                </a14:m>
                <a:r>
                  <a:rPr lang="zh-CN" altLang="en-US" sz="2400" dirty="0"/>
                  <a:t>都为真</a:t>
                </a:r>
                <a:r>
                  <a:rPr lang="en-US" altLang="zh-CN" sz="2400" dirty="0"/>
                  <a:t>, </a:t>
                </a:r>
                <a:r>
                  <a:rPr lang="zh-CN" altLang="en-US" sz="2400" dirty="0"/>
                  <a:t>然后证明出</a:t>
                </a:r>
                <a14:m>
                  <m:oMath xmlns:m="http://schemas.openxmlformats.org/officeDocument/2006/math">
                    <m:r>
                      <a:rPr lang="en-US" altLang="zh-CN" sz="2400" i="1" dirty="0" smtClean="0">
                        <a:latin typeface="Cambria Math" panose="02040503050406030204" pitchFamily="18" charset="0"/>
                      </a:rPr>
                      <m:t>𝑞</m:t>
                    </m:r>
                  </m:oMath>
                </a14:m>
                <a:r>
                  <a:rPr lang="zh-CN" altLang="en-US" sz="2400" dirty="0"/>
                  <a:t>也为真</a:t>
                </a:r>
                <a:r>
                  <a:rPr lang="en-US" altLang="zh-CN" sz="2400" dirty="0"/>
                  <a:t>. </a:t>
                </a:r>
                <a:r>
                  <a:rPr lang="zh-CN" altLang="en-US" sz="2400" dirty="0"/>
                  <a:t>这样导出矛盾</a:t>
                </a:r>
                <a14:m>
                  <m:oMath xmlns:m="http://schemas.openxmlformats.org/officeDocument/2006/math">
                    <m:r>
                      <a:rPr lang="en-US" altLang="zh-CN" sz="2400" i="1" dirty="0" smtClean="0">
                        <a:latin typeface="Cambria Math" panose="02040503050406030204" pitchFamily="18" charset="0"/>
                      </a:rPr>
                      <m:t>𝑞</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𝑞</m:t>
                    </m:r>
                  </m:oMath>
                </a14:m>
                <a:r>
                  <a:rPr lang="en-US" altLang="zh-CN" sz="2400" dirty="0"/>
                  <a:t>. </a:t>
                </a:r>
              </a:p>
              <a:p>
                <a:r>
                  <a:rPr lang="zh-CN" altLang="en-US" dirty="0"/>
                  <a:t>例</a:t>
                </a:r>
                <a:r>
                  <a:rPr lang="en-US" altLang="zh-CN" dirty="0"/>
                  <a:t>:</a:t>
                </a:r>
                <a:r>
                  <a:rPr lang="zh-CN" altLang="en-US" dirty="0"/>
                  <a:t>证明如果</a:t>
                </a:r>
                <a14:m>
                  <m:oMath xmlns:m="http://schemas.openxmlformats.org/officeDocument/2006/math">
                    <m:r>
                      <a:rPr lang="en-US" altLang="zh-CN" b="0" i="1" dirty="0" smtClean="0">
                        <a:latin typeface="Cambria Math" panose="02040503050406030204" pitchFamily="18" charset="0"/>
                      </a:rPr>
                      <m:t>3</m:t>
                    </m:r>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+2</m:t>
                    </m:r>
                  </m:oMath>
                </a14:m>
                <a:r>
                  <a:rPr lang="zh-CN" altLang="en-US" dirty="0"/>
                  <a:t>是奇数</a:t>
                </a:r>
                <a:r>
                  <a:rPr lang="en-US" altLang="zh-CN" dirty="0"/>
                  <a:t>, </a:t>
                </a:r>
                <a:r>
                  <a:rPr lang="zh-CN" altLang="en-US" dirty="0"/>
                  <a:t>则</a:t>
                </a:r>
                <a14:m>
                  <m:oMath xmlns:m="http://schemas.openxmlformats.org/officeDocument/2006/math">
                    <m:r>
                      <a:rPr lang="en-US" altLang="zh-CN" i="1" dirty="0" smtClean="0">
                        <a:latin typeface="Cambria Math" panose="02040503050406030204" pitchFamily="18" charset="0"/>
                      </a:rPr>
                      <m:t>𝑛</m:t>
                    </m:r>
                  </m:oMath>
                </a14:m>
                <a:r>
                  <a:rPr lang="zh-CN" altLang="en-US" dirty="0"/>
                  <a:t>是奇数</a:t>
                </a:r>
                <a:r>
                  <a:rPr lang="en-US" dirty="0"/>
                  <a:t>.</a:t>
                </a:r>
              </a:p>
              <a:p>
                <a:r>
                  <a:rPr lang="zh-CN" altLang="en-US" dirty="0"/>
                  <a:t>解</a:t>
                </a:r>
                <a:r>
                  <a:rPr lang="en-US" dirty="0"/>
                  <a:t>:</a:t>
                </a:r>
              </a:p>
              <a:p>
                <a:pPr marL="812800" indent="-457200">
                  <a:buClr>
                    <a:srgbClr val="01559D"/>
                  </a:buClr>
                  <a:buSzPct val="97000"/>
                  <a:buFont typeface="Wingdings" panose="05000000000000000000" pitchFamily="2" charset="2"/>
                  <a:buChar char="Ø"/>
                </a:pPr>
                <a:r>
                  <a:rPr lang="zh-CN" altLang="en-US" sz="2400" dirty="0"/>
                  <a:t>假设</a:t>
                </a:r>
                <a14:m>
                  <m:oMath xmlns:m="http://schemas.openxmlformats.org/officeDocument/2006/math">
                    <m:r>
                      <a:rPr lang="en-US" altLang="zh-CN" sz="2400" i="1" dirty="0" smtClean="0">
                        <a:latin typeface="Cambria Math" panose="02040503050406030204" pitchFamily="18" charset="0"/>
                      </a:rPr>
                      <m:t>𝑝</m:t>
                    </m:r>
                    <m:r>
                      <a:rPr lang="zh-CN" altLang="en-US" sz="2400" i="1" dirty="0">
                        <a:latin typeface="Cambria Math" panose="02040503050406030204" pitchFamily="18" charset="0"/>
                      </a:rPr>
                      <m:t>表示</m:t>
                    </m:r>
                    <m:r>
                      <a:rPr lang="en-US" altLang="zh-CN" sz="2400" i="1" dirty="0">
                        <a:latin typeface="Cambria Math" panose="02040503050406030204" pitchFamily="18" charset="0"/>
                      </a:rPr>
                      <m:t>3</m:t>
                    </m:r>
                    <m:r>
                      <a:rPr lang="en-US" altLang="zh-CN" sz="2400" i="1" dirty="0">
                        <a:latin typeface="Cambria Math" panose="02040503050406030204" pitchFamily="18" charset="0"/>
                      </a:rPr>
                      <m:t>𝑛</m:t>
                    </m:r>
                    <m:r>
                      <a:rPr lang="en-US" altLang="zh-CN" sz="2400" i="1" dirty="0">
                        <a:latin typeface="Cambria Math" panose="02040503050406030204" pitchFamily="18" charset="0"/>
                      </a:rPr>
                      <m:t>+2</m:t>
                    </m:r>
                  </m:oMath>
                </a14:m>
                <a:r>
                  <a:rPr lang="zh-CN" altLang="en-US" sz="2400" dirty="0"/>
                  <a:t>是奇数</a:t>
                </a:r>
                <a:r>
                  <a:rPr lang="en-US" sz="2400" dirty="0"/>
                  <a:t>. </a:t>
                </a:r>
                <a14:m>
                  <m:oMath xmlns:m="http://schemas.openxmlformats.org/officeDocument/2006/math">
                    <m:r>
                      <a:rPr lang="en-US" altLang="zh-CN" sz="2400" i="1" dirty="0" smtClean="0">
                        <a:latin typeface="Cambria Math" panose="02040503050406030204" pitchFamily="18" charset="0"/>
                      </a:rPr>
                      <m:t>𝑞</m:t>
                    </m:r>
                  </m:oMath>
                </a14:m>
                <a:r>
                  <a:rPr lang="zh-CN" altLang="en-US" sz="2400" dirty="0"/>
                  <a:t>表示</a:t>
                </a:r>
                <a14:m>
                  <m:oMath xmlns:m="http://schemas.openxmlformats.org/officeDocument/2006/math">
                    <m:r>
                      <a:rPr lang="en-US" altLang="zh-CN" sz="2400" i="1" dirty="0" smtClean="0">
                        <a:latin typeface="Cambria Math" panose="02040503050406030204" pitchFamily="18" charset="0"/>
                      </a:rPr>
                      <m:t>𝑛</m:t>
                    </m:r>
                  </m:oMath>
                </a14:m>
                <a:r>
                  <a:rPr lang="zh-CN" altLang="en-US" sz="2400" dirty="0"/>
                  <a:t>是奇数</a:t>
                </a:r>
                <a:r>
                  <a:rPr lang="en-US" altLang="zh-CN" sz="2400" dirty="0"/>
                  <a:t>. </a:t>
                </a:r>
                <a:r>
                  <a:rPr lang="zh-CN" altLang="en-US" sz="2400" dirty="0"/>
                  <a:t>用归谬证明需要假设</a:t>
                </a:r>
                <a14:m>
                  <m:oMath xmlns:m="http://schemas.openxmlformats.org/officeDocument/2006/math">
                    <m:r>
                      <a:rPr lang="en-US" altLang="zh-CN" sz="2400" i="1" dirty="0" smtClean="0">
                        <a:latin typeface="Cambria Math" panose="02040503050406030204" pitchFamily="18" charset="0"/>
                      </a:rPr>
                      <m:t>𝑝</m:t>
                    </m:r>
                  </m:oMath>
                </a14:m>
                <a:r>
                  <a:rPr lang="zh-CN" altLang="en-US" sz="2400" dirty="0"/>
                  <a:t>和</a:t>
                </a:r>
                <a14:m>
                  <m:oMath xmlns:m="http://schemas.openxmlformats.org/officeDocument/2006/math">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𝑞</m:t>
                    </m:r>
                  </m:oMath>
                </a14:m>
                <a:r>
                  <a:rPr lang="zh-CN" altLang="en-US" sz="2400" dirty="0"/>
                  <a:t>都为真</a:t>
                </a:r>
                <a:r>
                  <a:rPr lang="en-US" altLang="zh-CN" sz="2400" dirty="0"/>
                  <a:t>. </a:t>
                </a:r>
                <a:r>
                  <a:rPr lang="zh-CN" altLang="en-US" sz="2400" dirty="0"/>
                  <a:t>即</a:t>
                </a:r>
                <a14:m>
                  <m:oMath xmlns:m="http://schemas.openxmlformats.org/officeDocument/2006/math">
                    <m:r>
                      <a:rPr lang="en-US" altLang="zh-CN" sz="2400" i="1" dirty="0">
                        <a:latin typeface="Cambria Math" panose="02040503050406030204" pitchFamily="18" charset="0"/>
                      </a:rPr>
                      <m:t>3</m:t>
                    </m:r>
                    <m:r>
                      <a:rPr lang="en-US" altLang="zh-CN" sz="2400" i="1" dirty="0">
                        <a:latin typeface="Cambria Math" panose="02040503050406030204" pitchFamily="18" charset="0"/>
                      </a:rPr>
                      <m:t>𝑛</m:t>
                    </m:r>
                    <m:r>
                      <a:rPr lang="en-US" altLang="zh-CN" sz="2400" i="1" dirty="0">
                        <a:latin typeface="Cambria Math" panose="02040503050406030204" pitchFamily="18" charset="0"/>
                      </a:rPr>
                      <m:t>+2</m:t>
                    </m:r>
                  </m:oMath>
                </a14:m>
                <a:r>
                  <a:rPr lang="zh-CN" altLang="en-US" sz="2400" dirty="0"/>
                  <a:t>是奇数</a:t>
                </a:r>
                <a:r>
                  <a:rPr lang="en-US" altLang="zh-CN" sz="2400" dirty="0"/>
                  <a:t>, </a:t>
                </a:r>
                <a14:m>
                  <m:oMath xmlns:m="http://schemas.openxmlformats.org/officeDocument/2006/math">
                    <m:r>
                      <a:rPr lang="en-US" altLang="zh-CN" sz="2400" i="1" dirty="0" smtClean="0">
                        <a:latin typeface="Cambria Math" panose="02040503050406030204" pitchFamily="18" charset="0"/>
                      </a:rPr>
                      <m:t>𝑛</m:t>
                    </m:r>
                  </m:oMath>
                </a14:m>
                <a:r>
                  <a:rPr lang="zh-CN" altLang="en-US" sz="2400" dirty="0"/>
                  <a:t>是偶数</a:t>
                </a:r>
                <a:r>
                  <a:rPr lang="en-US" altLang="zh-CN" sz="2400" dirty="0"/>
                  <a:t>. </a:t>
                </a:r>
              </a:p>
              <a:p>
                <a:pPr marL="812800" indent="-457200" algn="just">
                  <a:buClr>
                    <a:srgbClr val="01559D"/>
                  </a:buClr>
                  <a:buSzPct val="97000"/>
                  <a:buFont typeface="Wingdings" panose="05000000000000000000" pitchFamily="2" charset="2"/>
                  <a:buChar char="Ø"/>
                </a:pPr>
                <a:r>
                  <a:rPr lang="zh-CN" altLang="en-US" sz="2400" dirty="0"/>
                  <a:t>因为</a:t>
                </a:r>
                <a14:m>
                  <m:oMath xmlns:m="http://schemas.openxmlformats.org/officeDocument/2006/math">
                    <m:r>
                      <a:rPr lang="en-US" altLang="zh-CN" sz="2400" i="1" dirty="0" smtClean="0">
                        <a:latin typeface="Cambria Math" panose="02040503050406030204" pitchFamily="18" charset="0"/>
                      </a:rPr>
                      <m:t>𝑛</m:t>
                    </m:r>
                  </m:oMath>
                </a14:m>
                <a:r>
                  <a:rPr lang="zh-CN" altLang="en-US" sz="2400" dirty="0"/>
                  <a:t>是偶数</a:t>
                </a:r>
                <a:r>
                  <a:rPr lang="en-US" altLang="zh-CN" sz="2400" dirty="0"/>
                  <a:t>, </a:t>
                </a:r>
                <a:r>
                  <a:rPr lang="zh-CN" altLang="en-US" sz="2400" dirty="0"/>
                  <a:t>那么存在整数</a:t>
                </a:r>
                <a14:m>
                  <m:oMath xmlns:m="http://schemas.openxmlformats.org/officeDocument/2006/math">
                    <m:r>
                      <a:rPr lang="en-US" altLang="zh-CN" sz="2400" i="1" dirty="0" smtClean="0">
                        <a:latin typeface="Cambria Math" panose="02040503050406030204" pitchFamily="18" charset="0"/>
                      </a:rPr>
                      <m:t>𝑘</m:t>
                    </m:r>
                  </m:oMath>
                </a14:m>
                <a:r>
                  <a:rPr lang="en-US" altLang="zh-CN" sz="2400" dirty="0"/>
                  <a:t>, </a:t>
                </a:r>
                <a:r>
                  <a:rPr lang="zh-CN" altLang="en-US" sz="2400" dirty="0"/>
                  <a:t>使得</a:t>
                </a:r>
                <a14:m>
                  <m:oMath xmlns:m="http://schemas.openxmlformats.org/officeDocument/2006/math">
                    <m:r>
                      <a:rPr lang="en-US" altLang="zh-CN" sz="2400" i="1" dirty="0" smtClean="0">
                        <a:latin typeface="Cambria Math" panose="02040503050406030204" pitchFamily="18" charset="0"/>
                      </a:rPr>
                      <m:t>𝑛</m:t>
                    </m:r>
                    <m:r>
                      <a:rPr lang="en-US" altLang="zh-CN" sz="2400" i="1" dirty="0" smtClean="0">
                        <a:latin typeface="Cambria Math" panose="02040503050406030204" pitchFamily="18" charset="0"/>
                      </a:rPr>
                      <m:t> = 2</m:t>
                    </m:r>
                    <m:r>
                      <a:rPr lang="en-US" altLang="zh-CN" sz="2400" i="1" dirty="0" smtClean="0">
                        <a:latin typeface="Cambria Math" panose="02040503050406030204" pitchFamily="18" charset="0"/>
                      </a:rPr>
                      <m:t>𝑘</m:t>
                    </m:r>
                  </m:oMath>
                </a14:m>
                <a:r>
                  <a:rPr lang="en-US" altLang="zh-CN" sz="2400" dirty="0"/>
                  <a:t>.</a:t>
                </a:r>
                <a:r>
                  <a:rPr lang="zh-CN" altLang="en-US" sz="2400" dirty="0"/>
                  <a:t> 从而</a:t>
                </a:r>
                <a:r>
                  <a:rPr lang="en-US" altLang="zh-CN" sz="2400" dirty="0"/>
                  <a:t>,</a:t>
                </a:r>
                <a14:m>
                  <m:oMath xmlns:m="http://schemas.openxmlformats.org/officeDocument/2006/math">
                    <m:r>
                      <a:rPr lang="en-US" altLang="zh-CN" sz="2400" i="1" dirty="0">
                        <a:latin typeface="Cambria Math" panose="02040503050406030204" pitchFamily="18" charset="0"/>
                      </a:rPr>
                      <m:t>3</m:t>
                    </m:r>
                    <m:r>
                      <a:rPr lang="en-US" altLang="zh-CN" sz="2400" i="1" dirty="0">
                        <a:latin typeface="Cambria Math" panose="02040503050406030204" pitchFamily="18" charset="0"/>
                      </a:rPr>
                      <m:t>𝑛</m:t>
                    </m:r>
                    <m:r>
                      <a:rPr lang="en-US" altLang="zh-CN" sz="2400" i="1" dirty="0">
                        <a:latin typeface="Cambria Math" panose="02040503050406030204" pitchFamily="18" charset="0"/>
                      </a:rPr>
                      <m:t>+2</m:t>
                    </m:r>
                    <m:r>
                      <a:rPr lang="en-US" altLang="zh-CN" sz="2400">
                        <a:latin typeface="Cambria Math" panose="02040503050406030204" pitchFamily="18" charset="0"/>
                      </a:rPr>
                      <m:t>=</m:t>
                    </m:r>
                    <m:r>
                      <a:rPr lang="en-US" altLang="zh-CN" sz="2400" b="0" i="0" smtClean="0">
                        <a:latin typeface="Cambria Math" panose="02040503050406030204" pitchFamily="18" charset="0"/>
                      </a:rPr>
                      <m:t>3(2</m:t>
                    </m:r>
                    <m:r>
                      <a:rPr lang="en-US" altLang="zh-CN" sz="2400" i="1" dirty="0">
                        <a:latin typeface="Cambria Math" panose="02040503050406030204" pitchFamily="18" charset="0"/>
                      </a:rPr>
                      <m:t>𝑘</m:t>
                    </m:r>
                    <m:r>
                      <a:rPr lang="en-US" altLang="zh-CN" sz="2400" b="0" i="0" smtClean="0">
                        <a:latin typeface="Cambria Math" panose="02040503050406030204" pitchFamily="18" charset="0"/>
                      </a:rPr>
                      <m:t>)</m:t>
                    </m:r>
                    <m:r>
                      <a:rPr lang="en-US" altLang="zh-CN" sz="2400" i="1">
                        <a:latin typeface="Cambria Math" panose="02040503050406030204" pitchFamily="18" charset="0"/>
                      </a:rPr>
                      <m:t>+2</m:t>
                    </m:r>
                    <m:r>
                      <a:rPr lang="en-US" altLang="zh-CN" sz="2400" b="0" i="1" smtClean="0">
                        <a:latin typeface="Cambria Math" panose="02040503050406030204" pitchFamily="18" charset="0"/>
                      </a:rPr>
                      <m:t>=2(3</m:t>
                    </m:r>
                    <m: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+1)</m:t>
                    </m:r>
                    <m:r>
                      <a:rPr lang="en-US" altLang="zh-CN" sz="2400">
                        <a:latin typeface="Cambria Math" panose="02040503050406030204" pitchFamily="18" charset="0"/>
                      </a:rPr>
                      <m:t>.</m:t>
                    </m:r>
                  </m:oMath>
                </a14:m>
                <a:r>
                  <a:rPr lang="en-US" sz="2400" dirty="0"/>
                  <a:t> </a:t>
                </a:r>
                <a:r>
                  <a:rPr lang="zh-CN" altLang="en-US" sz="2400" dirty="0"/>
                  <a:t>根据偶数的定义</a:t>
                </a:r>
                <a:r>
                  <a:rPr lang="en-US" altLang="zh-CN" sz="2400" dirty="0"/>
                  <a:t>,</a:t>
                </a:r>
                <a14:m>
                  <m:oMath xmlns:m="http://schemas.openxmlformats.org/officeDocument/2006/math">
                    <m:r>
                      <a:rPr lang="en-US" altLang="zh-CN" sz="2400" i="1" dirty="0">
                        <a:latin typeface="Cambria Math" panose="02040503050406030204" pitchFamily="18" charset="0"/>
                      </a:rPr>
                      <m:t>3</m:t>
                    </m:r>
                    <m:r>
                      <a:rPr lang="en-US" altLang="zh-CN" sz="2400" i="1" dirty="0">
                        <a:latin typeface="Cambria Math" panose="02040503050406030204" pitchFamily="18" charset="0"/>
                      </a:rPr>
                      <m:t>𝑛</m:t>
                    </m:r>
                    <m:r>
                      <a:rPr lang="en-US" altLang="zh-CN" sz="2400" i="1" dirty="0">
                        <a:latin typeface="Cambria Math" panose="02040503050406030204" pitchFamily="18" charset="0"/>
                      </a:rPr>
                      <m:t>+2</m:t>
                    </m:r>
                  </m:oMath>
                </a14:m>
                <a:r>
                  <a:rPr lang="zh-CN" altLang="en-US" sz="2400" dirty="0"/>
                  <a:t>是偶数</a:t>
                </a:r>
                <a:r>
                  <a:rPr lang="en-US" altLang="zh-CN" sz="2400" dirty="0"/>
                  <a:t>. </a:t>
                </a:r>
              </a:p>
              <a:p>
                <a:pPr marL="812800" indent="-457200">
                  <a:buClr>
                    <a:srgbClr val="01559D"/>
                  </a:buClr>
                  <a:buSzPct val="97000"/>
                  <a:buFont typeface="Wingdings" panose="05000000000000000000" pitchFamily="2" charset="2"/>
                  <a:buChar char="Ø"/>
                </a:pPr>
                <a:r>
                  <a:rPr lang="zh-CN" altLang="en-US" sz="2400" dirty="0"/>
                  <a:t>因此</a:t>
                </a:r>
                <a14:m>
                  <m:oMath xmlns:m="http://schemas.openxmlformats.org/officeDocument/2006/math">
                    <m:r>
                      <a:rPr lang="en-US" altLang="zh-CN" sz="2400" i="1" dirty="0" smtClean="0">
                        <a:latin typeface="Cambria Math" panose="02040503050406030204" pitchFamily="18" charset="0"/>
                      </a:rPr>
                      <m:t>𝑝</m:t>
                    </m:r>
                  </m:oMath>
                </a14:m>
                <a:r>
                  <a:rPr lang="zh-CN" altLang="en-US" sz="2400" dirty="0"/>
                  <a:t>为真</a:t>
                </a:r>
                <a:r>
                  <a:rPr lang="en-US" altLang="zh-CN" sz="2400" dirty="0"/>
                  <a:t>, </a:t>
                </a:r>
                <a14:m>
                  <m:oMath xmlns:m="http://schemas.openxmlformats.org/officeDocument/2006/math">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𝑝</m:t>
                    </m:r>
                  </m:oMath>
                </a14:m>
                <a:r>
                  <a:rPr lang="zh-CN" altLang="en-US" sz="2400" dirty="0"/>
                  <a:t>也为真</a:t>
                </a:r>
                <a:r>
                  <a:rPr lang="en-US" altLang="zh-CN" sz="2400" dirty="0"/>
                  <a:t>. </a:t>
                </a:r>
                <a:r>
                  <a:rPr lang="zh-CN" altLang="en-US" sz="2400" dirty="0"/>
                  <a:t>从而得证如果</a:t>
                </a:r>
                <a14:m>
                  <m:oMath xmlns:m="http://schemas.openxmlformats.org/officeDocument/2006/math">
                    <m:r>
                      <a:rPr lang="en-US" altLang="zh-CN" sz="2400" i="1" dirty="0">
                        <a:latin typeface="Cambria Math" panose="02040503050406030204" pitchFamily="18" charset="0"/>
                      </a:rPr>
                      <m:t>3</m:t>
                    </m:r>
                    <m:r>
                      <a:rPr lang="en-US" altLang="zh-CN" sz="2400" i="1" dirty="0">
                        <a:latin typeface="Cambria Math" panose="02040503050406030204" pitchFamily="18" charset="0"/>
                      </a:rPr>
                      <m:t>𝑛</m:t>
                    </m:r>
                    <m:r>
                      <a:rPr lang="en-US" altLang="zh-CN" sz="2400" i="1" dirty="0">
                        <a:latin typeface="Cambria Math" panose="02040503050406030204" pitchFamily="18" charset="0"/>
                      </a:rPr>
                      <m:t>+2</m:t>
                    </m:r>
                  </m:oMath>
                </a14:m>
                <a:r>
                  <a:rPr lang="zh-CN" altLang="en-US" sz="2400" dirty="0"/>
                  <a:t>是奇数</a:t>
                </a:r>
                <a:r>
                  <a:rPr lang="en-US" altLang="zh-CN" sz="2400" dirty="0"/>
                  <a:t>, </a:t>
                </a:r>
                <a:r>
                  <a:rPr lang="zh-CN" altLang="en-US" sz="2400" dirty="0"/>
                  <a:t>则</a:t>
                </a:r>
                <a14:m>
                  <m:oMath xmlns:m="http://schemas.openxmlformats.org/officeDocument/2006/math">
                    <m:r>
                      <a:rPr lang="en-US" altLang="zh-CN" sz="2400" i="1" dirty="0">
                        <a:latin typeface="Cambria Math" panose="02040503050406030204" pitchFamily="18" charset="0"/>
                      </a:rPr>
                      <m:t>𝑛</m:t>
                    </m:r>
                  </m:oMath>
                </a14:m>
                <a:r>
                  <a:rPr lang="zh-CN" altLang="en-US" sz="2400" dirty="0"/>
                  <a:t>是奇数</a:t>
                </a:r>
                <a:r>
                  <a:rPr lang="en-US" altLang="zh-CN" sz="2400" dirty="0"/>
                  <a:t>.</a:t>
                </a: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r="-2331" b="-226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41E3A4DE-142A-44B0-8B01-91168C0AB70E}"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164</a:t>
            </a:fld>
            <a:endParaRPr lang="zh-CN" altLang="en-US" dirty="0"/>
          </a:p>
        </p:txBody>
      </p:sp>
    </p:spTree>
    <p:extLst>
      <p:ext uri="{BB962C8B-B14F-4D97-AF65-F5344CB8AC3E}">
        <p14:creationId xmlns:p14="http://schemas.microsoft.com/office/powerpoint/2010/main" val="2725348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down)">
                                      <p:cBhvr>
                                        <p:cTn id="7" dur="500"/>
                                        <p:tgtEl>
                                          <p:spTgt spid="3">
                                            <p:txEl>
                                              <p:pRg st="4" end="4"/>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down)">
                                      <p:cBhvr>
                                        <p:cTn id="10" dur="500"/>
                                        <p:tgtEl>
                                          <p:spTgt spid="3">
                                            <p:txEl>
                                              <p:pRg st="5" end="5"/>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down)">
                                      <p:cBhvr>
                                        <p:cTn id="13" dur="500"/>
                                        <p:tgtEl>
                                          <p:spTgt spid="3">
                                            <p:txEl>
                                              <p:pRg st="6" end="6"/>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wipe(down)">
                                      <p:cBhvr>
                                        <p:cTn id="1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200" y="1088824"/>
            <a:ext cx="11277599" cy="816176"/>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a:t>证明双条件命题的定理</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b="1" dirty="0">
                    <a:solidFill>
                      <a:srgbClr val="C00000"/>
                    </a:solidFill>
                  </a:rPr>
                  <a:t>等价证明法</a:t>
                </a:r>
                <a:r>
                  <a:rPr lang="en-US" altLang="zh-CN" dirty="0"/>
                  <a:t>: </a:t>
                </a:r>
                <a:r>
                  <a:rPr lang="zh-CN" altLang="en-US" dirty="0"/>
                  <a:t>为了证明一个双条件命题的定理</a:t>
                </a:r>
                <a:r>
                  <a:rPr lang="en-US" altLang="zh-CN" dirty="0"/>
                  <a:t>, </a:t>
                </a:r>
                <a:r>
                  <a:rPr lang="zh-CN" altLang="en-US" dirty="0"/>
                  <a:t>即</a:t>
                </a: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𝑞</m:t>
                    </m:r>
                  </m:oMath>
                </a14:m>
                <a:r>
                  <a:rPr lang="en-US" dirty="0"/>
                  <a:t>, </a:t>
                </a:r>
                <a:r>
                  <a:rPr lang="zh-CN" altLang="en-US" dirty="0"/>
                  <a:t>我们需要同时证明</a:t>
                </a: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𝑞</m:t>
                    </m:r>
                  </m:oMath>
                </a14:m>
                <a:r>
                  <a:rPr lang="zh-CN" altLang="en-US" dirty="0"/>
                  <a:t>和</a:t>
                </a:r>
                <a14:m>
                  <m:oMath xmlns:m="http://schemas.openxmlformats.org/officeDocument/2006/math">
                    <m:r>
                      <a:rPr lang="en-US" altLang="zh-CN" b="0" i="1" dirty="0" smtClean="0">
                        <a:latin typeface="Cambria Math" panose="02040503050406030204" pitchFamily="18" charset="0"/>
                      </a:rPr>
                      <m:t>𝑞</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𝑝</m:t>
                    </m:r>
                  </m:oMath>
                </a14:m>
                <a:r>
                  <a:rPr lang="zh-CN" altLang="en-US" dirty="0"/>
                  <a:t>都为真</a:t>
                </a:r>
                <a:r>
                  <a:rPr lang="en-US" dirty="0"/>
                  <a:t>. </a:t>
                </a:r>
              </a:p>
              <a:p>
                <a:r>
                  <a:rPr lang="zh-CN" altLang="en-US" dirty="0"/>
                  <a:t>为了证明</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2</m:t>
                        </m:r>
                      </m:sub>
                    </m:sSub>
                    <m:sSub>
                      <m:sSubPr>
                        <m:ctrlPr>
                          <a:rPr lang="en-US" altLang="zh-CN" i="1">
                            <a:latin typeface="Cambria Math" panose="02040503050406030204" pitchFamily="18" charset="0"/>
                          </a:rPr>
                        </m:ctrlPr>
                      </m:sSubPr>
                      <m:e>
                        <m:sSub>
                          <m:sSubPr>
                            <m:ctrlPr>
                              <a:rPr lang="en-US" altLang="zh-CN" i="1">
                                <a:latin typeface="Cambria Math" panose="02040503050406030204" pitchFamily="18" charset="0"/>
                              </a:rPr>
                            </m:ctrlPr>
                          </m:sSubPr>
                          <m:e>
                            <m:r>
                              <m:rPr>
                                <m:nor/>
                              </m:rPr>
                              <a:rPr lang="en-US" altLang="zh-CN" dirty="0"/>
                              <m:t>↔</m:t>
                            </m:r>
                            <m:r>
                              <a:rPr lang="en-US" altLang="zh-CN" i="1">
                                <a:latin typeface="Cambria Math" panose="02040503050406030204" pitchFamily="18" charset="0"/>
                              </a:rPr>
                              <m:t>𝑝</m:t>
                            </m:r>
                          </m:e>
                          <m:sub>
                            <m:r>
                              <a:rPr lang="en-US" altLang="zh-CN" b="0" i="1" smtClean="0">
                                <a:latin typeface="Cambria Math" panose="02040503050406030204" pitchFamily="18" charset="0"/>
                              </a:rPr>
                              <m:t>3</m:t>
                            </m:r>
                          </m:sub>
                        </m:sSub>
                        <m:r>
                          <m:rPr>
                            <m:nor/>
                          </m:rPr>
                          <a:rPr lang="en-US" altLang="zh-CN" dirty="0"/>
                          <m:t>↔</m:t>
                        </m:r>
                        <m:r>
                          <m:rPr>
                            <m:nor/>
                          </m:rPr>
                          <a:rPr lang="en-US" altLang="zh-CN" b="0" i="0" dirty="0" smtClean="0"/>
                          <m:t>...</m:t>
                        </m:r>
                        <m:r>
                          <m:rPr>
                            <m:nor/>
                          </m:rPr>
                          <a:rPr lang="en-US" altLang="zh-CN" dirty="0"/>
                          <m:t>↔</m:t>
                        </m:r>
                        <m:r>
                          <a:rPr lang="en-US" altLang="zh-CN" i="1">
                            <a:latin typeface="Cambria Math" panose="02040503050406030204" pitchFamily="18" charset="0"/>
                          </a:rPr>
                          <m:t>𝑝</m:t>
                        </m:r>
                      </m:e>
                      <m:sub>
                        <m:r>
                          <a:rPr lang="en-US" altLang="zh-CN" b="0" i="1" smtClean="0">
                            <a:latin typeface="Cambria Math" panose="02040503050406030204" pitchFamily="18" charset="0"/>
                          </a:rPr>
                          <m:t>𝑛</m:t>
                        </m:r>
                      </m:sub>
                    </m:sSub>
                    <m:r>
                      <a:rPr lang="zh-CN" altLang="en-US" i="1" smtClean="0">
                        <a:latin typeface="Cambria Math" panose="02040503050406030204" pitchFamily="18" charset="0"/>
                      </a:rPr>
                      <m:t>，</m:t>
                    </m:r>
                  </m:oMath>
                </a14:m>
                <a:r>
                  <a:rPr lang="zh-CN" altLang="en-US" dirty="0"/>
                  <a:t>我们只需要证明</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m:t>
                        </m:r>
                        <m:r>
                          <a:rPr lang="en-US" altLang="zh-CN" i="1">
                            <a:latin typeface="Cambria Math" panose="02040503050406030204" pitchFamily="18" charset="0"/>
                          </a:rPr>
                          <m:t>𝑝</m:t>
                        </m:r>
                      </m:e>
                      <m:sub>
                        <m:r>
                          <a:rPr lang="en-US" altLang="zh-CN" i="1">
                            <a:latin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oMath>
                </a14:m>
                <a:r>
                  <a:rPr lang="en-US" altLang="zh-CN" dirty="0">
                    <a:ea typeface="Cambria Math" panose="02040503050406030204" pitchFamily="18" charset="0"/>
                  </a:rPr>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𝑝</m:t>
                        </m:r>
                      </m:e>
                      <m:sub>
                        <m:r>
                          <a:rPr lang="en-US" altLang="zh-CN" b="0" i="1" smtClean="0">
                            <a:latin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3</m:t>
                        </m:r>
                      </m:sub>
                    </m:sSub>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𝑝</m:t>
                        </m:r>
                      </m:e>
                      <m:sub>
                        <m:r>
                          <a:rPr lang="en-US" altLang="zh-CN" b="0" i="1" smtClean="0">
                            <a:latin typeface="Cambria Math" panose="02040503050406030204" pitchFamily="18" charset="0"/>
                          </a:rPr>
                          <m:t>𝑛</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oMath>
                </a14:m>
                <a:r>
                  <a:rPr lang="zh-CN" altLang="en-US" dirty="0"/>
                  <a:t>为真</a:t>
                </a:r>
                <a:r>
                  <a:rPr lang="en-US" altLang="zh-CN" dirty="0"/>
                  <a:t>.</a:t>
                </a:r>
                <a:endParaRPr lang="en-US" dirty="0"/>
              </a:p>
              <a:p>
                <a:pPr marL="0" indent="0">
                  <a:buNone/>
                </a:pPr>
                <a:r>
                  <a:rPr lang="en-US" dirty="0"/>
                  <a:t> </a:t>
                </a:r>
              </a:p>
              <a:p>
                <a:r>
                  <a:rPr lang="zh-CN" altLang="en-US" dirty="0"/>
                  <a:t>例</a:t>
                </a:r>
                <a:r>
                  <a:rPr lang="en-US" dirty="0"/>
                  <a:t>: </a:t>
                </a:r>
                <a:r>
                  <a:rPr lang="zh-CN" altLang="en-US" dirty="0"/>
                  <a:t>证明如果</a:t>
                </a:r>
                <a14:m>
                  <m:oMath xmlns:m="http://schemas.openxmlformats.org/officeDocument/2006/math">
                    <m:r>
                      <a:rPr lang="en-US" altLang="zh-CN" i="1" dirty="0" smtClean="0">
                        <a:latin typeface="Cambria Math" panose="02040503050406030204" pitchFamily="18" charset="0"/>
                      </a:rPr>
                      <m:t>𝑛</m:t>
                    </m:r>
                  </m:oMath>
                </a14:m>
                <a:r>
                  <a:rPr lang="zh-CN" altLang="en-US" dirty="0"/>
                  <a:t>是整数</a:t>
                </a:r>
                <a:r>
                  <a:rPr lang="en-US" altLang="zh-CN" dirty="0"/>
                  <a:t>, </a:t>
                </a:r>
                <a:r>
                  <a:rPr lang="zh-CN" altLang="en-US" dirty="0"/>
                  <a:t>则</a:t>
                </a:r>
                <a14:m>
                  <m:oMath xmlns:m="http://schemas.openxmlformats.org/officeDocument/2006/math">
                    <m:r>
                      <a:rPr lang="en-US" altLang="zh-CN" i="1" dirty="0" smtClean="0">
                        <a:latin typeface="Cambria Math" panose="02040503050406030204" pitchFamily="18" charset="0"/>
                      </a:rPr>
                      <m:t>𝑛</m:t>
                    </m:r>
                  </m:oMath>
                </a14:m>
                <a:r>
                  <a:rPr lang="zh-CN" altLang="en-US" dirty="0"/>
                  <a:t>是奇数当且仅当</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a:latin typeface="Cambria Math" panose="02040503050406030204" pitchFamily="18" charset="0"/>
                          </a:rPr>
                          <m:t>2</m:t>
                        </m:r>
                      </m:sup>
                    </m:sSup>
                  </m:oMath>
                </a14:m>
                <a:r>
                  <a:rPr lang="zh-CN" altLang="en-US" dirty="0"/>
                  <a:t>是奇数</a:t>
                </a:r>
                <a:endParaRPr lang="en-US" dirty="0"/>
              </a:p>
              <a:p>
                <a:r>
                  <a:rPr lang="zh-CN" altLang="en-US" dirty="0"/>
                  <a:t>解</a:t>
                </a:r>
                <a:r>
                  <a:rPr lang="en-US" dirty="0"/>
                  <a:t>: </a:t>
                </a:r>
                <a:r>
                  <a:rPr lang="zh-CN" altLang="en-US" dirty="0"/>
                  <a:t>我们前面已经证明过</a:t>
                </a:r>
                <a14:m>
                  <m:oMath xmlns:m="http://schemas.openxmlformats.org/officeDocument/2006/math">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𝑞</m:t>
                    </m:r>
                  </m:oMath>
                </a14:m>
                <a:r>
                  <a:rPr lang="zh-CN" altLang="en-US" dirty="0"/>
                  <a:t>以及</a:t>
                </a:r>
                <a14:m>
                  <m:oMath xmlns:m="http://schemas.openxmlformats.org/officeDocument/2006/math">
                    <m:r>
                      <a:rPr lang="en-US" altLang="zh-CN" i="1" dirty="0">
                        <a:latin typeface="Cambria Math" panose="02040503050406030204" pitchFamily="18" charset="0"/>
                      </a:rPr>
                      <m:t>𝑞</m:t>
                    </m:r>
                    <m:r>
                      <a:rPr lang="en-US" altLang="zh-CN" i="1" dirty="0">
                        <a:latin typeface="Cambria Math" panose="02040503050406030204" pitchFamily="18" charset="0"/>
                      </a:rPr>
                      <m:t>→</m:t>
                    </m:r>
                    <m:r>
                      <a:rPr lang="en-US" altLang="zh-CN" i="1" dirty="0">
                        <a:latin typeface="Cambria Math" panose="02040503050406030204" pitchFamily="18" charset="0"/>
                      </a:rPr>
                      <m:t>𝑝</m:t>
                    </m:r>
                  </m:oMath>
                </a14:m>
                <a:r>
                  <a:rPr lang="en-US" dirty="0"/>
                  <a:t>. </a:t>
                </a:r>
                <a:r>
                  <a:rPr lang="zh-CN" altLang="en-US" dirty="0"/>
                  <a:t>因此我们可以得出结论</a:t>
                </a:r>
                <a14:m>
                  <m:oMath xmlns:m="http://schemas.openxmlformats.org/officeDocument/2006/math">
                    <m:r>
                      <a:rPr lang="en-US" altLang="zh-CN" i="1">
                        <a:latin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𝑞</m:t>
                    </m:r>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r="-166"/>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CAAF939A-1376-40E2-835A-F77D7F438202}"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165</a:t>
            </a:fld>
            <a:endParaRPr lang="zh-CN" altLang="en-US" dirty="0"/>
          </a:p>
        </p:txBody>
      </p:sp>
    </p:spTree>
    <p:extLst>
      <p:ext uri="{BB962C8B-B14F-4D97-AF65-F5344CB8AC3E}">
        <p14:creationId xmlns:p14="http://schemas.microsoft.com/office/powerpoint/2010/main" val="315233486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证明中的错误</a:t>
            </a:r>
            <a:endParaRPr lang="en-US" dirty="0"/>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p:txBody>
              <a:bodyPr>
                <a:normAutofit fontScale="77500" lnSpcReduction="20000"/>
              </a:bodyPr>
              <a:lstStyle/>
              <a:p>
                <a:r>
                  <a:rPr lang="zh-CN" altLang="en-US" sz="3300" dirty="0"/>
                  <a:t>构造数学证明时经常会犯许多常见错误</a:t>
                </a:r>
                <a:r>
                  <a:rPr lang="en-US" altLang="zh-CN" sz="3300" dirty="0"/>
                  <a:t>.</a:t>
                </a:r>
              </a:p>
              <a:p>
                <a:pPr algn="just">
                  <a:lnSpc>
                    <a:spcPct val="120000"/>
                  </a:lnSpc>
                </a:pPr>
                <a:r>
                  <a:rPr lang="zh-CN" altLang="en-US" sz="3300" dirty="0"/>
                  <a:t>例</a:t>
                </a:r>
                <a:r>
                  <a:rPr lang="en-US" altLang="zh-CN" sz="3300" dirty="0"/>
                  <a:t>: </a:t>
                </a:r>
                <a:r>
                  <a:rPr lang="zh-CN" altLang="en-US" sz="3300" dirty="0"/>
                  <a:t>以下证明</a:t>
                </a:r>
                <a:r>
                  <a:rPr lang="en-US" altLang="zh-CN" sz="3300" dirty="0"/>
                  <a:t>2=1</a:t>
                </a:r>
                <a:r>
                  <a:rPr lang="zh-CN" altLang="en-US" sz="3300" dirty="0"/>
                  <a:t>的过程中哪里存在错误</a:t>
                </a:r>
                <a:r>
                  <a:rPr lang="en-US" altLang="zh-CN" sz="3300" dirty="0"/>
                  <a:t>. </a:t>
                </a:r>
                <a:r>
                  <a:rPr lang="zh-CN" altLang="en-US" sz="3300" dirty="0"/>
                  <a:t>证明步骤如下</a:t>
                </a:r>
                <a:r>
                  <a:rPr lang="en-US" altLang="zh-CN" sz="3300" dirty="0"/>
                  <a:t>, </a:t>
                </a:r>
                <a:r>
                  <a:rPr lang="zh-CN" altLang="en-US" sz="3300" dirty="0"/>
                  <a:t>其中</a:t>
                </a:r>
                <a14:m>
                  <m:oMath xmlns:m="http://schemas.openxmlformats.org/officeDocument/2006/math">
                    <m:r>
                      <a:rPr lang="en-US" altLang="zh-CN" sz="3300" i="1" dirty="0" smtClean="0">
                        <a:latin typeface="Cambria Math" panose="02040503050406030204" pitchFamily="18" charset="0"/>
                      </a:rPr>
                      <m:t>𝑎</m:t>
                    </m:r>
                  </m:oMath>
                </a14:m>
                <a:r>
                  <a:rPr lang="zh-CN" altLang="en-US" sz="3300" dirty="0"/>
                  <a:t>和</a:t>
                </a:r>
                <a14:m>
                  <m:oMath xmlns:m="http://schemas.openxmlformats.org/officeDocument/2006/math">
                    <m:r>
                      <a:rPr lang="en-US" altLang="zh-CN" sz="3300" i="1" dirty="0" smtClean="0">
                        <a:latin typeface="Cambria Math" panose="02040503050406030204" pitchFamily="18" charset="0"/>
                      </a:rPr>
                      <m:t>𝑏</m:t>
                    </m:r>
                  </m:oMath>
                </a14:m>
                <a:r>
                  <a:rPr lang="zh-CN" altLang="en-US" sz="3300" dirty="0"/>
                  <a:t>是两个相等的正整数</a:t>
                </a:r>
                <a:r>
                  <a:rPr lang="en-US" altLang="zh-CN" sz="3300" dirty="0"/>
                  <a:t>.</a:t>
                </a:r>
              </a:p>
              <a:p>
                <a:pPr marL="0" indent="0">
                  <a:buNone/>
                </a:pPr>
                <a:r>
                  <a:rPr lang="zh-CN" altLang="en-US" dirty="0"/>
                  <a:t>        步骤</a:t>
                </a:r>
                <a:r>
                  <a:rPr lang="en-US" altLang="zh-CN" dirty="0"/>
                  <a:t>						</a:t>
                </a:r>
                <a:r>
                  <a:rPr lang="zh-CN" altLang="en-US" dirty="0"/>
                  <a:t>理由</a:t>
                </a:r>
                <a:endParaRPr lang="en-US" altLang="zh-CN" dirty="0"/>
              </a:p>
              <a:p>
                <a:pPr marL="812800" indent="-457200">
                  <a:lnSpc>
                    <a:spcPct val="100000"/>
                  </a:lnSpc>
                  <a:buClr>
                    <a:srgbClr val="01559D"/>
                  </a:buClr>
                  <a:buSzPct val="97000"/>
                  <a:buFont typeface="Wingdings" panose="05000000000000000000" pitchFamily="2" charset="2"/>
                  <a:buChar char="Ø"/>
                </a:pPr>
                <a:r>
                  <a:rPr lang="en-US" altLang="zh-CN" dirty="0"/>
                  <a:t>1. </a:t>
                </a:r>
                <a14:m>
                  <m:oMath xmlns:m="http://schemas.openxmlformats.org/officeDocument/2006/math">
                    <m:r>
                      <a:rPr lang="en-US" altLang="zh-CN" i="1" dirty="0" smtClean="0">
                        <a:latin typeface="Cambria Math" panose="02040503050406030204" pitchFamily="18" charset="0"/>
                      </a:rPr>
                      <m:t>𝑎</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𝑏</m:t>
                    </m:r>
                  </m:oMath>
                </a14:m>
                <a:r>
                  <a:rPr lang="en-US" altLang="zh-CN" dirty="0"/>
                  <a:t>						</a:t>
                </a:r>
                <a:r>
                  <a:rPr lang="zh-CN" altLang="en-US" dirty="0"/>
                  <a:t>前提引入</a:t>
                </a:r>
                <a:endParaRPr lang="en-US" altLang="zh-CN" dirty="0"/>
              </a:p>
              <a:p>
                <a:pPr marL="812800" indent="-457200">
                  <a:lnSpc>
                    <a:spcPct val="100000"/>
                  </a:lnSpc>
                  <a:buClr>
                    <a:srgbClr val="01559D"/>
                  </a:buClr>
                  <a:buSzPct val="97000"/>
                  <a:buFont typeface="Wingdings" panose="05000000000000000000" pitchFamily="2" charset="2"/>
                  <a:buChar char="Ø"/>
                </a:pPr>
                <a:r>
                  <a:rPr lang="en-US" altLang="zh-CN" dirty="0"/>
                  <a:t>2. </a:t>
                </a:r>
                <a14:m>
                  <m:oMath xmlns:m="http://schemas.openxmlformats.org/officeDocument/2006/math">
                    <m:sSup>
                      <m:sSupPr>
                        <m:ctrlPr>
                          <a:rPr lang="en-US" altLang="zh-CN" i="1">
                            <a:latin typeface="Cambria Math" panose="02040503050406030204" pitchFamily="18" charset="0"/>
                          </a:rPr>
                        </m:ctrlPr>
                      </m:sSupPr>
                      <m:e>
                        <m:r>
                          <a:rPr lang="en-US" altLang="zh-CN">
                            <a:latin typeface="Cambria Math" panose="02040503050406030204" pitchFamily="18" charset="0"/>
                          </a:rPr>
                          <m:t>𝑎</m:t>
                        </m:r>
                      </m:e>
                      <m:sup>
                        <m:r>
                          <a:rPr lang="en-US" altLang="zh-CN">
                            <a:latin typeface="Cambria Math" panose="02040503050406030204" pitchFamily="18" charset="0"/>
                          </a:rPr>
                          <m:t>2</m:t>
                        </m:r>
                      </m:sup>
                    </m:sSup>
                    <m:r>
                      <a:rPr lang="en-US" altLang="zh-CN">
                        <a:latin typeface="Cambria Math" panose="02040503050406030204" pitchFamily="18" charset="0"/>
                      </a:rPr>
                      <m:t>=</m:t>
                    </m:r>
                    <m:r>
                      <a:rPr lang="en-US" altLang="zh-CN">
                        <a:latin typeface="Cambria Math" panose="02040503050406030204" pitchFamily="18" charset="0"/>
                      </a:rPr>
                      <m:t>𝑎</m:t>
                    </m:r>
                    <m:r>
                      <a:rPr lang="en-US" altLang="zh-CN">
                        <a:latin typeface="Cambria Math" panose="02040503050406030204" pitchFamily="18" charset="0"/>
                      </a:rPr>
                      <m:t>×</m:t>
                    </m:r>
                    <m:r>
                      <a:rPr lang="en-US" altLang="zh-CN">
                        <a:latin typeface="Cambria Math" panose="02040503050406030204" pitchFamily="18" charset="0"/>
                      </a:rPr>
                      <m:t>𝑏</m:t>
                    </m:r>
                  </m:oMath>
                </a14:m>
                <a:r>
                  <a:rPr lang="en-US" altLang="zh-CN" dirty="0"/>
                  <a:t>					1</a:t>
                </a:r>
                <a:r>
                  <a:rPr lang="zh-CN" altLang="en-US" dirty="0"/>
                  <a:t>两边乘以</a:t>
                </a:r>
                <a14:m>
                  <m:oMath xmlns:m="http://schemas.openxmlformats.org/officeDocument/2006/math">
                    <m:r>
                      <a:rPr lang="en-US" altLang="zh-CN" i="1" dirty="0" smtClean="0">
                        <a:latin typeface="Cambria Math" panose="02040503050406030204" pitchFamily="18" charset="0"/>
                      </a:rPr>
                      <m:t>𝑎</m:t>
                    </m:r>
                  </m:oMath>
                </a14:m>
                <a:endParaRPr lang="en-US" altLang="zh-CN" dirty="0"/>
              </a:p>
              <a:p>
                <a:pPr marL="812800" indent="-457200">
                  <a:lnSpc>
                    <a:spcPct val="100000"/>
                  </a:lnSpc>
                  <a:buClr>
                    <a:srgbClr val="01559D"/>
                  </a:buClr>
                  <a:buSzPct val="97000"/>
                  <a:buFont typeface="Wingdings" panose="05000000000000000000" pitchFamily="2" charset="2"/>
                  <a:buChar char="Ø"/>
                </a:pPr>
                <a:r>
                  <a:rPr lang="en-US" altLang="zh-CN" dirty="0"/>
                  <a:t>3. </a:t>
                </a:r>
                <a14:m>
                  <m:oMath xmlns:m="http://schemas.openxmlformats.org/officeDocument/2006/math">
                    <m:sSup>
                      <m:sSupPr>
                        <m:ctrlPr>
                          <a:rPr lang="en-US" altLang="zh-CN" i="1">
                            <a:latin typeface="Cambria Math" panose="02040503050406030204" pitchFamily="18" charset="0"/>
                          </a:rPr>
                        </m:ctrlPr>
                      </m:sSupPr>
                      <m:e>
                        <m:r>
                          <a:rPr lang="en-US" altLang="zh-CN">
                            <a:latin typeface="Cambria Math" panose="02040503050406030204" pitchFamily="18" charset="0"/>
                          </a:rPr>
                          <m:t>𝑎</m:t>
                        </m:r>
                      </m:e>
                      <m:sup>
                        <m:r>
                          <a:rPr lang="en-US" altLang="zh-CN">
                            <a:latin typeface="Cambria Math" panose="02040503050406030204" pitchFamily="18" charset="0"/>
                          </a:rPr>
                          <m:t>2</m:t>
                        </m:r>
                      </m:sup>
                    </m:sSup>
                    <m:r>
                      <a:rPr lang="en-US" altLang="zh-CN">
                        <a:latin typeface="Cambria Math" panose="02040503050406030204" pitchFamily="18" charset="0"/>
                      </a:rPr>
                      <m:t>−</m:t>
                    </m:r>
                    <m:sSup>
                      <m:sSupPr>
                        <m:ctrlPr>
                          <a:rPr lang="en-US" altLang="zh-CN" i="1">
                            <a:latin typeface="Cambria Math" panose="02040503050406030204" pitchFamily="18" charset="0"/>
                          </a:rPr>
                        </m:ctrlPr>
                      </m:sSupPr>
                      <m:e>
                        <m:r>
                          <a:rPr lang="en-US" altLang="zh-CN">
                            <a:latin typeface="Cambria Math" panose="02040503050406030204" pitchFamily="18" charset="0"/>
                          </a:rPr>
                          <m:t>𝑏</m:t>
                        </m:r>
                      </m:e>
                      <m:sup>
                        <m:r>
                          <a:rPr lang="en-US" altLang="zh-CN">
                            <a:latin typeface="Cambria Math" panose="02040503050406030204" pitchFamily="18" charset="0"/>
                          </a:rPr>
                          <m:t>2</m:t>
                        </m:r>
                      </m:sup>
                    </m:sSup>
                    <m:r>
                      <a:rPr lang="en-US" altLang="zh-CN">
                        <a:latin typeface="Cambria Math" panose="02040503050406030204" pitchFamily="18" charset="0"/>
                      </a:rPr>
                      <m:t>=</m:t>
                    </m:r>
                    <m:r>
                      <a:rPr lang="en-US" altLang="zh-CN">
                        <a:latin typeface="Cambria Math" panose="02040503050406030204" pitchFamily="18" charset="0"/>
                      </a:rPr>
                      <m:t>𝑎</m:t>
                    </m:r>
                    <m:r>
                      <a:rPr lang="en-US" altLang="zh-CN">
                        <a:latin typeface="Cambria Math" panose="02040503050406030204" pitchFamily="18" charset="0"/>
                      </a:rPr>
                      <m:t>×</m:t>
                    </m:r>
                    <m:r>
                      <a:rPr lang="en-US" altLang="zh-CN">
                        <a:latin typeface="Cambria Math" panose="02040503050406030204" pitchFamily="18" charset="0"/>
                      </a:rPr>
                      <m:t>𝑏</m:t>
                    </m:r>
                    <m:r>
                      <a:rPr lang="en-US" altLang="zh-CN">
                        <a:latin typeface="Cambria Math" panose="02040503050406030204" pitchFamily="18" charset="0"/>
                      </a:rPr>
                      <m:t>−</m:t>
                    </m:r>
                    <m:sSup>
                      <m:sSupPr>
                        <m:ctrlPr>
                          <a:rPr lang="en-US" altLang="zh-CN" i="1">
                            <a:latin typeface="Cambria Math" panose="02040503050406030204" pitchFamily="18" charset="0"/>
                          </a:rPr>
                        </m:ctrlPr>
                      </m:sSupPr>
                      <m:e>
                        <m:r>
                          <a:rPr lang="en-US" altLang="zh-CN">
                            <a:latin typeface="Cambria Math" panose="02040503050406030204" pitchFamily="18" charset="0"/>
                          </a:rPr>
                          <m:t>𝑏</m:t>
                        </m:r>
                      </m:e>
                      <m:sup>
                        <m:r>
                          <a:rPr lang="en-US" altLang="zh-CN">
                            <a:latin typeface="Cambria Math" panose="02040503050406030204" pitchFamily="18" charset="0"/>
                          </a:rPr>
                          <m:t>2</m:t>
                        </m:r>
                      </m:sup>
                    </m:sSup>
                  </m:oMath>
                </a14:m>
                <a:r>
                  <a:rPr lang="en-US" altLang="zh-CN" dirty="0"/>
                  <a:t>			2</a:t>
                </a:r>
                <a:r>
                  <a:rPr lang="zh-CN" altLang="en-US" dirty="0"/>
                  <a:t>两边减去</a:t>
                </a:r>
                <a14:m>
                  <m:oMath xmlns:m="http://schemas.openxmlformats.org/officeDocument/2006/math">
                    <m:sSup>
                      <m:sSupPr>
                        <m:ctrlPr>
                          <a:rPr lang="en-US" altLang="zh-CN" i="1">
                            <a:latin typeface="Cambria Math" panose="02040503050406030204" pitchFamily="18" charset="0"/>
                          </a:rPr>
                        </m:ctrlPr>
                      </m:sSupPr>
                      <m:e>
                        <m:r>
                          <a:rPr lang="en-US" altLang="zh-CN">
                            <a:latin typeface="Cambria Math" panose="02040503050406030204" pitchFamily="18" charset="0"/>
                          </a:rPr>
                          <m:t>𝑏</m:t>
                        </m:r>
                      </m:e>
                      <m:sup>
                        <m:r>
                          <a:rPr lang="en-US" altLang="zh-CN">
                            <a:latin typeface="Cambria Math" panose="02040503050406030204" pitchFamily="18" charset="0"/>
                          </a:rPr>
                          <m:t>2</m:t>
                        </m:r>
                      </m:sup>
                    </m:sSup>
                  </m:oMath>
                </a14:m>
                <a:endParaRPr lang="en-US" altLang="zh-CN" dirty="0"/>
              </a:p>
              <a:p>
                <a:pPr marL="812800" indent="-457200">
                  <a:lnSpc>
                    <a:spcPct val="100000"/>
                  </a:lnSpc>
                  <a:buClr>
                    <a:srgbClr val="01559D"/>
                  </a:buClr>
                  <a:buSzPct val="97000"/>
                  <a:buFont typeface="Wingdings" panose="05000000000000000000" pitchFamily="2" charset="2"/>
                  <a:buChar char="Ø"/>
                </a:pPr>
                <a:r>
                  <a:rPr lang="en-US" altLang="zh-CN" dirty="0"/>
                  <a:t>4. </a:t>
                </a:r>
                <a14:m>
                  <m:oMath xmlns:m="http://schemas.openxmlformats.org/officeDocument/2006/math">
                    <m:r>
                      <a:rPr lang="en-US" altLang="zh-CN" i="1" dirty="0" smtClean="0">
                        <a:latin typeface="Cambria Math" panose="02040503050406030204" pitchFamily="18" charset="0"/>
                      </a:rPr>
                      <m:t>(</m:t>
                    </m:r>
                    <m:r>
                      <a:rPr lang="en-US" altLang="zh-CN" i="1" dirty="0" smtClean="0">
                        <a:latin typeface="Cambria Math" panose="02040503050406030204" pitchFamily="18" charset="0"/>
                      </a:rPr>
                      <m:t>𝑎</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𝑏</m:t>
                    </m:r>
                    <m:r>
                      <a:rPr lang="en-US" altLang="zh-CN" i="1" dirty="0" smtClean="0">
                        <a:latin typeface="Cambria Math" panose="02040503050406030204" pitchFamily="18" charset="0"/>
                      </a:rPr>
                      <m:t>)(</m:t>
                    </m:r>
                    <m:r>
                      <a:rPr lang="en-US" altLang="zh-CN" i="1" dirty="0" err="1">
                        <a:latin typeface="Cambria Math" panose="02040503050406030204" pitchFamily="18" charset="0"/>
                      </a:rPr>
                      <m:t>𝑎</m:t>
                    </m:r>
                    <m:r>
                      <a:rPr lang="en-US" altLang="zh-CN" i="1" dirty="0" err="1">
                        <a:latin typeface="Cambria Math" panose="02040503050406030204" pitchFamily="18" charset="0"/>
                      </a:rPr>
                      <m:t>+</m:t>
                    </m:r>
                    <m:r>
                      <a:rPr lang="en-US" altLang="zh-CN" i="1" dirty="0" err="1">
                        <a:latin typeface="Cambria Math" panose="02040503050406030204" pitchFamily="18" charset="0"/>
                      </a:rPr>
                      <m:t>𝑏</m:t>
                    </m:r>
                    <m:r>
                      <a:rPr lang="en-US" altLang="zh-CN" i="1" dirty="0">
                        <a:latin typeface="Cambria Math" panose="02040503050406030204" pitchFamily="18" charset="0"/>
                      </a:rPr>
                      <m:t>)=</m:t>
                    </m:r>
                    <m:r>
                      <a:rPr lang="en-US" altLang="zh-CN" i="1" dirty="0">
                        <a:latin typeface="Cambria Math" panose="02040503050406030204" pitchFamily="18" charset="0"/>
                      </a:rPr>
                      <m:t>𝑏</m:t>
                    </m:r>
                    <m:r>
                      <a:rPr lang="en-US" altLang="zh-CN" i="1" dirty="0">
                        <a:latin typeface="Cambria Math" panose="02040503050406030204" pitchFamily="18" charset="0"/>
                      </a:rPr>
                      <m:t>(</m:t>
                    </m:r>
                    <m:r>
                      <a:rPr lang="en-US" altLang="zh-CN" i="1" dirty="0">
                        <a:latin typeface="Cambria Math" panose="02040503050406030204" pitchFamily="18" charset="0"/>
                      </a:rPr>
                      <m:t>𝑎</m:t>
                    </m:r>
                    <m:r>
                      <a:rPr lang="en-US" altLang="zh-CN" i="1" dirty="0">
                        <a:latin typeface="Cambria Math" panose="02040503050406030204" pitchFamily="18" charset="0"/>
                      </a:rPr>
                      <m:t>−</m:t>
                    </m:r>
                    <m:r>
                      <a:rPr lang="en-US" altLang="zh-CN" i="1" dirty="0">
                        <a:latin typeface="Cambria Math" panose="02040503050406030204" pitchFamily="18" charset="0"/>
                      </a:rPr>
                      <m:t>𝑏</m:t>
                    </m:r>
                    <m:r>
                      <a:rPr lang="en-US" altLang="zh-CN" i="1" dirty="0" smtClean="0">
                        <a:latin typeface="Cambria Math" panose="02040503050406030204" pitchFamily="18" charset="0"/>
                      </a:rPr>
                      <m:t>)</m:t>
                    </m:r>
                  </m:oMath>
                </a14:m>
                <a:r>
                  <a:rPr lang="en-US" altLang="zh-CN" dirty="0"/>
                  <a:t>			3</a:t>
                </a:r>
                <a:r>
                  <a:rPr lang="zh-CN" altLang="en-US" dirty="0"/>
                  <a:t>两边分解因式</a:t>
                </a:r>
                <a:endParaRPr lang="en-US" altLang="zh-CN" dirty="0"/>
              </a:p>
              <a:p>
                <a:pPr marL="812800" indent="-457200">
                  <a:lnSpc>
                    <a:spcPct val="100000"/>
                  </a:lnSpc>
                  <a:buClr>
                    <a:srgbClr val="01559D"/>
                  </a:buClr>
                  <a:buSzPct val="97000"/>
                  <a:buFont typeface="Wingdings" panose="05000000000000000000" pitchFamily="2" charset="2"/>
                  <a:buChar char="Ø"/>
                </a:pPr>
                <a:r>
                  <a:rPr lang="en-US" altLang="zh-CN" dirty="0"/>
                  <a:t>5. </a:t>
                </a:r>
                <a14:m>
                  <m:oMath xmlns:m="http://schemas.openxmlformats.org/officeDocument/2006/math">
                    <m:r>
                      <a:rPr lang="en-US" altLang="zh-CN" i="1" dirty="0" smtClean="0">
                        <a:latin typeface="Cambria Math" panose="02040503050406030204" pitchFamily="18" charset="0"/>
                      </a:rPr>
                      <m:t>𝑎</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𝑏</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𝑏</m:t>
                    </m:r>
                  </m:oMath>
                </a14:m>
                <a:r>
                  <a:rPr lang="en-US" altLang="zh-CN" dirty="0"/>
                  <a:t>					4</a:t>
                </a:r>
                <a:r>
                  <a:rPr lang="zh-CN" altLang="en-US" dirty="0"/>
                  <a:t>两边除以</a:t>
                </a:r>
                <a14:m>
                  <m:oMath xmlns:m="http://schemas.openxmlformats.org/officeDocument/2006/math">
                    <m:r>
                      <a:rPr lang="en-US" altLang="zh-CN" i="1" dirty="0" smtClean="0">
                        <a:latin typeface="Cambria Math" panose="02040503050406030204" pitchFamily="18" charset="0"/>
                      </a:rPr>
                      <m:t>(</m:t>
                    </m:r>
                    <m:r>
                      <a:rPr lang="en-US" altLang="zh-CN" i="1" dirty="0" smtClean="0">
                        <a:latin typeface="Cambria Math" panose="02040503050406030204" pitchFamily="18" charset="0"/>
                      </a:rPr>
                      <m:t>𝑎</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𝑏</m:t>
                    </m:r>
                    <m:r>
                      <a:rPr lang="en-US" altLang="zh-CN" i="1" dirty="0" smtClean="0">
                        <a:latin typeface="Cambria Math" panose="02040503050406030204" pitchFamily="18" charset="0"/>
                      </a:rPr>
                      <m:t>)</m:t>
                    </m:r>
                  </m:oMath>
                </a14:m>
                <a:endParaRPr lang="en-US" altLang="zh-CN" dirty="0"/>
              </a:p>
              <a:p>
                <a:pPr marL="812800" indent="-457200">
                  <a:lnSpc>
                    <a:spcPct val="100000"/>
                  </a:lnSpc>
                  <a:buClr>
                    <a:srgbClr val="01559D"/>
                  </a:buClr>
                  <a:buSzPct val="97000"/>
                  <a:buFont typeface="Wingdings" panose="05000000000000000000" pitchFamily="2" charset="2"/>
                  <a:buChar char="Ø"/>
                </a:pPr>
                <a:r>
                  <a:rPr lang="en-US" altLang="zh-CN" dirty="0"/>
                  <a:t>6.</a:t>
                </a:r>
                <a14:m>
                  <m:oMath xmlns:m="http://schemas.openxmlformats.org/officeDocument/2006/math">
                    <m:r>
                      <a:rPr lang="en-US" altLang="zh-CN" i="1" dirty="0" smtClean="0">
                        <a:latin typeface="Cambria Math" panose="02040503050406030204" pitchFamily="18" charset="0"/>
                      </a:rPr>
                      <m:t>2</m:t>
                    </m:r>
                    <m:r>
                      <a:rPr lang="en-US" altLang="zh-CN" i="1" dirty="0" smtClean="0">
                        <a:latin typeface="Cambria Math" panose="02040503050406030204" pitchFamily="18" charset="0"/>
                      </a:rPr>
                      <m:t>𝑏</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𝑏</m:t>
                    </m:r>
                  </m:oMath>
                </a14:m>
                <a:r>
                  <a:rPr lang="en-US" altLang="zh-CN" dirty="0"/>
                  <a:t>					5</a:t>
                </a:r>
                <a:r>
                  <a:rPr lang="zh-CN" altLang="en-US" dirty="0"/>
                  <a:t>中将</a:t>
                </a:r>
                <a14:m>
                  <m:oMath xmlns:m="http://schemas.openxmlformats.org/officeDocument/2006/math">
                    <m:r>
                      <a:rPr lang="en-US" altLang="zh-CN" i="1" dirty="0" smtClean="0">
                        <a:latin typeface="Cambria Math" panose="02040503050406030204" pitchFamily="18" charset="0"/>
                      </a:rPr>
                      <m:t>𝑎</m:t>
                    </m:r>
                  </m:oMath>
                </a14:m>
                <a:r>
                  <a:rPr lang="zh-CN" altLang="en-US" dirty="0"/>
                  <a:t>替换为</a:t>
                </a:r>
                <a14:m>
                  <m:oMath xmlns:m="http://schemas.openxmlformats.org/officeDocument/2006/math">
                    <m:r>
                      <a:rPr lang="en-US" altLang="zh-CN" i="1" dirty="0" smtClean="0">
                        <a:latin typeface="Cambria Math" panose="02040503050406030204" pitchFamily="18" charset="0"/>
                      </a:rPr>
                      <m:t>𝑏</m:t>
                    </m:r>
                  </m:oMath>
                </a14:m>
                <a:endParaRPr lang="en-US" altLang="zh-CN" dirty="0"/>
              </a:p>
              <a:p>
                <a:pPr marL="812800" indent="-457200">
                  <a:lnSpc>
                    <a:spcPct val="100000"/>
                  </a:lnSpc>
                  <a:buClr>
                    <a:srgbClr val="01559D"/>
                  </a:buClr>
                  <a:buSzPct val="97000"/>
                  <a:buFont typeface="Wingdings" panose="05000000000000000000" pitchFamily="2" charset="2"/>
                  <a:buChar char="Ø"/>
                </a:pPr>
                <a:r>
                  <a:rPr lang="en-US" altLang="zh-CN" dirty="0"/>
                  <a:t>7. </a:t>
                </a:r>
                <a14:m>
                  <m:oMath xmlns:m="http://schemas.openxmlformats.org/officeDocument/2006/math">
                    <m:r>
                      <a:rPr lang="en-US" altLang="zh-CN" i="1" dirty="0" smtClean="0">
                        <a:latin typeface="Cambria Math" panose="02040503050406030204" pitchFamily="18" charset="0"/>
                      </a:rPr>
                      <m:t>2=1</m:t>
                    </m:r>
                  </m:oMath>
                </a14:m>
                <a:r>
                  <a:rPr lang="en-US" altLang="zh-CN" dirty="0"/>
                  <a:t>						6</a:t>
                </a:r>
                <a:r>
                  <a:rPr lang="zh-CN" altLang="en-US" dirty="0"/>
                  <a:t>两边除以</a:t>
                </a:r>
                <a14:m>
                  <m:oMath xmlns:m="http://schemas.openxmlformats.org/officeDocument/2006/math">
                    <m:r>
                      <a:rPr lang="en-US" altLang="zh-CN" i="1" dirty="0" smtClean="0">
                        <a:latin typeface="Cambria Math" panose="02040503050406030204" pitchFamily="18" charset="0"/>
                      </a:rPr>
                      <m:t>𝑏</m:t>
                    </m:r>
                  </m:oMath>
                </a14:m>
                <a:endParaRPr lang="en-US" altLang="zh-CN" dirty="0"/>
              </a:p>
              <a:p>
                <a:r>
                  <a:rPr lang="zh-CN" altLang="en-US" sz="3300" dirty="0"/>
                  <a:t>解</a:t>
                </a:r>
                <a:r>
                  <a:rPr lang="en-US" altLang="zh-CN" sz="3300" dirty="0"/>
                  <a:t>: </a:t>
                </a:r>
                <a:r>
                  <a:rPr lang="zh-CN" altLang="en-US" sz="3300" dirty="0"/>
                  <a:t>步骤</a:t>
                </a:r>
                <a:r>
                  <a:rPr lang="en-US" altLang="zh-CN" sz="3300" dirty="0"/>
                  <a:t>5</a:t>
                </a:r>
                <a:r>
                  <a:rPr lang="zh-CN" altLang="en-US" sz="3300" dirty="0"/>
                  <a:t>两边除以</a:t>
                </a:r>
                <a14:m>
                  <m:oMath xmlns:m="http://schemas.openxmlformats.org/officeDocument/2006/math">
                    <m:r>
                      <a:rPr lang="en-US" altLang="zh-CN" sz="3300" i="1" dirty="0" smtClean="0">
                        <a:latin typeface="Cambria Math" panose="02040503050406030204" pitchFamily="18" charset="0"/>
                      </a:rPr>
                      <m:t>(</m:t>
                    </m:r>
                    <m:r>
                      <a:rPr lang="en-US" altLang="zh-CN" sz="3300" i="1" dirty="0" smtClean="0">
                        <a:latin typeface="Cambria Math" panose="02040503050406030204" pitchFamily="18" charset="0"/>
                      </a:rPr>
                      <m:t>𝑎</m:t>
                    </m:r>
                    <m:r>
                      <a:rPr lang="en-US" altLang="zh-CN" sz="3300" i="1" dirty="0" smtClean="0">
                        <a:latin typeface="Cambria Math" panose="02040503050406030204" pitchFamily="18" charset="0"/>
                      </a:rPr>
                      <m:t>−</m:t>
                    </m:r>
                    <m:r>
                      <a:rPr lang="en-US" altLang="zh-CN" sz="3300" i="1" dirty="0" smtClean="0">
                        <a:latin typeface="Cambria Math" panose="02040503050406030204" pitchFamily="18" charset="0"/>
                      </a:rPr>
                      <m:t>𝑏</m:t>
                    </m:r>
                  </m:oMath>
                </a14:m>
                <a:r>
                  <a:rPr lang="en-US" altLang="zh-CN" sz="3300" dirty="0"/>
                  <a:t>). </a:t>
                </a:r>
                <a14:m>
                  <m:oMath xmlns:m="http://schemas.openxmlformats.org/officeDocument/2006/math">
                    <m:r>
                      <a:rPr lang="en-US" altLang="zh-CN" sz="3300" i="1" dirty="0" smtClean="0">
                        <a:latin typeface="Cambria Math" panose="02040503050406030204" pitchFamily="18" charset="0"/>
                      </a:rPr>
                      <m:t>𝑎</m:t>
                    </m:r>
                    <m:r>
                      <a:rPr lang="en-US" altLang="zh-CN" sz="3300" i="1" dirty="0" smtClean="0">
                        <a:latin typeface="Cambria Math" panose="02040503050406030204" pitchFamily="18" charset="0"/>
                      </a:rPr>
                      <m:t>−</m:t>
                    </m:r>
                    <m:r>
                      <a:rPr lang="en-US" altLang="zh-CN" sz="3300" i="1" dirty="0" smtClean="0">
                        <a:latin typeface="Cambria Math" panose="02040503050406030204" pitchFamily="18" charset="0"/>
                      </a:rPr>
                      <m:t>𝑏</m:t>
                    </m:r>
                  </m:oMath>
                </a14:m>
                <a:r>
                  <a:rPr lang="zh-CN" altLang="en-US" sz="3300" dirty="0"/>
                  <a:t>等于</a:t>
                </a:r>
                <a:r>
                  <a:rPr lang="en-US" altLang="zh-CN" sz="3300" dirty="0"/>
                  <a:t>0, </a:t>
                </a:r>
                <a:r>
                  <a:rPr lang="zh-CN" altLang="en-US" sz="3300" dirty="0"/>
                  <a:t>一个等式两边只能除以非</a:t>
                </a:r>
                <a:r>
                  <a:rPr lang="en-US" altLang="zh-CN" sz="3300" dirty="0"/>
                  <a:t>0</a:t>
                </a:r>
                <a:r>
                  <a:rPr lang="zh-CN" altLang="en-US" sz="3300" dirty="0"/>
                  <a:t>的数</a:t>
                </a:r>
                <a:r>
                  <a:rPr lang="en-US" altLang="zh-CN" sz="3300" dirty="0"/>
                  <a:t>.</a:t>
                </a:r>
                <a:endParaRPr lang="zh-CN" altLang="en-US" sz="3300" dirty="0"/>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blipFill>
                <a:blip r:embed="rId2"/>
                <a:stretch>
                  <a:fillRect l="-888" t="-3333" r="-999"/>
                </a:stretch>
              </a:blipFill>
            </p:spPr>
            <p:txBody>
              <a:bodyPr/>
              <a:lstStyle/>
              <a:p>
                <a:r>
                  <a:rPr lang="zh-CN" altLang="en-US">
                    <a:noFill/>
                  </a:rPr>
                  <a:t> </a:t>
                </a:r>
              </a:p>
            </p:txBody>
          </p:sp>
        </mc:Fallback>
      </mc:AlternateContent>
      <p:sp>
        <p:nvSpPr>
          <p:cNvPr id="3" name="日期占位符 2"/>
          <p:cNvSpPr>
            <a:spLocks noGrp="1"/>
          </p:cNvSpPr>
          <p:nvPr>
            <p:ph type="dt" sz="half" idx="10"/>
          </p:nvPr>
        </p:nvSpPr>
        <p:spPr/>
        <p:txBody>
          <a:bodyPr/>
          <a:lstStyle/>
          <a:p>
            <a:fld id="{873DBE43-8F9A-4904-8009-22935E2E3E45}" type="datetime1">
              <a:rPr lang="zh-CN" altLang="en-US" smtClean="0"/>
              <a:t>2023/11/18</a:t>
            </a:fld>
            <a:endParaRPr lang="zh-CN" altLang="en-US" dirty="0"/>
          </a:p>
        </p:txBody>
      </p:sp>
      <p:sp>
        <p:nvSpPr>
          <p:cNvPr id="5" name="页脚占位符 4"/>
          <p:cNvSpPr>
            <a:spLocks noGrp="1"/>
          </p:cNvSpPr>
          <p:nvPr>
            <p:ph type="ftr" sz="quarter" idx="11"/>
          </p:nvPr>
        </p:nvSpPr>
        <p:spPr>
          <a:xfrm>
            <a:off x="7162800" y="6394469"/>
            <a:ext cx="4800600" cy="403850"/>
          </a:xfrm>
        </p:spPr>
        <p:txBody>
          <a:bodyPr/>
          <a:lstStyle/>
          <a:p>
            <a:pPr algn="r"/>
            <a:r>
              <a:rPr lang="zh-CN" altLang="en-US" dirty="0"/>
              <a:t>华中科技大学</a:t>
            </a:r>
            <a:r>
              <a:rPr lang="en-US" altLang="zh-CN" dirty="0"/>
              <a:t>NNSS</a:t>
            </a:r>
            <a:r>
              <a:rPr lang="zh-CN" altLang="en-US" dirty="0"/>
              <a:t>实验室</a:t>
            </a:r>
          </a:p>
        </p:txBody>
      </p:sp>
      <p:sp>
        <p:nvSpPr>
          <p:cNvPr id="7" name="灯片编号占位符 6"/>
          <p:cNvSpPr>
            <a:spLocks noGrp="1"/>
          </p:cNvSpPr>
          <p:nvPr>
            <p:ph type="sldNum" sz="quarter" idx="12"/>
          </p:nvPr>
        </p:nvSpPr>
        <p:spPr/>
        <p:txBody>
          <a:bodyPr/>
          <a:lstStyle/>
          <a:p>
            <a:fld id="{67913A8A-9EFB-4B5F-9CCB-3D21173FAA85}" type="slidenum">
              <a:rPr lang="zh-CN" altLang="en-US" smtClean="0"/>
              <a:pPr/>
              <a:t>166</a:t>
            </a:fld>
            <a:endParaRPr lang="zh-CN" altLang="en-US" dirty="0"/>
          </a:p>
        </p:txBody>
      </p:sp>
    </p:spTree>
    <p:extLst>
      <p:ext uri="{BB962C8B-B14F-4D97-AF65-F5344CB8AC3E}">
        <p14:creationId xmlns:p14="http://schemas.microsoft.com/office/powerpoint/2010/main" val="1781734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1.7</a:t>
            </a:r>
            <a:r>
              <a:rPr lang="zh-CN" altLang="en-US" dirty="0"/>
              <a:t>证明导论的课后作业</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1, </a:t>
                </a:r>
                <a:r>
                  <a:rPr lang="zh-CN" altLang="en-US" dirty="0"/>
                  <a:t>证明如果</a:t>
                </a:r>
                <a14:m>
                  <m:oMath xmlns:m="http://schemas.openxmlformats.org/officeDocument/2006/math">
                    <m:r>
                      <a:rPr lang="en-US" altLang="zh-CN" i="1" dirty="0" smtClean="0">
                        <a:latin typeface="Cambria Math" panose="02040503050406030204" pitchFamily="18" charset="0"/>
                      </a:rPr>
                      <m:t>𝑥</m:t>
                    </m:r>
                  </m:oMath>
                </a14:m>
                <a:r>
                  <a:rPr lang="zh-CN" altLang="en-US" dirty="0"/>
                  <a:t>是无理数且</a:t>
                </a:r>
                <a14:m>
                  <m:oMath xmlns:m="http://schemas.openxmlformats.org/officeDocument/2006/math">
                    <m:r>
                      <a:rPr lang="en-US" altLang="zh-CN" i="1" dirty="0" smtClean="0">
                        <a:latin typeface="Cambria Math" panose="02040503050406030204" pitchFamily="18" charset="0"/>
                      </a:rPr>
                      <m:t>𝑥</m:t>
                    </m:r>
                  </m:oMath>
                </a14:m>
                <a:r>
                  <a:rPr lang="en-US" altLang="zh-CN" dirty="0"/>
                  <a:t>&gt;0</a:t>
                </a:r>
                <a:r>
                  <a:rPr lang="zh-CN" altLang="en-US" dirty="0"/>
                  <a:t>，则</a:t>
                </a:r>
                <a14:m>
                  <m:oMath xmlns:m="http://schemas.openxmlformats.org/officeDocument/2006/math">
                    <m:rad>
                      <m:radPr>
                        <m:degHide m:val="on"/>
                        <m:ctrlPr>
                          <a:rPr lang="zh-CN" altLang="en-US" i="1" smtClean="0">
                            <a:latin typeface="Cambria Math" panose="02040503050406030204" pitchFamily="18" charset="0"/>
                          </a:rPr>
                        </m:ctrlPr>
                      </m:radPr>
                      <m:deg/>
                      <m:e>
                        <m:r>
                          <a:rPr lang="en-US" altLang="zh-CN" b="0" i="1" smtClean="0">
                            <a:latin typeface="Cambria Math" panose="02040503050406030204" pitchFamily="18" charset="0"/>
                          </a:rPr>
                          <m:t>𝑥</m:t>
                        </m:r>
                      </m:e>
                    </m:rad>
                  </m:oMath>
                </a14:m>
                <a:r>
                  <a:rPr lang="zh-CN" altLang="en-US" dirty="0"/>
                  <a:t>也是无理数</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99" t="-2024"/>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BA02004B-9A92-4A01-9CDD-9EBFF680BAFF}"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167</a:t>
            </a:fld>
            <a:endParaRPr lang="zh-CN" altLang="en-US" dirty="0"/>
          </a:p>
        </p:txBody>
      </p:sp>
    </p:spTree>
    <p:extLst>
      <p:ext uri="{BB962C8B-B14F-4D97-AF65-F5344CB8AC3E}">
        <p14:creationId xmlns:p14="http://schemas.microsoft.com/office/powerpoint/2010/main" val="341071243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20712"/>
            <a:ext cx="876695" cy="2780907"/>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052139" y="1920712"/>
            <a:ext cx="7139861" cy="2783263"/>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917544" y="1920712"/>
            <a:ext cx="4093746" cy="2783263"/>
          </a:xfrm>
          <a:prstGeom prst="rect">
            <a:avLst/>
          </a:prstGeom>
        </p:spPr>
      </p:pic>
      <p:sp>
        <p:nvSpPr>
          <p:cNvPr id="4" name="标题 3"/>
          <p:cNvSpPr>
            <a:spLocks noGrp="1"/>
          </p:cNvSpPr>
          <p:nvPr>
            <p:ph type="title"/>
          </p:nvPr>
        </p:nvSpPr>
        <p:spPr>
          <a:xfrm>
            <a:off x="5562601" y="1923068"/>
            <a:ext cx="6629400" cy="2780907"/>
          </a:xfrm>
        </p:spPr>
        <p:txBody>
          <a:bodyPr>
            <a:normAutofit/>
          </a:bodyPr>
          <a:lstStyle/>
          <a:p>
            <a:r>
              <a:rPr lang="zh-CN" altLang="en-US" dirty="0"/>
              <a:t>第</a:t>
            </a:r>
            <a:r>
              <a:rPr lang="en-US" altLang="zh-CN" dirty="0"/>
              <a:t>1.8</a:t>
            </a:r>
            <a:r>
              <a:rPr lang="zh-CN" altLang="en-US" dirty="0"/>
              <a:t>节 证明方法和策略</a:t>
            </a:r>
            <a:br>
              <a:rPr lang="en-US" altLang="zh-CN" dirty="0"/>
            </a:br>
            <a:r>
              <a:rPr lang="en-US" altLang="zh-CN" sz="1800" dirty="0">
                <a:latin typeface="Times New Roman" panose="02020603050405020304" pitchFamily="18" charset="0"/>
                <a:cs typeface="Times New Roman" panose="02020603050405020304" pitchFamily="18" charset="0"/>
              </a:rPr>
              <a:t>Section 1.8: Proof Methods and Strategy</a:t>
            </a:r>
            <a:endParaRPr lang="zh-CN" altLang="en-US" sz="1800" dirty="0"/>
          </a:p>
        </p:txBody>
      </p:sp>
    </p:spTree>
    <p:extLst>
      <p:ext uri="{BB962C8B-B14F-4D97-AF65-F5344CB8AC3E}">
        <p14:creationId xmlns:p14="http://schemas.microsoft.com/office/powerpoint/2010/main" val="352688921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我们将学到的知识</a:t>
            </a:r>
            <a:endParaRPr lang="en-US" dirty="0"/>
          </a:p>
        </p:txBody>
      </p:sp>
      <p:sp>
        <p:nvSpPr>
          <p:cNvPr id="3" name="Content Placeholder 2"/>
          <p:cNvSpPr>
            <a:spLocks noGrp="1"/>
          </p:cNvSpPr>
          <p:nvPr>
            <p:ph idx="1"/>
          </p:nvPr>
        </p:nvSpPr>
        <p:spPr/>
        <p:txBody>
          <a:bodyPr>
            <a:normAutofit/>
          </a:bodyPr>
          <a:lstStyle/>
          <a:p>
            <a:r>
              <a:rPr lang="zh-CN" altLang="en-US" dirty="0"/>
              <a:t>分情形证明法</a:t>
            </a:r>
            <a:endParaRPr lang="en-US" dirty="0"/>
          </a:p>
          <a:p>
            <a:r>
              <a:rPr lang="zh-CN" altLang="en-US" dirty="0"/>
              <a:t>存在性证明</a:t>
            </a:r>
            <a:endParaRPr lang="en-US" dirty="0"/>
          </a:p>
          <a:p>
            <a:pPr lvl="1"/>
            <a:r>
              <a:rPr lang="zh-CN" altLang="en-US" dirty="0"/>
              <a:t>构造性的</a:t>
            </a:r>
            <a:endParaRPr lang="en-US" dirty="0"/>
          </a:p>
          <a:p>
            <a:pPr lvl="1"/>
            <a:r>
              <a:rPr lang="zh-CN" altLang="en-US" dirty="0"/>
              <a:t>非构造性的</a:t>
            </a:r>
            <a:endParaRPr lang="en-US" dirty="0"/>
          </a:p>
          <a:p>
            <a:r>
              <a:rPr lang="zh-CN" altLang="en-US" dirty="0"/>
              <a:t>唯一性证明</a:t>
            </a:r>
            <a:endParaRPr lang="en-US" dirty="0"/>
          </a:p>
          <a:p>
            <a:r>
              <a:rPr lang="zh-CN" altLang="en-US" dirty="0"/>
              <a:t>证明策略</a:t>
            </a:r>
            <a:endParaRPr lang="en-US" altLang="zh-CN" dirty="0"/>
          </a:p>
          <a:p>
            <a:r>
              <a:rPr lang="zh-CN" altLang="en-US" dirty="0"/>
              <a:t>开放问题</a:t>
            </a:r>
            <a:endParaRPr lang="en-US" dirty="0"/>
          </a:p>
        </p:txBody>
      </p:sp>
      <p:sp>
        <p:nvSpPr>
          <p:cNvPr id="4" name="日期占位符 3"/>
          <p:cNvSpPr>
            <a:spLocks noGrp="1"/>
          </p:cNvSpPr>
          <p:nvPr>
            <p:ph type="dt" sz="half" idx="10"/>
          </p:nvPr>
        </p:nvSpPr>
        <p:spPr/>
        <p:txBody>
          <a:bodyPr/>
          <a:lstStyle/>
          <a:p>
            <a:fld id="{665495AB-8954-4312-921D-1E780E5AAF0A}"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169</a:t>
            </a:fld>
            <a:endParaRPr lang="zh-CN" altLang="en-US" dirty="0"/>
          </a:p>
        </p:txBody>
      </p:sp>
    </p:spTree>
    <p:extLst>
      <p:ext uri="{BB962C8B-B14F-4D97-AF65-F5344CB8AC3E}">
        <p14:creationId xmlns:p14="http://schemas.microsoft.com/office/powerpoint/2010/main" val="37636993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70906"/>
            <a:ext cx="10987314" cy="635771"/>
          </a:xfrm>
        </p:spPr>
        <p:txBody>
          <a:bodyPr/>
          <a:lstStyle/>
          <a:p>
            <a:r>
              <a:rPr lang="zh-CN" altLang="en-US" dirty="0"/>
              <a:t>命题联结词</a:t>
            </a:r>
            <a:r>
              <a:rPr lang="en-US" altLang="zh-CN" dirty="0"/>
              <a:t>-</a:t>
            </a:r>
            <a:r>
              <a:rPr lang="zh-CN" altLang="en-US" dirty="0"/>
              <a:t>“析取（</a:t>
            </a:r>
            <a:r>
              <a:rPr lang="zh-CN" altLang="en-US" b="1" dirty="0"/>
              <a:t>∨</a:t>
            </a:r>
            <a:r>
              <a:rPr lang="zh-CN" altLang="en-US" dirty="0"/>
              <a:t>）”</a:t>
            </a:r>
            <a:endParaRPr lang="en-US" dirty="0"/>
          </a:p>
        </p:txBody>
      </p:sp>
      <p:sp>
        <p:nvSpPr>
          <p:cNvPr id="3" name="Content Placeholder 2"/>
          <p:cNvSpPr>
            <a:spLocks noGrp="1"/>
          </p:cNvSpPr>
          <p:nvPr>
            <p:ph idx="1"/>
          </p:nvPr>
        </p:nvSpPr>
        <p:spPr>
          <a:xfrm>
            <a:off x="462148" y="867055"/>
            <a:ext cx="11368315" cy="5121481"/>
          </a:xfrm>
        </p:spPr>
        <p:txBody>
          <a:bodyPr>
            <a:normAutofit/>
          </a:bodyPr>
          <a:lstStyle/>
          <a:p>
            <a:pPr marL="0" indent="0">
              <a:lnSpc>
                <a:spcPct val="150000"/>
              </a:lnSpc>
              <a:buNone/>
            </a:pPr>
            <a:endParaRPr lang="en-US" altLang="zh-CN" dirty="0"/>
          </a:p>
          <a:p>
            <a:pPr marL="393192" lvl="1" indent="0">
              <a:buNone/>
            </a:pPr>
            <a:endParaRPr lang="en-US" altLang="zh-CN" dirty="0"/>
          </a:p>
          <a:p>
            <a:pPr marL="0" indent="0">
              <a:lnSpc>
                <a:spcPct val="150000"/>
              </a:lnSpc>
              <a:buNone/>
            </a:pPr>
            <a:endParaRPr lang="zh-CN" altLang="en-US" dirty="0"/>
          </a:p>
          <a:p>
            <a:pPr marL="0" indent="0">
              <a:buNone/>
            </a:pPr>
            <a:endParaRPr lang="zh-CN" altLang="en-US" dirty="0"/>
          </a:p>
          <a:p>
            <a:pPr marL="0" indent="0">
              <a:buNone/>
            </a:pPr>
            <a:endParaRPr lang="en-US" altLang="zh-CN" dirty="0"/>
          </a:p>
        </p:txBody>
      </p:sp>
      <p:sp>
        <p:nvSpPr>
          <p:cNvPr id="4" name="日期占位符 3"/>
          <p:cNvSpPr>
            <a:spLocks noGrp="1"/>
          </p:cNvSpPr>
          <p:nvPr>
            <p:ph type="dt" sz="half" idx="10"/>
          </p:nvPr>
        </p:nvSpPr>
        <p:spPr/>
        <p:txBody>
          <a:bodyPr/>
          <a:lstStyle/>
          <a:p>
            <a:fld id="{97D8E808-91F8-4DA4-87A5-C3DDE59CFE8B}"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17</a:t>
            </a:fld>
            <a:endParaRPr lang="zh-CN" altLang="en-US" dirty="0"/>
          </a:p>
        </p:txBody>
      </p:sp>
      <p:sp>
        <p:nvSpPr>
          <p:cNvPr id="7" name="Rectangle 3"/>
          <p:cNvSpPr txBox="1">
            <a:spLocks noChangeArrowheads="1"/>
          </p:cNvSpPr>
          <p:nvPr/>
        </p:nvSpPr>
        <p:spPr>
          <a:xfrm>
            <a:off x="337459" y="1001055"/>
            <a:ext cx="11810999" cy="1630362"/>
          </a:xfrm>
          <a:prstGeom prst="rect">
            <a:avLst/>
          </a:prstGeom>
        </p:spPr>
        <p:txBody>
          <a:bodyPr vert="horz" lIns="91440" tIns="45720" rIns="91440" bIns="45720" rtlCol="0">
            <a:normAutofit fontScale="85000" lnSpcReduction="10000"/>
          </a:bodyPr>
          <a:lstStyle>
            <a:lvl1pPr marL="274320" indent="-274320" algn="l" defTabSz="914400" rtl="0" eaLnBrk="1" latinLnBrk="0" hangingPunct="1">
              <a:lnSpc>
                <a:spcPct val="90000"/>
              </a:lnSpc>
              <a:spcBef>
                <a:spcPts val="1000"/>
              </a:spcBef>
              <a:buClr>
                <a:srgbClr val="CEA524"/>
              </a:buClr>
              <a:buSzPct val="100000"/>
              <a:buFont typeface="Wingdings" panose="05000000000000000000" pitchFamily="2" charset="2"/>
              <a:buChar char="q"/>
              <a:defRPr sz="2800" kern="1200">
                <a:solidFill>
                  <a:schemeClr val="tx1"/>
                </a:solidFill>
                <a:latin typeface="微软雅黑" panose="020B0503020204020204" pitchFamily="34" charset="-122"/>
                <a:ea typeface="微软雅黑" panose="020B0503020204020204" pitchFamily="34" charset="-122"/>
                <a:cs typeface="+mn-cs"/>
              </a:defRPr>
            </a:lvl1pPr>
            <a:lvl2pPr marL="640080" indent="-246888" algn="l" defTabSz="914400" rtl="0" eaLnBrk="1" latinLnBrk="0" hangingPunct="1">
              <a:lnSpc>
                <a:spcPct val="90000"/>
              </a:lnSpc>
              <a:spcBef>
                <a:spcPts val="500"/>
              </a:spcBef>
              <a:buClr>
                <a:srgbClr val="01559D"/>
              </a:buClr>
              <a:buFont typeface="Wingdings" panose="05000000000000000000" pitchFamily="2" charset="2"/>
              <a:buChar char="Ø"/>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None/>
            </a:pPr>
            <a:r>
              <a:rPr lang="zh-CN" altLang="en-US" b="1" dirty="0">
                <a:solidFill>
                  <a:srgbClr val="C00000"/>
                </a:solidFill>
              </a:rPr>
              <a:t>定义 </a:t>
            </a:r>
            <a:r>
              <a:rPr lang="zh-CN" altLang="en-US" dirty="0"/>
              <a:t>设</a:t>
            </a:r>
            <a:r>
              <a:rPr lang="en-US" altLang="zh-CN" dirty="0"/>
              <a:t>P</a:t>
            </a:r>
            <a:r>
              <a:rPr lang="zh-CN" altLang="en-US" dirty="0"/>
              <a:t>、</a:t>
            </a:r>
            <a:r>
              <a:rPr lang="en-US" altLang="zh-CN" dirty="0"/>
              <a:t>Q</a:t>
            </a:r>
            <a:r>
              <a:rPr lang="zh-CN" altLang="en-US" dirty="0"/>
              <a:t>是任两个命题，复合命题</a:t>
            </a:r>
            <a:r>
              <a:rPr lang="zh-CN" altLang="en-US" dirty="0">
                <a:latin typeface="宋体" panose="02010600030101010101" pitchFamily="2" charset="-122"/>
              </a:rPr>
              <a:t>“</a:t>
            </a:r>
            <a:r>
              <a:rPr lang="en-US" altLang="zh-CN" b="1" dirty="0">
                <a:solidFill>
                  <a:srgbClr val="01559D"/>
                </a:solidFill>
              </a:rPr>
              <a:t>P</a:t>
            </a:r>
            <a:r>
              <a:rPr lang="zh-CN" altLang="en-US" b="1" dirty="0">
                <a:solidFill>
                  <a:srgbClr val="01559D"/>
                </a:solidFill>
              </a:rPr>
              <a:t>或者</a:t>
            </a:r>
            <a:r>
              <a:rPr lang="en-US" altLang="zh-CN" b="1" dirty="0">
                <a:solidFill>
                  <a:srgbClr val="01559D"/>
                </a:solidFill>
              </a:rPr>
              <a:t>Q</a:t>
            </a:r>
            <a:r>
              <a:rPr lang="zh-CN" altLang="en-US" dirty="0">
                <a:latin typeface="宋体" panose="02010600030101010101" pitchFamily="2" charset="-122"/>
              </a:rPr>
              <a:t>”</a:t>
            </a:r>
            <a:r>
              <a:rPr lang="zh-CN" altLang="en-US" dirty="0"/>
              <a:t>称为</a:t>
            </a:r>
            <a:r>
              <a:rPr lang="en-US" altLang="zh-CN" dirty="0"/>
              <a:t>P</a:t>
            </a:r>
            <a:r>
              <a:rPr lang="zh-CN" altLang="en-US" dirty="0"/>
              <a:t>与</a:t>
            </a:r>
            <a:r>
              <a:rPr lang="en-US" altLang="zh-CN" dirty="0"/>
              <a:t>Q</a:t>
            </a:r>
            <a:r>
              <a:rPr lang="zh-CN" altLang="en-US" dirty="0"/>
              <a:t>的</a:t>
            </a:r>
            <a:r>
              <a:rPr lang="zh-CN" altLang="en-US" b="1" dirty="0">
                <a:solidFill>
                  <a:srgbClr val="01559D"/>
                </a:solidFill>
              </a:rPr>
              <a:t>析取式</a:t>
            </a:r>
            <a:r>
              <a:rPr lang="en-US" altLang="zh-CN" dirty="0"/>
              <a:t>(Disjunction)</a:t>
            </a:r>
            <a:r>
              <a:rPr lang="zh-CN" altLang="en-US" dirty="0"/>
              <a:t>，记作</a:t>
            </a:r>
            <a:r>
              <a:rPr lang="en-US" altLang="zh-CN" b="1" dirty="0">
                <a:solidFill>
                  <a:srgbClr val="01559D"/>
                </a:solidFill>
              </a:rPr>
              <a:t>P</a:t>
            </a:r>
            <a:r>
              <a:rPr lang="zh-CN" altLang="en-US" b="1" dirty="0">
                <a:solidFill>
                  <a:srgbClr val="01559D"/>
                </a:solidFill>
              </a:rPr>
              <a:t>∨</a:t>
            </a:r>
            <a:r>
              <a:rPr lang="en-US" altLang="zh-CN" b="1" dirty="0">
                <a:solidFill>
                  <a:srgbClr val="01559D"/>
                </a:solidFill>
              </a:rPr>
              <a:t>Q</a:t>
            </a:r>
            <a:r>
              <a:rPr lang="zh-CN" altLang="en-US" dirty="0"/>
              <a:t>，</a:t>
            </a:r>
            <a:r>
              <a:rPr lang="zh-CN" altLang="en-US" dirty="0">
                <a:latin typeface="宋体" panose="02010600030101010101" pitchFamily="2" charset="-122"/>
              </a:rPr>
              <a:t>“</a:t>
            </a:r>
            <a:r>
              <a:rPr lang="zh-CN" altLang="en-US" b="1" dirty="0">
                <a:solidFill>
                  <a:srgbClr val="01559D"/>
                </a:solidFill>
              </a:rPr>
              <a:t>∨</a:t>
            </a:r>
            <a:r>
              <a:rPr lang="zh-CN" altLang="en-US" dirty="0">
                <a:latin typeface="宋体" panose="02010600030101010101" pitchFamily="2" charset="-122"/>
              </a:rPr>
              <a:t>”</a:t>
            </a:r>
            <a:r>
              <a:rPr lang="zh-CN" altLang="en-US" dirty="0"/>
              <a:t>为</a:t>
            </a:r>
            <a:r>
              <a:rPr lang="zh-CN" altLang="en-US" b="1" dirty="0">
                <a:solidFill>
                  <a:srgbClr val="01559D"/>
                </a:solidFill>
              </a:rPr>
              <a:t>析取联结词</a:t>
            </a:r>
            <a:r>
              <a:rPr lang="zh-CN" altLang="en-US" dirty="0"/>
              <a:t>。</a:t>
            </a:r>
          </a:p>
          <a:p>
            <a:pPr algn="ctr">
              <a:lnSpc>
                <a:spcPct val="150000"/>
              </a:lnSpc>
              <a:spcBef>
                <a:spcPct val="0"/>
              </a:spcBef>
              <a:buNone/>
            </a:pPr>
            <a:r>
              <a:rPr lang="en-US" altLang="zh-CN" dirty="0">
                <a:solidFill>
                  <a:srgbClr val="800080"/>
                </a:solidFill>
              </a:rPr>
              <a:t>P</a:t>
            </a:r>
            <a:r>
              <a:rPr lang="zh-CN" altLang="en-US" dirty="0">
                <a:solidFill>
                  <a:srgbClr val="800080"/>
                </a:solidFill>
              </a:rPr>
              <a:t>∨</a:t>
            </a:r>
            <a:r>
              <a:rPr lang="en-US" altLang="zh-CN" dirty="0">
                <a:solidFill>
                  <a:srgbClr val="800080"/>
                </a:solidFill>
              </a:rPr>
              <a:t>Q</a:t>
            </a:r>
            <a:r>
              <a:rPr lang="zh-CN" altLang="en-US" dirty="0">
                <a:solidFill>
                  <a:srgbClr val="800080"/>
                </a:solidFill>
              </a:rPr>
              <a:t>为真当且仅当</a:t>
            </a:r>
            <a:r>
              <a:rPr lang="en-US" altLang="zh-CN" dirty="0">
                <a:solidFill>
                  <a:srgbClr val="800080"/>
                </a:solidFill>
              </a:rPr>
              <a:t>P</a:t>
            </a:r>
            <a:r>
              <a:rPr lang="zh-CN" altLang="en-US" dirty="0">
                <a:solidFill>
                  <a:srgbClr val="800080"/>
                </a:solidFill>
              </a:rPr>
              <a:t>，</a:t>
            </a:r>
            <a:r>
              <a:rPr lang="en-US" altLang="zh-CN" dirty="0">
                <a:solidFill>
                  <a:srgbClr val="800080"/>
                </a:solidFill>
              </a:rPr>
              <a:t>Q</a:t>
            </a:r>
            <a:r>
              <a:rPr lang="zh-CN" altLang="en-US" dirty="0">
                <a:solidFill>
                  <a:srgbClr val="800080"/>
                </a:solidFill>
              </a:rPr>
              <a:t>中至少一个为真。</a:t>
            </a:r>
          </a:p>
        </p:txBody>
      </p:sp>
      <p:pic>
        <p:nvPicPr>
          <p:cNvPr id="11" name="Picture 19" descr="MCj0230785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600" y="4033386"/>
            <a:ext cx="2078037"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4"/>
          <p:cNvSpPr>
            <a:spLocks noChangeArrowheads="1"/>
          </p:cNvSpPr>
          <p:nvPr/>
        </p:nvSpPr>
        <p:spPr bwMode="gray">
          <a:xfrm>
            <a:off x="1295400" y="2701256"/>
            <a:ext cx="8374062" cy="1193010"/>
          </a:xfrm>
          <a:prstGeom prst="rect">
            <a:avLst/>
          </a:prstGeom>
          <a:gradFill rotWithShape="1">
            <a:gsLst>
              <a:gs pos="0">
                <a:srgbClr val="2F002F"/>
              </a:gs>
              <a:gs pos="50000">
                <a:srgbClr val="660066"/>
              </a:gs>
              <a:gs pos="100000">
                <a:srgbClr val="2F002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r>
              <a:rPr lang="zh-CN" altLang="en-US" dirty="0">
                <a:solidFill>
                  <a:schemeClr val="bg1"/>
                </a:solidFill>
              </a:rPr>
              <a:t>   </a:t>
            </a:r>
            <a:r>
              <a:rPr lang="en-US" altLang="zh-CN" dirty="0">
                <a:solidFill>
                  <a:schemeClr val="bg1"/>
                </a:solidFill>
              </a:rPr>
              <a:t>P</a:t>
            </a:r>
            <a:r>
              <a:rPr lang="zh-CN" altLang="en-US" dirty="0">
                <a:solidFill>
                  <a:schemeClr val="bg1"/>
                </a:solidFill>
              </a:rPr>
              <a:t>：张谦是大学生； </a:t>
            </a:r>
            <a:r>
              <a:rPr lang="en-US" altLang="zh-CN" dirty="0">
                <a:solidFill>
                  <a:schemeClr val="bg1"/>
                </a:solidFill>
              </a:rPr>
              <a:t>Q</a:t>
            </a:r>
            <a:r>
              <a:rPr lang="zh-CN" altLang="en-US" dirty="0">
                <a:solidFill>
                  <a:schemeClr val="bg1"/>
                </a:solidFill>
              </a:rPr>
              <a:t>：张谦是运动员。</a:t>
            </a:r>
          </a:p>
          <a:p>
            <a:pPr eaLnBrk="1" hangingPunct="1">
              <a:buFont typeface="Wingdings" panose="05000000000000000000" pitchFamily="2" charset="2"/>
              <a:buNone/>
            </a:pPr>
            <a:r>
              <a:rPr lang="zh-CN" altLang="en-US" dirty="0">
                <a:solidFill>
                  <a:schemeClr val="bg1"/>
                </a:solidFill>
              </a:rPr>
              <a:t>   </a:t>
            </a:r>
            <a:r>
              <a:rPr lang="en-US" altLang="zh-CN" dirty="0">
                <a:solidFill>
                  <a:schemeClr val="bg1"/>
                </a:solidFill>
              </a:rPr>
              <a:t>P∨Q</a:t>
            </a:r>
            <a:r>
              <a:rPr lang="zh-CN" altLang="en-US" dirty="0">
                <a:solidFill>
                  <a:schemeClr val="bg1"/>
                </a:solidFill>
              </a:rPr>
              <a:t>：张谦是大学生或是运动员。</a:t>
            </a:r>
          </a:p>
        </p:txBody>
      </p:sp>
      <p:graphicFrame>
        <p:nvGraphicFramePr>
          <p:cNvPr id="15" name="Group 34">
            <a:extLst>
              <a:ext uri="{FF2B5EF4-FFF2-40B4-BE49-F238E27FC236}">
                <a16:creationId xmlns:a16="http://schemas.microsoft.com/office/drawing/2014/main" id="{4F71CB22-948A-4C02-93C0-40D31B329147}"/>
              </a:ext>
            </a:extLst>
          </p:cNvPr>
          <p:cNvGraphicFramePr>
            <a:graphicFrameLocks noGrp="1"/>
          </p:cNvGraphicFramePr>
          <p:nvPr>
            <p:extLst>
              <p:ext uri="{D42A27DB-BD31-4B8C-83A1-F6EECF244321}">
                <p14:modId xmlns:p14="http://schemas.microsoft.com/office/powerpoint/2010/main" val="3998118709"/>
              </p:ext>
            </p:extLst>
          </p:nvPr>
        </p:nvGraphicFramePr>
        <p:xfrm>
          <a:off x="5791200" y="4087300"/>
          <a:ext cx="4679950" cy="2008700"/>
        </p:xfrm>
        <a:graphic>
          <a:graphicData uri="http://schemas.openxmlformats.org/drawingml/2006/table">
            <a:tbl>
              <a:tblPr/>
              <a:tblGrid>
                <a:gridCol w="1581150">
                  <a:extLst>
                    <a:ext uri="{9D8B030D-6E8A-4147-A177-3AD203B41FA5}">
                      <a16:colId xmlns:a16="http://schemas.microsoft.com/office/drawing/2014/main" val="3073428805"/>
                    </a:ext>
                  </a:extLst>
                </a:gridCol>
                <a:gridCol w="1552575">
                  <a:extLst>
                    <a:ext uri="{9D8B030D-6E8A-4147-A177-3AD203B41FA5}">
                      <a16:colId xmlns:a16="http://schemas.microsoft.com/office/drawing/2014/main" val="3978792982"/>
                    </a:ext>
                  </a:extLst>
                </a:gridCol>
                <a:gridCol w="1546225">
                  <a:extLst>
                    <a:ext uri="{9D8B030D-6E8A-4147-A177-3AD203B41FA5}">
                      <a16:colId xmlns:a16="http://schemas.microsoft.com/office/drawing/2014/main" val="3169500057"/>
                    </a:ext>
                  </a:extLst>
                </a:gridCol>
              </a:tblGrid>
              <a:tr h="401638">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rPr>
                        <a:t>P</a:t>
                      </a:r>
                    </a:p>
                  </a:txBody>
                  <a:tcPr marL="72000" marR="72000" marT="17990" marB="179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66FF"/>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rPr>
                        <a:t>Q</a:t>
                      </a:r>
                    </a:p>
                  </a:txBody>
                  <a:tcPr marL="72000" marR="72000" marT="17990" marB="179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alpha val="70195"/>
                      </a:srgb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rPr>
                        <a:t>P</a:t>
                      </a:r>
                      <a:r>
                        <a:rPr kumimoji="0" lang="zh-CN" altLang="en-US" sz="2400" b="1" i="0" u="none" strike="noStrike" cap="none" normalizeH="0" baseline="0">
                          <a:ln>
                            <a:noFill/>
                          </a:ln>
                          <a:solidFill>
                            <a:srgbClr val="000000"/>
                          </a:solidFill>
                          <a:effectLst/>
                          <a:latin typeface="黑体" panose="02010609060101010101" pitchFamily="49" charset="-122"/>
                          <a:ea typeface="黑体" panose="02010609060101010101" pitchFamily="49" charset="-122"/>
                        </a:rPr>
                        <a:t>∨</a:t>
                      </a:r>
                      <a:r>
                        <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rPr>
                        <a:t>Q</a:t>
                      </a:r>
                    </a:p>
                  </a:txBody>
                  <a:tcPr marL="72000" marR="72000" marT="17990" marB="179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00"/>
                    </a:solidFill>
                  </a:tcPr>
                </a:tc>
                <a:extLst>
                  <a:ext uri="{0D108BD9-81ED-4DB2-BD59-A6C34878D82A}">
                    <a16:rowId xmlns:a16="http://schemas.microsoft.com/office/drawing/2014/main" val="3394173070"/>
                  </a:ext>
                </a:extLst>
              </a:tr>
              <a:tr h="401638">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p>
                  </a:txBody>
                  <a:tcPr marL="72000" marR="72000" marT="17990" marB="179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p>
                  </a:txBody>
                  <a:tcPr marL="72000" marR="72000" marT="17990" marB="179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8196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p>
                  </a:txBody>
                  <a:tcPr marL="72000" marR="72000" marT="17990" marB="179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extLst>
                  <a:ext uri="{0D108BD9-81ED-4DB2-BD59-A6C34878D82A}">
                    <a16:rowId xmlns:a16="http://schemas.microsoft.com/office/drawing/2014/main" val="539986665"/>
                  </a:ext>
                </a:extLst>
              </a:tr>
              <a:tr h="401638">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p>
                  </a:txBody>
                  <a:tcPr marL="72000" marR="72000" marT="17990" marB="179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7842"/>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p>
                  </a:txBody>
                  <a:tcPr marL="72000" marR="72000" marT="17990" marB="179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p>
                  </a:txBody>
                  <a:tcPr marL="72000" marR="72000" marT="17990" marB="179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7842"/>
                      </a:schemeClr>
                    </a:solidFill>
                  </a:tcPr>
                </a:tc>
                <a:extLst>
                  <a:ext uri="{0D108BD9-81ED-4DB2-BD59-A6C34878D82A}">
                    <a16:rowId xmlns:a16="http://schemas.microsoft.com/office/drawing/2014/main" val="1248332042"/>
                  </a:ext>
                </a:extLst>
              </a:tr>
              <a:tr h="401638">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p>
                  </a:txBody>
                  <a:tcPr marL="72000" marR="72000" marT="17990" marB="179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p>
                  </a:txBody>
                  <a:tcPr marL="72000" marR="72000" marT="17990" marB="179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8196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p>
                  </a:txBody>
                  <a:tcPr marL="72000" marR="72000" marT="17990" marB="179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extLst>
                  <a:ext uri="{0D108BD9-81ED-4DB2-BD59-A6C34878D82A}">
                    <a16:rowId xmlns:a16="http://schemas.microsoft.com/office/drawing/2014/main" val="2474544907"/>
                  </a:ext>
                </a:extLst>
              </a:tr>
              <a:tr h="401638">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p>
                  </a:txBody>
                  <a:tcPr marL="72000" marR="72000" marT="17990" marB="179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7842"/>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p>
                  </a:txBody>
                  <a:tcPr marL="72000" marR="72000" marT="17990" marB="179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p>
                  </a:txBody>
                  <a:tcPr marL="72000" marR="72000" marT="17990" marB="179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7842"/>
                      </a:schemeClr>
                    </a:solidFill>
                  </a:tcPr>
                </a:tc>
                <a:extLst>
                  <a:ext uri="{0D108BD9-81ED-4DB2-BD59-A6C34878D82A}">
                    <a16:rowId xmlns:a16="http://schemas.microsoft.com/office/drawing/2014/main" val="668370024"/>
                  </a:ext>
                </a:extLst>
              </a:tr>
            </a:tbl>
          </a:graphicData>
        </a:graphic>
      </p:graphicFrame>
      <p:sp>
        <p:nvSpPr>
          <p:cNvPr id="16" name="圆角矩形 15"/>
          <p:cNvSpPr/>
          <p:nvPr/>
        </p:nvSpPr>
        <p:spPr>
          <a:xfrm>
            <a:off x="5672118" y="4976762"/>
            <a:ext cx="4995882" cy="119543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2004681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57200" y="1088824"/>
            <a:ext cx="11277599" cy="2340176"/>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a:t>分情形证明法</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b="1" dirty="0">
                    <a:solidFill>
                      <a:srgbClr val="C00000"/>
                    </a:solidFill>
                  </a:rPr>
                  <a:t>分情形证明法</a:t>
                </a:r>
                <a:r>
                  <a:rPr lang="en-US" altLang="zh-CN" dirty="0"/>
                  <a:t>:</a:t>
                </a:r>
              </a:p>
              <a:p>
                <a:pPr marL="542925" indent="-180975">
                  <a:buClr>
                    <a:srgbClr val="01559D"/>
                  </a:buClr>
                  <a:buSzPct val="97000"/>
                  <a:buFont typeface="Wingdings" panose="05000000000000000000" pitchFamily="2" charset="2"/>
                  <a:buChar char="Ø"/>
                </a:pPr>
                <a:r>
                  <a:rPr lang="zh-CN" altLang="en-US" sz="2400" dirty="0"/>
                  <a:t>为了证明如下的条件语句</a:t>
                </a:r>
                <a:r>
                  <a:rPr lang="en-US" altLang="zh-CN" sz="2400" dirty="0"/>
                  <a:t>:</a:t>
                </a:r>
                <a14:m>
                  <m:oMath xmlns:m="http://schemas.openxmlformats.org/officeDocument/2006/math">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𝑝</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𝑝</m:t>
                            </m:r>
                          </m:e>
                          <m:sub>
                            <m:r>
                              <a:rPr lang="en-US" altLang="zh-CN" sz="2400" b="0" i="1" smtClean="0">
                                <a:latin typeface="Cambria Math" panose="02040503050406030204" pitchFamily="18" charset="0"/>
                              </a:rPr>
                              <m:t>2</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rPr>
                              <m:t>𝑝</m:t>
                            </m:r>
                          </m:e>
                          <m:sub>
                            <m:r>
                              <a:rPr lang="en-US" altLang="zh-CN" sz="2400" b="0" i="1" smtClean="0">
                                <a:latin typeface="Cambria Math" panose="02040503050406030204" pitchFamily="18" charset="0"/>
                              </a:rPr>
                              <m:t>𝑛</m:t>
                            </m:r>
                          </m:sub>
                        </m:sSub>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𝑞</m:t>
                    </m:r>
                  </m:oMath>
                </a14:m>
                <a:endParaRPr lang="en-US" sz="2400" dirty="0"/>
              </a:p>
              <a:p>
                <a:pPr marL="542925" indent="-180975">
                  <a:buClr>
                    <a:srgbClr val="01559D"/>
                  </a:buClr>
                  <a:buSzPct val="97000"/>
                  <a:buFont typeface="Wingdings" panose="05000000000000000000" pitchFamily="2" charset="2"/>
                  <a:buChar char="Ø"/>
                </a:pPr>
                <a:r>
                  <a:rPr lang="zh-CN" altLang="en-US" sz="2400" dirty="0"/>
                  <a:t>可以用永真式作为推理规则</a:t>
                </a:r>
                <a:r>
                  <a:rPr lang="en-US" altLang="zh-CN" sz="2400" dirty="0"/>
                  <a:t>:</a:t>
                </a:r>
              </a:p>
              <a:p>
                <a:pPr marL="361950" indent="0" algn="ctr">
                  <a:buClr>
                    <a:srgbClr val="01559D"/>
                  </a:buClr>
                  <a:buSzPct val="97000"/>
                  <a:buNone/>
                </a:pPr>
                <a:r>
                  <a:rPr lang="en-US" altLang="zh-CN" sz="2400" dirty="0"/>
                  <a:t>[</a:t>
                </a:r>
                <a14:m>
                  <m:oMath xmlns:m="http://schemas.openxmlformats.org/officeDocument/2006/math">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𝑝</m:t>
                            </m:r>
                          </m:e>
                          <m:sub>
                            <m:r>
                              <a:rPr lang="en-US" altLang="zh-CN" sz="2400" i="1">
                                <a:latin typeface="Cambria Math" panose="02040503050406030204" pitchFamily="18" charset="0"/>
                              </a:rPr>
                              <m:t>1</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𝑝</m:t>
                            </m:r>
                          </m:e>
                          <m:sub>
                            <m:r>
                              <a:rPr lang="en-US" altLang="zh-CN" sz="2400" i="1">
                                <a:latin typeface="Cambria Math" panose="02040503050406030204" pitchFamily="18" charset="0"/>
                              </a:rPr>
                              <m:t>2</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rPr>
                              <m:t>𝑝</m:t>
                            </m:r>
                          </m:e>
                          <m:sub>
                            <m:r>
                              <a:rPr lang="en-US" altLang="zh-CN" sz="2400" i="1">
                                <a:latin typeface="Cambria Math" panose="02040503050406030204" pitchFamily="18" charset="0"/>
                              </a:rPr>
                              <m:t>𝑛</m:t>
                            </m:r>
                          </m:sub>
                        </m:sSub>
                      </m:e>
                    </m:d>
                    <m:r>
                      <a:rPr lang="en-US" altLang="zh-CN" sz="2400" i="1">
                        <a:latin typeface="Cambria Math" panose="02040503050406030204" pitchFamily="18" charset="0"/>
                      </a:rPr>
                      <m:t>→</m:t>
                    </m:r>
                    <m:r>
                      <a:rPr lang="en-US" altLang="zh-CN" sz="2400" i="1">
                        <a:latin typeface="Cambria Math" panose="02040503050406030204" pitchFamily="18" charset="0"/>
                      </a:rPr>
                      <m:t>𝑞</m:t>
                    </m:r>
                  </m:oMath>
                </a14:m>
                <a:r>
                  <a:rPr lang="en-US" altLang="zh-CN" sz="2400" dirty="0"/>
                  <a:t>]</a:t>
                </a:r>
                <a14:m>
                  <m:oMath xmlns:m="http://schemas.openxmlformats.org/officeDocument/2006/math">
                    <m:r>
                      <a:rPr lang="en-US" altLang="zh-CN" sz="2400" i="1" dirty="0" smtClean="0">
                        <a:latin typeface="Cambria Math" panose="02040503050406030204" pitchFamily="18" charset="0"/>
                        <a:ea typeface="Cambria Math" panose="02040503050406030204" pitchFamily="18" charset="0"/>
                      </a:rPr>
                      <m:t>↔</m:t>
                    </m:r>
                    <m:r>
                      <a:rPr lang="en-US" altLang="zh-CN" sz="2400" b="0" i="1" dirty="0" smtClean="0">
                        <a:latin typeface="Cambria Math" panose="02040503050406030204" pitchFamily="18" charset="0"/>
                        <a:ea typeface="Cambria Math" panose="02040503050406030204" pitchFamily="18" charset="0"/>
                      </a:rPr>
                      <m:t>[(</m:t>
                    </m:r>
                    <m:sSub>
                      <m:sSubPr>
                        <m:ctrlPr>
                          <a:rPr lang="en-US" altLang="zh-CN" sz="2400" b="0" i="1" dirty="0" smtClean="0">
                            <a:latin typeface="Cambria Math" panose="02040503050406030204" pitchFamily="18" charset="0"/>
                            <a:ea typeface="Cambria Math" panose="02040503050406030204" pitchFamily="18" charset="0"/>
                          </a:rPr>
                        </m:ctrlPr>
                      </m:sSubPr>
                      <m:e>
                        <m:r>
                          <a:rPr lang="en-US" altLang="zh-CN" sz="2400" b="0" i="1" dirty="0" smtClean="0">
                            <a:latin typeface="Cambria Math" panose="02040503050406030204" pitchFamily="18" charset="0"/>
                            <a:ea typeface="Cambria Math" panose="02040503050406030204" pitchFamily="18" charset="0"/>
                          </a:rPr>
                          <m:t>𝑝</m:t>
                        </m:r>
                      </m:e>
                      <m:sub>
                        <m:r>
                          <a:rPr lang="en-US" altLang="zh-CN" sz="2400" b="0" i="1" dirty="0" smtClean="0">
                            <a:latin typeface="Cambria Math" panose="02040503050406030204" pitchFamily="18" charset="0"/>
                            <a:ea typeface="Cambria Math" panose="02040503050406030204" pitchFamily="18" charset="0"/>
                          </a:rPr>
                          <m:t>1</m:t>
                        </m:r>
                      </m:sub>
                    </m:sSub>
                    <m:r>
                      <a:rPr lang="en-US" altLang="zh-CN" sz="2400" b="0" i="1" dirty="0" smtClean="0">
                        <a:latin typeface="Cambria Math" panose="02040503050406030204" pitchFamily="18" charset="0"/>
                        <a:ea typeface="Cambria Math" panose="02040503050406030204" pitchFamily="18" charset="0"/>
                      </a:rPr>
                      <m:t>→</m:t>
                    </m:r>
                    <m:r>
                      <a:rPr lang="en-US" altLang="zh-CN" sz="2400" b="0" i="1" dirty="0" smtClean="0">
                        <a:latin typeface="Cambria Math" panose="02040503050406030204" pitchFamily="18" charset="0"/>
                        <a:ea typeface="Cambria Math" panose="02040503050406030204" pitchFamily="18" charset="0"/>
                      </a:rPr>
                      <m:t>𝑞</m:t>
                    </m:r>
                    <m:r>
                      <a:rPr lang="en-US" altLang="zh-CN" sz="2400" b="0" i="1" dirty="0" smtClean="0">
                        <a:latin typeface="Cambria Math" panose="02040503050406030204" pitchFamily="18" charset="0"/>
                        <a:ea typeface="Cambria Math" panose="02040503050406030204" pitchFamily="18" charset="0"/>
                      </a:rPr>
                      <m:t>)∧(</m:t>
                    </m:r>
                    <m:sSub>
                      <m:sSubPr>
                        <m:ctrlPr>
                          <a:rPr lang="en-US" altLang="zh-CN" sz="2400" b="0" i="1" dirty="0" smtClean="0">
                            <a:latin typeface="Cambria Math" panose="02040503050406030204" pitchFamily="18" charset="0"/>
                            <a:ea typeface="Cambria Math" panose="02040503050406030204" pitchFamily="18" charset="0"/>
                          </a:rPr>
                        </m:ctrlPr>
                      </m:sSubPr>
                      <m:e>
                        <m:r>
                          <a:rPr lang="en-US" altLang="zh-CN" sz="2400" b="0" i="1" dirty="0" smtClean="0">
                            <a:latin typeface="Cambria Math" panose="02040503050406030204" pitchFamily="18" charset="0"/>
                            <a:ea typeface="Cambria Math" panose="02040503050406030204" pitchFamily="18" charset="0"/>
                          </a:rPr>
                          <m:t>𝑝</m:t>
                        </m:r>
                      </m:e>
                      <m:sub>
                        <m:r>
                          <a:rPr lang="en-US" altLang="zh-CN" sz="2400" b="0" i="1" dirty="0" smtClean="0">
                            <a:latin typeface="Cambria Math" panose="02040503050406030204" pitchFamily="18" charset="0"/>
                            <a:ea typeface="Cambria Math" panose="02040503050406030204" pitchFamily="18" charset="0"/>
                          </a:rPr>
                          <m:t>2</m:t>
                        </m:r>
                      </m:sub>
                    </m:sSub>
                    <m:r>
                      <a:rPr lang="en-US" altLang="zh-CN" sz="2400" b="0" i="1" dirty="0" smtClean="0">
                        <a:latin typeface="Cambria Math" panose="02040503050406030204" pitchFamily="18" charset="0"/>
                        <a:ea typeface="Cambria Math" panose="02040503050406030204" pitchFamily="18" charset="0"/>
                      </a:rPr>
                      <m:t>→</m:t>
                    </m:r>
                    <m:r>
                      <a:rPr lang="en-US" altLang="zh-CN" sz="2400" b="0" i="1" dirty="0" smtClean="0">
                        <a:latin typeface="Cambria Math" panose="02040503050406030204" pitchFamily="18" charset="0"/>
                        <a:ea typeface="Cambria Math" panose="02040503050406030204" pitchFamily="18" charset="0"/>
                      </a:rPr>
                      <m:t>𝑞</m:t>
                    </m:r>
                    <m:r>
                      <a:rPr lang="en-US" altLang="zh-CN" sz="2400" b="0" i="1" dirty="0" smtClean="0">
                        <a:latin typeface="Cambria Math" panose="02040503050406030204" pitchFamily="18" charset="0"/>
                        <a:ea typeface="Cambria Math" panose="02040503050406030204" pitchFamily="18" charset="0"/>
                      </a:rPr>
                      <m:t>)∧…∧(</m:t>
                    </m:r>
                    <m:sSub>
                      <m:sSubPr>
                        <m:ctrlPr>
                          <a:rPr lang="en-US" altLang="zh-CN" sz="2400" b="0" i="1" dirty="0" smtClean="0">
                            <a:latin typeface="Cambria Math" panose="02040503050406030204" pitchFamily="18" charset="0"/>
                            <a:ea typeface="Cambria Math" panose="02040503050406030204" pitchFamily="18" charset="0"/>
                          </a:rPr>
                        </m:ctrlPr>
                      </m:sSubPr>
                      <m:e>
                        <m:r>
                          <a:rPr lang="en-US" altLang="zh-CN" sz="2400" b="0" i="1" dirty="0" smtClean="0">
                            <a:latin typeface="Cambria Math" panose="02040503050406030204" pitchFamily="18" charset="0"/>
                            <a:ea typeface="Cambria Math" panose="02040503050406030204" pitchFamily="18" charset="0"/>
                          </a:rPr>
                          <m:t>𝑝</m:t>
                        </m:r>
                      </m:e>
                      <m:sub>
                        <m:r>
                          <a:rPr lang="en-US" altLang="zh-CN" sz="2400" b="0" i="1" dirty="0" smtClean="0">
                            <a:latin typeface="Cambria Math" panose="02040503050406030204" pitchFamily="18" charset="0"/>
                            <a:ea typeface="Cambria Math" panose="02040503050406030204" pitchFamily="18" charset="0"/>
                          </a:rPr>
                          <m:t>𝑛</m:t>
                        </m:r>
                      </m:sub>
                    </m:sSub>
                    <m:r>
                      <a:rPr lang="en-US" altLang="zh-CN" sz="2400" b="0" i="1" dirty="0" smtClean="0">
                        <a:latin typeface="Cambria Math" panose="02040503050406030204" pitchFamily="18" charset="0"/>
                        <a:ea typeface="Cambria Math" panose="02040503050406030204" pitchFamily="18" charset="0"/>
                      </a:rPr>
                      <m:t>→</m:t>
                    </m:r>
                    <m:r>
                      <a:rPr lang="en-US" altLang="zh-CN" sz="2400" b="0" i="1" dirty="0" smtClean="0">
                        <a:latin typeface="Cambria Math" panose="02040503050406030204" pitchFamily="18" charset="0"/>
                        <a:ea typeface="Cambria Math" panose="02040503050406030204" pitchFamily="18" charset="0"/>
                      </a:rPr>
                      <m:t>𝑞</m:t>
                    </m:r>
                    <m:r>
                      <a:rPr lang="en-US" altLang="zh-CN" sz="2400" b="0" i="1" dirty="0" smtClean="0">
                        <a:latin typeface="Cambria Math" panose="02040503050406030204" pitchFamily="18" charset="0"/>
                        <a:ea typeface="Cambria Math" panose="02040503050406030204" pitchFamily="18" charset="0"/>
                      </a:rPr>
                      <m:t>)]</m:t>
                    </m:r>
                  </m:oMath>
                </a14:m>
                <a:endParaRPr lang="en-US" altLang="zh-CN" sz="2400" dirty="0"/>
              </a:p>
              <a:p>
                <a:pPr marL="542925" indent="-180975">
                  <a:buClr>
                    <a:srgbClr val="01559D"/>
                  </a:buClr>
                  <a:buSzPct val="97000"/>
                  <a:buFont typeface="Wingdings" panose="05000000000000000000" pitchFamily="2" charset="2"/>
                  <a:buChar char="Ø"/>
                </a:pPr>
                <a:r>
                  <a:rPr lang="zh-CN" altLang="en-US" sz="2400" dirty="0"/>
                  <a:t>这里</a:t>
                </a:r>
                <a:r>
                  <a:rPr lang="en-US" altLang="zh-CN" sz="2400" dirty="0"/>
                  <a:t>, </a:t>
                </a:r>
                <a:r>
                  <a:rPr lang="zh-CN" altLang="en-US" sz="2400" dirty="0"/>
                  <a:t>就可以分别证明每个条件语句为真</a:t>
                </a:r>
                <a:r>
                  <a:rPr lang="en-US" altLang="zh-CN" sz="2400" dirty="0"/>
                  <a:t>:</a:t>
                </a:r>
                <a14:m>
                  <m:oMath xmlns:m="http://schemas.openxmlformats.org/officeDocument/2006/math">
                    <m:sSub>
                      <m:sSubPr>
                        <m:ctrlPr>
                          <a:rPr lang="en-US" altLang="zh-CN" sz="2400" i="1" dirty="0">
                            <a:latin typeface="Cambria Math" panose="02040503050406030204" pitchFamily="18" charset="0"/>
                            <a:ea typeface="Cambria Math" panose="02040503050406030204" pitchFamily="18" charset="0"/>
                          </a:rPr>
                        </m:ctrlPr>
                      </m:sSubPr>
                      <m:e>
                        <m:r>
                          <a:rPr lang="en-US" altLang="zh-CN" sz="2400" i="1" dirty="0">
                            <a:latin typeface="Cambria Math" panose="02040503050406030204" pitchFamily="18" charset="0"/>
                            <a:ea typeface="Cambria Math" panose="02040503050406030204" pitchFamily="18" charset="0"/>
                          </a:rPr>
                          <m:t>𝑝</m:t>
                        </m:r>
                      </m:e>
                      <m:sub>
                        <m:r>
                          <a:rPr lang="en-US" altLang="zh-CN" sz="2400" b="0" i="1" dirty="0" smtClean="0">
                            <a:latin typeface="Cambria Math" panose="02040503050406030204" pitchFamily="18" charset="0"/>
                            <a:ea typeface="Cambria Math" panose="02040503050406030204" pitchFamily="18" charset="0"/>
                          </a:rPr>
                          <m:t>𝑖</m:t>
                        </m:r>
                      </m:sub>
                    </m:sSub>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𝑞</m:t>
                    </m:r>
                  </m:oMath>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89B06A0A-A17A-4BC7-9245-1CE8FFC2E03E}" type="datetime1">
              <a:rPr lang="zh-CN" altLang="en-US" smtClean="0"/>
              <a:t>2023/11/18</a:t>
            </a:fld>
            <a:endParaRPr lang="zh-CN" altLang="en-US" dirty="0"/>
          </a:p>
        </p:txBody>
      </p:sp>
      <p:sp>
        <p:nvSpPr>
          <p:cNvPr id="8" name="页脚占位符 7"/>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170</a:t>
            </a:fld>
            <a:endParaRPr lang="zh-CN" altLang="en-US" dirty="0"/>
          </a:p>
        </p:txBody>
      </p:sp>
    </p:spTree>
    <p:extLst>
      <p:ext uri="{BB962C8B-B14F-4D97-AF65-F5344CB8AC3E}">
        <p14:creationId xmlns:p14="http://schemas.microsoft.com/office/powerpoint/2010/main" val="356909605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分情形证明法</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a:t>例</a:t>
                </a:r>
                <a:r>
                  <a:rPr lang="en-US" dirty="0"/>
                  <a:t>: </a:t>
                </a:r>
                <a:r>
                  <a:rPr lang="zh-CN" altLang="en-US" dirty="0"/>
                  <a:t>当</a:t>
                </a:r>
                <a14:m>
                  <m:oMath xmlns:m="http://schemas.openxmlformats.org/officeDocument/2006/math">
                    <m:r>
                      <a:rPr lang="en-US" altLang="zh-CN" i="1" dirty="0" smtClean="0">
                        <a:latin typeface="Cambria Math" panose="02040503050406030204" pitchFamily="18" charset="0"/>
                      </a:rPr>
                      <m:t>𝑎</m:t>
                    </m:r>
                    <m:r>
                      <a:rPr lang="en-US" altLang="zh-CN" i="1" dirty="0" smtClean="0">
                        <a:latin typeface="Cambria Math" panose="02040503050406030204" pitchFamily="18" charset="0"/>
                      </a:rPr>
                      <m:t> ≥ </m:t>
                    </m:r>
                    <m:r>
                      <a:rPr lang="en-US" altLang="zh-CN" i="1" dirty="0" smtClean="0">
                        <a:latin typeface="Cambria Math" panose="02040503050406030204" pitchFamily="18" charset="0"/>
                      </a:rPr>
                      <m:t>𝑏</m:t>
                    </m:r>
                  </m:oMath>
                </a14:m>
                <a:r>
                  <a:rPr lang="zh-CN" altLang="en-US" dirty="0"/>
                  <a:t>时</a:t>
                </a:r>
                <a:r>
                  <a:rPr lang="en-US" altLang="zh-CN" dirty="0"/>
                  <a:t>, </a:t>
                </a:r>
                <a14:m>
                  <m:oMath xmlns:m="http://schemas.openxmlformats.org/officeDocument/2006/math">
                    <m:r>
                      <a:rPr lang="en-US" i="1" dirty="0" smtClean="0">
                        <a:latin typeface="Cambria Math" panose="02040503050406030204" pitchFamily="18" charset="0"/>
                      </a:rPr>
                      <m:t>𝑎</m:t>
                    </m:r>
                  </m:oMath>
                </a14:m>
                <a:r>
                  <a:rPr lang="en-US" dirty="0" err="1">
                    <a:sym typeface="Symbol"/>
                  </a:rPr>
                  <a:t>@</a:t>
                </a:r>
                <a14:m>
                  <m:oMath xmlns:m="http://schemas.openxmlformats.org/officeDocument/2006/math">
                    <m:r>
                      <a:rPr lang="en-US" i="1" dirty="0" smtClean="0">
                        <a:latin typeface="Cambria Math" panose="02040503050406030204" pitchFamily="18" charset="0"/>
                        <a:sym typeface="Symbol"/>
                      </a:rPr>
                      <m:t>𝑏</m:t>
                    </m:r>
                  </m:oMath>
                </a14:m>
                <a:r>
                  <a:rPr lang="en-US" dirty="0">
                    <a:sym typeface="Symbol"/>
                  </a:rPr>
                  <a:t> = </a:t>
                </a:r>
                <a14:m>
                  <m:oMath xmlns:m="http://schemas.openxmlformats.org/officeDocument/2006/math">
                    <m:r>
                      <m:rPr>
                        <m:sty m:val="p"/>
                      </m:rPr>
                      <a:rPr lang="en-US" i="1" dirty="0" smtClean="0">
                        <a:latin typeface="Cambria Math" panose="02040503050406030204" pitchFamily="18" charset="0"/>
                        <a:sym typeface="Symbol"/>
                      </a:rPr>
                      <m:t>max</m:t>
                    </m:r>
                    <m:r>
                      <a:rPr lang="en-US" i="1" dirty="0" smtClean="0">
                        <a:latin typeface="Cambria Math" panose="02040503050406030204" pitchFamily="18" charset="0"/>
                        <a:sym typeface="Symbol"/>
                      </a:rPr>
                      <m:t>⁡{</m:t>
                    </m:r>
                    <m:r>
                      <a:rPr lang="en-US" i="1" dirty="0" smtClean="0">
                        <a:latin typeface="Cambria Math" panose="02040503050406030204" pitchFamily="18" charset="0"/>
                        <a:sym typeface="Symbol"/>
                      </a:rPr>
                      <m:t>𝑎</m:t>
                    </m:r>
                    <m:r>
                      <a:rPr lang="en-US" i="1" dirty="0" smtClean="0">
                        <a:latin typeface="Cambria Math" panose="02040503050406030204" pitchFamily="18" charset="0"/>
                        <a:sym typeface="Symbol"/>
                      </a:rPr>
                      <m:t>, </m:t>
                    </m:r>
                    <m:r>
                      <a:rPr lang="en-US" i="1" dirty="0" smtClean="0">
                        <a:latin typeface="Cambria Math" panose="02040503050406030204" pitchFamily="18" charset="0"/>
                        <a:sym typeface="Symbol"/>
                      </a:rPr>
                      <m:t>𝑏</m:t>
                    </m:r>
                    <m:r>
                      <a:rPr lang="en-US" i="1" dirty="0" smtClean="0">
                        <a:latin typeface="Cambria Math" panose="02040503050406030204" pitchFamily="18" charset="0"/>
                        <a:sym typeface="Symbol"/>
                      </a:rPr>
                      <m:t>} </m:t>
                    </m:r>
                  </m:oMath>
                </a14:m>
                <a:r>
                  <a:rPr lang="en-US" dirty="0">
                    <a:sym typeface="Symbol"/>
                  </a:rPr>
                  <a:t>= </a:t>
                </a:r>
                <a14:m>
                  <m:oMath xmlns:m="http://schemas.openxmlformats.org/officeDocument/2006/math">
                    <m:r>
                      <a:rPr lang="en-US" i="1" dirty="0" smtClean="0">
                        <a:latin typeface="Cambria Math" panose="02040503050406030204" pitchFamily="18" charset="0"/>
                        <a:sym typeface="Symbol"/>
                      </a:rPr>
                      <m:t>𝑎</m:t>
                    </m:r>
                  </m:oMath>
                </a14:m>
                <a:r>
                  <a:rPr lang="en-US" altLang="zh-CN" dirty="0">
                    <a:sym typeface="Symbol"/>
                  </a:rPr>
                  <a:t>, </a:t>
                </a:r>
                <a:r>
                  <a:rPr lang="zh-CN" altLang="en-US" dirty="0">
                    <a:sym typeface="Symbol"/>
                  </a:rPr>
                  <a:t>否则</a:t>
                </a:r>
                <a14:m>
                  <m:oMath xmlns:m="http://schemas.openxmlformats.org/officeDocument/2006/math">
                    <m:r>
                      <a:rPr lang="en-US" i="1" dirty="0" smtClean="0">
                        <a:latin typeface="Cambria Math" panose="02040503050406030204" pitchFamily="18" charset="0"/>
                      </a:rPr>
                      <m:t>𝑎</m:t>
                    </m:r>
                  </m:oMath>
                </a14:m>
                <a:r>
                  <a:rPr lang="en-US" dirty="0" err="1">
                    <a:sym typeface="Symbol"/>
                  </a:rPr>
                  <a:t>@</a:t>
                </a:r>
                <a14:m>
                  <m:oMath xmlns:m="http://schemas.openxmlformats.org/officeDocument/2006/math">
                    <m:r>
                      <a:rPr lang="en-US" i="1" dirty="0" smtClean="0">
                        <a:latin typeface="Cambria Math" panose="02040503050406030204" pitchFamily="18" charset="0"/>
                        <a:sym typeface="Symbol"/>
                      </a:rPr>
                      <m:t>𝑏</m:t>
                    </m:r>
                  </m:oMath>
                </a14:m>
                <a:r>
                  <a:rPr lang="en-US" dirty="0">
                    <a:sym typeface="Symbol"/>
                  </a:rPr>
                  <a:t> = </a:t>
                </a:r>
                <a14:m>
                  <m:oMath xmlns:m="http://schemas.openxmlformats.org/officeDocument/2006/math">
                    <m:r>
                      <m:rPr>
                        <m:sty m:val="p"/>
                      </m:rPr>
                      <a:rPr lang="en-US" i="1" dirty="0" smtClean="0">
                        <a:latin typeface="Cambria Math" panose="02040503050406030204" pitchFamily="18" charset="0"/>
                        <a:sym typeface="Symbol"/>
                      </a:rPr>
                      <m:t>max</m:t>
                    </m:r>
                    <m:r>
                      <a:rPr lang="en-US" i="1" dirty="0" smtClean="0">
                        <a:latin typeface="Cambria Math" panose="02040503050406030204" pitchFamily="18" charset="0"/>
                        <a:sym typeface="Symbol"/>
                      </a:rPr>
                      <m:t>⁡{</m:t>
                    </m:r>
                    <m:r>
                      <a:rPr lang="en-US" i="1" dirty="0" smtClean="0">
                        <a:latin typeface="Cambria Math" panose="02040503050406030204" pitchFamily="18" charset="0"/>
                        <a:sym typeface="Symbol"/>
                      </a:rPr>
                      <m:t>𝑎</m:t>
                    </m:r>
                    <m:r>
                      <a:rPr lang="en-US" i="1" dirty="0" smtClean="0">
                        <a:latin typeface="Cambria Math" panose="02040503050406030204" pitchFamily="18" charset="0"/>
                        <a:sym typeface="Symbol"/>
                      </a:rPr>
                      <m:t>, </m:t>
                    </m:r>
                    <m:r>
                      <a:rPr lang="en-US" i="1" dirty="0" smtClean="0">
                        <a:latin typeface="Cambria Math" panose="02040503050406030204" pitchFamily="18" charset="0"/>
                        <a:sym typeface="Symbol"/>
                      </a:rPr>
                      <m:t>𝑏</m:t>
                    </m:r>
                    <m:r>
                      <a:rPr lang="en-US" i="1" dirty="0" smtClean="0">
                        <a:latin typeface="Cambria Math" panose="02040503050406030204" pitchFamily="18" charset="0"/>
                        <a:sym typeface="Symbol"/>
                      </a:rPr>
                      <m:t>} </m:t>
                    </m:r>
                  </m:oMath>
                </a14:m>
                <a:r>
                  <a:rPr lang="en-US" dirty="0">
                    <a:sym typeface="Symbol"/>
                  </a:rPr>
                  <a:t>= </a:t>
                </a:r>
                <a14:m>
                  <m:oMath xmlns:m="http://schemas.openxmlformats.org/officeDocument/2006/math">
                    <m:r>
                      <a:rPr lang="en-US" i="1" dirty="0" smtClean="0">
                        <a:latin typeface="Cambria Math" panose="02040503050406030204" pitchFamily="18" charset="0"/>
                        <a:sym typeface="Symbol"/>
                      </a:rPr>
                      <m:t>𝑏</m:t>
                    </m:r>
                  </m:oMath>
                </a14:m>
                <a:r>
                  <a:rPr lang="en-US" dirty="0">
                    <a:sym typeface="Symbol"/>
                  </a:rPr>
                  <a:t>. </a:t>
                </a:r>
                <a:r>
                  <a:rPr lang="zh-CN" altLang="en-US" dirty="0">
                    <a:sym typeface="Symbol"/>
                  </a:rPr>
                  <a:t>证明对于实数</a:t>
                </a:r>
                <a14:m>
                  <m:oMath xmlns:m="http://schemas.openxmlformats.org/officeDocument/2006/math">
                    <m:r>
                      <a:rPr lang="en-US" i="1" dirty="0" smtClean="0">
                        <a:latin typeface="Cambria Math" panose="02040503050406030204" pitchFamily="18" charset="0"/>
                        <a:sym typeface="Symbol"/>
                      </a:rPr>
                      <m:t>𝑎</m:t>
                    </m:r>
                    <m:r>
                      <a:rPr lang="en-US" i="1" dirty="0" smtClean="0">
                        <a:latin typeface="Cambria Math" panose="02040503050406030204" pitchFamily="18" charset="0"/>
                        <a:sym typeface="Symbol"/>
                      </a:rPr>
                      <m:t>, </m:t>
                    </m:r>
                    <m:r>
                      <a:rPr lang="en-US" i="1" dirty="0" smtClean="0">
                        <a:latin typeface="Cambria Math" panose="02040503050406030204" pitchFamily="18" charset="0"/>
                        <a:sym typeface="Symbol"/>
                      </a:rPr>
                      <m:t>𝑏</m:t>
                    </m:r>
                    <m:r>
                      <a:rPr lang="en-US" i="1" dirty="0" smtClean="0">
                        <a:latin typeface="Cambria Math" panose="02040503050406030204" pitchFamily="18" charset="0"/>
                        <a:sym typeface="Symbol"/>
                      </a:rPr>
                      <m:t>, </m:t>
                    </m:r>
                    <m:r>
                      <a:rPr lang="en-US" i="1" dirty="0" smtClean="0">
                        <a:latin typeface="Cambria Math" panose="02040503050406030204" pitchFamily="18" charset="0"/>
                        <a:sym typeface="Symbol"/>
                      </a:rPr>
                      <m:t>𝑐</m:t>
                    </m:r>
                  </m:oMath>
                </a14:m>
                <a:r>
                  <a:rPr lang="en-US" altLang="zh-CN" dirty="0">
                    <a:sym typeface="Symbol"/>
                  </a:rPr>
                  <a:t>,</a:t>
                </a:r>
                <a:r>
                  <a:rPr lang="en-US" dirty="0">
                    <a:sym typeface="Symbol"/>
                  </a:rPr>
                  <a:t>(</a:t>
                </a:r>
                <a14:m>
                  <m:oMath xmlns:m="http://schemas.openxmlformats.org/officeDocument/2006/math">
                    <m:r>
                      <a:rPr lang="en-US" i="1" dirty="0" smtClean="0">
                        <a:latin typeface="Cambria Math" panose="02040503050406030204" pitchFamily="18" charset="0"/>
                        <a:sym typeface="Symbol"/>
                      </a:rPr>
                      <m:t>𝑎</m:t>
                    </m:r>
                  </m:oMath>
                </a14:m>
                <a:r>
                  <a:rPr lang="en-US" dirty="0" err="1">
                    <a:sym typeface="Symbol"/>
                  </a:rPr>
                  <a:t>@</a:t>
                </a:r>
                <a14:m>
                  <m:oMath xmlns:m="http://schemas.openxmlformats.org/officeDocument/2006/math">
                    <m:r>
                      <a:rPr lang="en-US" i="1" dirty="0" smtClean="0">
                        <a:latin typeface="Cambria Math" panose="02040503050406030204" pitchFamily="18" charset="0"/>
                        <a:sym typeface="Symbol"/>
                      </a:rPr>
                      <m:t>𝑏</m:t>
                    </m:r>
                  </m:oMath>
                </a14:m>
                <a:r>
                  <a:rPr lang="en-US" dirty="0">
                    <a:sym typeface="Symbol"/>
                  </a:rPr>
                  <a:t>)@</a:t>
                </a:r>
                <a14:m>
                  <m:oMath xmlns:m="http://schemas.openxmlformats.org/officeDocument/2006/math">
                    <m:r>
                      <a:rPr lang="en-US" i="1" dirty="0" smtClean="0">
                        <a:latin typeface="Cambria Math" panose="02040503050406030204" pitchFamily="18" charset="0"/>
                        <a:sym typeface="Symbol"/>
                      </a:rPr>
                      <m:t>𝑐</m:t>
                    </m:r>
                  </m:oMath>
                </a14:m>
                <a:r>
                  <a:rPr lang="en-US" dirty="0">
                    <a:sym typeface="Symbol"/>
                  </a:rPr>
                  <a:t> = </a:t>
                </a:r>
                <a14:m>
                  <m:oMath xmlns:m="http://schemas.openxmlformats.org/officeDocument/2006/math">
                    <m:r>
                      <a:rPr lang="en-US" i="1" dirty="0" smtClean="0">
                        <a:latin typeface="Cambria Math" panose="02040503050406030204" pitchFamily="18" charset="0"/>
                        <a:sym typeface="Symbol"/>
                      </a:rPr>
                      <m:t>𝑎</m:t>
                    </m:r>
                  </m:oMath>
                </a14:m>
                <a:r>
                  <a:rPr lang="en-US" dirty="0">
                    <a:sym typeface="Symbol"/>
                  </a:rPr>
                  <a:t>@(</a:t>
                </a:r>
                <a14:m>
                  <m:oMath xmlns:m="http://schemas.openxmlformats.org/officeDocument/2006/math">
                    <m:r>
                      <a:rPr lang="en-US" i="1" dirty="0" smtClean="0">
                        <a:latin typeface="Cambria Math" panose="02040503050406030204" pitchFamily="18" charset="0"/>
                        <a:sym typeface="Symbol"/>
                      </a:rPr>
                      <m:t>𝑏</m:t>
                    </m:r>
                  </m:oMath>
                </a14:m>
                <a:r>
                  <a:rPr lang="en-US" dirty="0" err="1">
                    <a:sym typeface="Symbol"/>
                  </a:rPr>
                  <a:t>@</a:t>
                </a:r>
                <a14:m>
                  <m:oMath xmlns:m="http://schemas.openxmlformats.org/officeDocument/2006/math">
                    <m:r>
                      <a:rPr lang="en-US" i="1" dirty="0" smtClean="0">
                        <a:latin typeface="Cambria Math" panose="02040503050406030204" pitchFamily="18" charset="0"/>
                        <a:sym typeface="Symbol"/>
                      </a:rPr>
                      <m:t>𝑐</m:t>
                    </m:r>
                  </m:oMath>
                </a14:m>
                <a:r>
                  <a:rPr lang="en-US" dirty="0">
                    <a:sym typeface="Symbol"/>
                  </a:rPr>
                  <a:t>)</a:t>
                </a:r>
              </a:p>
              <a:p>
                <a:r>
                  <a:rPr lang="zh-CN" altLang="en-US" dirty="0">
                    <a:sym typeface="Symbol"/>
                  </a:rPr>
                  <a:t>解</a:t>
                </a:r>
                <a:r>
                  <a:rPr lang="en-US" dirty="0">
                    <a:sym typeface="Symbol"/>
                  </a:rPr>
                  <a:t>: </a:t>
                </a:r>
                <a:r>
                  <a:rPr lang="zh-CN" altLang="en-US" dirty="0">
                    <a:sym typeface="Symbol"/>
                  </a:rPr>
                  <a:t>假设</a:t>
                </a:r>
                <a14:m>
                  <m:oMath xmlns:m="http://schemas.openxmlformats.org/officeDocument/2006/math">
                    <m:r>
                      <a:rPr lang="en-US" i="1" dirty="0" smtClean="0">
                        <a:latin typeface="Cambria Math" panose="02040503050406030204" pitchFamily="18" charset="0"/>
                        <a:sym typeface="Symbol"/>
                      </a:rPr>
                      <m:t>𝑎</m:t>
                    </m:r>
                    <m:r>
                      <a:rPr lang="en-US" i="1" dirty="0" smtClean="0">
                        <a:latin typeface="Cambria Math" panose="02040503050406030204" pitchFamily="18" charset="0"/>
                        <a:sym typeface="Symbol"/>
                      </a:rPr>
                      <m:t>, </m:t>
                    </m:r>
                    <m:r>
                      <a:rPr lang="en-US" i="1" dirty="0" smtClean="0">
                        <a:latin typeface="Cambria Math" panose="02040503050406030204" pitchFamily="18" charset="0"/>
                        <a:sym typeface="Symbol"/>
                      </a:rPr>
                      <m:t>𝑏</m:t>
                    </m:r>
                    <m:r>
                      <a:rPr lang="en-US" i="1" dirty="0" smtClean="0">
                        <a:latin typeface="Cambria Math" panose="02040503050406030204" pitchFamily="18" charset="0"/>
                        <a:sym typeface="Symbol"/>
                      </a:rPr>
                      <m:t>, </m:t>
                    </m:r>
                    <m:r>
                      <a:rPr lang="en-US" i="1" dirty="0" smtClean="0">
                        <a:latin typeface="Cambria Math" panose="02040503050406030204" pitchFamily="18" charset="0"/>
                        <a:sym typeface="Symbol"/>
                      </a:rPr>
                      <m:t>𝑐</m:t>
                    </m:r>
                    <m:r>
                      <a:rPr lang="en-US" i="1" dirty="0" smtClean="0">
                        <a:latin typeface="Cambria Math" panose="02040503050406030204" pitchFamily="18" charset="0"/>
                        <a:sym typeface="Symbol"/>
                      </a:rPr>
                      <m:t> </m:t>
                    </m:r>
                  </m:oMath>
                </a14:m>
                <a:r>
                  <a:rPr lang="zh-CN" altLang="en-US" dirty="0">
                    <a:sym typeface="Symbol"/>
                  </a:rPr>
                  <a:t>是任意实数</a:t>
                </a:r>
                <a:r>
                  <a:rPr lang="en-US" altLang="zh-CN" dirty="0">
                    <a:sym typeface="Symbol"/>
                  </a:rPr>
                  <a:t>, </a:t>
                </a:r>
                <a:r>
                  <a:rPr lang="zh-CN" altLang="en-US" dirty="0">
                    <a:sym typeface="Symbol"/>
                  </a:rPr>
                  <a:t>那么以下</a:t>
                </a:r>
                <a:r>
                  <a:rPr lang="en-US" altLang="zh-CN" dirty="0">
                    <a:sym typeface="Symbol"/>
                  </a:rPr>
                  <a:t>6</a:t>
                </a:r>
                <a:r>
                  <a:rPr lang="zh-CN" altLang="en-US" dirty="0">
                    <a:sym typeface="Symbol"/>
                  </a:rPr>
                  <a:t>种场景中的一种将一定存在</a:t>
                </a:r>
                <a:r>
                  <a:rPr lang="en-US" altLang="zh-CN" dirty="0">
                    <a:sym typeface="Symbol"/>
                  </a:rPr>
                  <a:t>.</a:t>
                </a:r>
                <a:endParaRPr lang="en-US" dirty="0">
                  <a:sym typeface="Symbol"/>
                </a:endParaRPr>
              </a:p>
              <a:p>
                <a:pPr lvl="1"/>
                <a:r>
                  <a:rPr lang="en-US" dirty="0">
                    <a:sym typeface="Symbol"/>
                  </a:rPr>
                  <a:t> </a:t>
                </a:r>
                <a14:m>
                  <m:oMath xmlns:m="http://schemas.openxmlformats.org/officeDocument/2006/math">
                    <m:r>
                      <a:rPr lang="en-US" i="1" dirty="0" smtClean="0">
                        <a:latin typeface="Cambria Math" panose="02040503050406030204" pitchFamily="18" charset="0"/>
                        <a:sym typeface="Symbol"/>
                      </a:rPr>
                      <m:t>𝑎</m:t>
                    </m:r>
                    <m:r>
                      <a:rPr lang="en-US" i="1" dirty="0" smtClean="0">
                        <a:latin typeface="Cambria Math" panose="02040503050406030204" pitchFamily="18" charset="0"/>
                        <a:sym typeface="Symbol"/>
                      </a:rPr>
                      <m:t> ≥ </m:t>
                    </m:r>
                    <m:r>
                      <a:rPr lang="en-US" i="1" dirty="0" smtClean="0">
                        <a:latin typeface="Cambria Math" panose="02040503050406030204" pitchFamily="18" charset="0"/>
                        <a:sym typeface="Symbol"/>
                      </a:rPr>
                      <m:t>𝑏</m:t>
                    </m:r>
                    <m:r>
                      <a:rPr lang="en-US" i="1" dirty="0" smtClean="0">
                        <a:latin typeface="Cambria Math" panose="02040503050406030204" pitchFamily="18" charset="0"/>
                        <a:sym typeface="Symbol"/>
                      </a:rPr>
                      <m:t> ≥ </m:t>
                    </m:r>
                    <m:r>
                      <a:rPr lang="en-US" i="1" dirty="0" smtClean="0">
                        <a:latin typeface="Cambria Math" panose="02040503050406030204" pitchFamily="18" charset="0"/>
                        <a:sym typeface="Symbol"/>
                      </a:rPr>
                      <m:t>𝑐</m:t>
                    </m:r>
                  </m:oMath>
                </a14:m>
                <a:endParaRPr lang="en-US" dirty="0">
                  <a:sym typeface="Symbol"/>
                </a:endParaRPr>
              </a:p>
              <a:p>
                <a:pPr lvl="1"/>
                <a14:m>
                  <m:oMath xmlns:m="http://schemas.openxmlformats.org/officeDocument/2006/math">
                    <m:r>
                      <a:rPr lang="en-US" i="1" dirty="0" smtClean="0">
                        <a:latin typeface="Cambria Math" panose="02040503050406030204" pitchFamily="18" charset="0"/>
                        <a:sym typeface="Symbol"/>
                      </a:rPr>
                      <m:t>	</m:t>
                    </m:r>
                    <m:r>
                      <a:rPr lang="en-US" i="1" dirty="0" smtClean="0">
                        <a:latin typeface="Cambria Math" panose="02040503050406030204" pitchFamily="18" charset="0"/>
                        <a:sym typeface="Symbol"/>
                      </a:rPr>
                      <m:t>𝑎</m:t>
                    </m:r>
                    <m:r>
                      <a:rPr lang="en-US" i="1" dirty="0" smtClean="0">
                        <a:latin typeface="Cambria Math" panose="02040503050406030204" pitchFamily="18" charset="0"/>
                        <a:sym typeface="Symbol"/>
                      </a:rPr>
                      <m:t> ≥ </m:t>
                    </m:r>
                    <m:r>
                      <a:rPr lang="en-US" i="1" dirty="0" smtClean="0">
                        <a:latin typeface="Cambria Math" panose="02040503050406030204" pitchFamily="18" charset="0"/>
                        <a:sym typeface="Symbol"/>
                      </a:rPr>
                      <m:t>𝑐</m:t>
                    </m:r>
                    <m:r>
                      <a:rPr lang="en-US" i="1" dirty="0" smtClean="0">
                        <a:latin typeface="Cambria Math" panose="02040503050406030204" pitchFamily="18" charset="0"/>
                        <a:sym typeface="Symbol"/>
                      </a:rPr>
                      <m:t> ≥ </m:t>
                    </m:r>
                    <m:r>
                      <a:rPr lang="en-US" i="1" dirty="0" smtClean="0">
                        <a:latin typeface="Cambria Math" panose="02040503050406030204" pitchFamily="18" charset="0"/>
                        <a:sym typeface="Symbol"/>
                      </a:rPr>
                      <m:t>𝑏</m:t>
                    </m:r>
                  </m:oMath>
                </a14:m>
                <a:endParaRPr lang="en-US" dirty="0">
                  <a:sym typeface="Symbol"/>
                </a:endParaRPr>
              </a:p>
              <a:p>
                <a:pPr lvl="1"/>
                <a14:m>
                  <m:oMath xmlns:m="http://schemas.openxmlformats.org/officeDocument/2006/math">
                    <m:r>
                      <a:rPr lang="en-US" i="1" dirty="0" smtClean="0">
                        <a:latin typeface="Cambria Math" panose="02040503050406030204" pitchFamily="18" charset="0"/>
                        <a:sym typeface="Symbol"/>
                      </a:rPr>
                      <m:t>	</m:t>
                    </m:r>
                    <m:r>
                      <a:rPr lang="en-US" i="1" dirty="0" smtClean="0">
                        <a:latin typeface="Cambria Math" panose="02040503050406030204" pitchFamily="18" charset="0"/>
                        <a:sym typeface="Symbol"/>
                      </a:rPr>
                      <m:t>𝑏</m:t>
                    </m:r>
                    <m:r>
                      <a:rPr lang="en-US" i="1" dirty="0" smtClean="0">
                        <a:latin typeface="Cambria Math" panose="02040503050406030204" pitchFamily="18" charset="0"/>
                        <a:sym typeface="Symbol"/>
                      </a:rPr>
                      <m:t> ≥ </m:t>
                    </m:r>
                    <m:r>
                      <a:rPr lang="en-US" i="1" dirty="0" smtClean="0">
                        <a:latin typeface="Cambria Math" panose="02040503050406030204" pitchFamily="18" charset="0"/>
                        <a:sym typeface="Symbol"/>
                      </a:rPr>
                      <m:t>𝑎</m:t>
                    </m:r>
                    <m:r>
                      <a:rPr lang="en-US" i="1" dirty="0" smtClean="0">
                        <a:latin typeface="Cambria Math" panose="02040503050406030204" pitchFamily="18" charset="0"/>
                        <a:sym typeface="Symbol"/>
                      </a:rPr>
                      <m:t> ≥</m:t>
                    </m:r>
                    <m:r>
                      <a:rPr lang="en-US" i="1" dirty="0" smtClean="0">
                        <a:latin typeface="Cambria Math" panose="02040503050406030204" pitchFamily="18" charset="0"/>
                        <a:sym typeface="Symbol"/>
                      </a:rPr>
                      <m:t>𝑐</m:t>
                    </m:r>
                  </m:oMath>
                </a14:m>
                <a:endParaRPr lang="en-US" dirty="0">
                  <a:sym typeface="Symbol"/>
                </a:endParaRPr>
              </a:p>
              <a:p>
                <a:pPr lvl="1"/>
                <a14:m>
                  <m:oMath xmlns:m="http://schemas.openxmlformats.org/officeDocument/2006/math">
                    <m:r>
                      <a:rPr lang="en-US" i="1" dirty="0" smtClean="0">
                        <a:latin typeface="Cambria Math" panose="02040503050406030204" pitchFamily="18" charset="0"/>
                        <a:sym typeface="Symbol"/>
                      </a:rPr>
                      <m:t>	</m:t>
                    </m:r>
                    <m:r>
                      <a:rPr lang="en-US" i="1" dirty="0" smtClean="0">
                        <a:latin typeface="Cambria Math" panose="02040503050406030204" pitchFamily="18" charset="0"/>
                        <a:sym typeface="Symbol"/>
                      </a:rPr>
                      <m:t>𝑏</m:t>
                    </m:r>
                    <m:r>
                      <a:rPr lang="en-US" i="1" dirty="0" smtClean="0">
                        <a:latin typeface="Cambria Math" panose="02040503050406030204" pitchFamily="18" charset="0"/>
                        <a:sym typeface="Symbol"/>
                      </a:rPr>
                      <m:t> ≥ </m:t>
                    </m:r>
                    <m:r>
                      <a:rPr lang="en-US" i="1" dirty="0" smtClean="0">
                        <a:latin typeface="Cambria Math" panose="02040503050406030204" pitchFamily="18" charset="0"/>
                        <a:sym typeface="Symbol"/>
                      </a:rPr>
                      <m:t>𝑐</m:t>
                    </m:r>
                    <m:r>
                      <a:rPr lang="en-US" i="1" dirty="0" smtClean="0">
                        <a:latin typeface="Cambria Math" panose="02040503050406030204" pitchFamily="18" charset="0"/>
                        <a:sym typeface="Symbol"/>
                      </a:rPr>
                      <m:t> ≥</m:t>
                    </m:r>
                    <m:r>
                      <a:rPr lang="en-US" i="1" dirty="0" smtClean="0">
                        <a:latin typeface="Cambria Math" panose="02040503050406030204" pitchFamily="18" charset="0"/>
                        <a:sym typeface="Symbol"/>
                      </a:rPr>
                      <m:t>𝑎</m:t>
                    </m:r>
                  </m:oMath>
                </a14:m>
                <a:endParaRPr lang="en-US" dirty="0">
                  <a:sym typeface="Symbol"/>
                </a:endParaRPr>
              </a:p>
              <a:p>
                <a:pPr lvl="1"/>
                <a14:m>
                  <m:oMath xmlns:m="http://schemas.openxmlformats.org/officeDocument/2006/math">
                    <m:r>
                      <a:rPr lang="en-US" i="1" dirty="0" smtClean="0">
                        <a:latin typeface="Cambria Math" panose="02040503050406030204" pitchFamily="18" charset="0"/>
                        <a:sym typeface="Symbol"/>
                      </a:rPr>
                      <m:t>	</m:t>
                    </m:r>
                    <m:r>
                      <a:rPr lang="en-US" i="1" dirty="0" smtClean="0">
                        <a:latin typeface="Cambria Math" panose="02040503050406030204" pitchFamily="18" charset="0"/>
                        <a:sym typeface="Symbol"/>
                      </a:rPr>
                      <m:t>𝑐</m:t>
                    </m:r>
                    <m:r>
                      <a:rPr lang="en-US" i="1" dirty="0" smtClean="0">
                        <a:latin typeface="Cambria Math" panose="02040503050406030204" pitchFamily="18" charset="0"/>
                        <a:sym typeface="Symbol"/>
                      </a:rPr>
                      <m:t> ≥ </m:t>
                    </m:r>
                    <m:r>
                      <a:rPr lang="en-US" i="1" dirty="0" smtClean="0">
                        <a:latin typeface="Cambria Math" panose="02040503050406030204" pitchFamily="18" charset="0"/>
                        <a:sym typeface="Symbol"/>
                      </a:rPr>
                      <m:t>𝑎</m:t>
                    </m:r>
                    <m:r>
                      <a:rPr lang="en-US" i="1" dirty="0" smtClean="0">
                        <a:latin typeface="Cambria Math" panose="02040503050406030204" pitchFamily="18" charset="0"/>
                        <a:sym typeface="Symbol"/>
                      </a:rPr>
                      <m:t> ≥ </m:t>
                    </m:r>
                    <m:r>
                      <a:rPr lang="en-US" i="1" dirty="0" smtClean="0">
                        <a:latin typeface="Cambria Math" panose="02040503050406030204" pitchFamily="18" charset="0"/>
                        <a:sym typeface="Symbol"/>
                      </a:rPr>
                      <m:t>𝑏</m:t>
                    </m:r>
                  </m:oMath>
                </a14:m>
                <a:endParaRPr lang="en-US" dirty="0">
                  <a:sym typeface="Symbol"/>
                </a:endParaRPr>
              </a:p>
              <a:p>
                <a:pPr lvl="1"/>
                <a14:m>
                  <m:oMath xmlns:m="http://schemas.openxmlformats.org/officeDocument/2006/math">
                    <m:r>
                      <a:rPr lang="en-US" i="1" dirty="0" smtClean="0">
                        <a:latin typeface="Cambria Math" panose="02040503050406030204" pitchFamily="18" charset="0"/>
                        <a:sym typeface="Symbol"/>
                      </a:rPr>
                      <m:t>	</m:t>
                    </m:r>
                    <m:r>
                      <a:rPr lang="en-US" i="1" dirty="0" smtClean="0">
                        <a:latin typeface="Cambria Math" panose="02040503050406030204" pitchFamily="18" charset="0"/>
                        <a:sym typeface="Symbol"/>
                      </a:rPr>
                      <m:t>𝑐</m:t>
                    </m:r>
                    <m:r>
                      <a:rPr lang="en-US" i="1" dirty="0" smtClean="0">
                        <a:latin typeface="Cambria Math" panose="02040503050406030204" pitchFamily="18" charset="0"/>
                        <a:sym typeface="Symbol"/>
                      </a:rPr>
                      <m:t> ≥ </m:t>
                    </m:r>
                    <m:r>
                      <a:rPr lang="en-US" i="1" dirty="0" smtClean="0">
                        <a:latin typeface="Cambria Math" panose="02040503050406030204" pitchFamily="18" charset="0"/>
                        <a:sym typeface="Symbol"/>
                      </a:rPr>
                      <m:t>𝑏</m:t>
                    </m:r>
                    <m:r>
                      <a:rPr lang="en-US" i="1" dirty="0" smtClean="0">
                        <a:latin typeface="Cambria Math" panose="02040503050406030204" pitchFamily="18" charset="0"/>
                        <a:sym typeface="Symbol"/>
                      </a:rPr>
                      <m:t> ≥ </m:t>
                    </m:r>
                    <m:r>
                      <a:rPr lang="en-US" i="1" dirty="0" smtClean="0">
                        <a:latin typeface="Cambria Math" panose="02040503050406030204" pitchFamily="18" charset="0"/>
                        <a:sym typeface="Symbol"/>
                      </a:rPr>
                      <m:t>𝑎</m:t>
                    </m:r>
                  </m:oMath>
                </a14:m>
                <a:endParaRPr lang="en-US" dirty="0">
                  <a:sym typeface="Symbol"/>
                </a:endParaRPr>
              </a:p>
              <a:p>
                <a:pPr lvl="1" algn="just"/>
                <a:r>
                  <a:rPr lang="zh-CN" altLang="en-US" dirty="0">
                    <a:sym typeface="Symbol"/>
                  </a:rPr>
                  <a:t>场景</a:t>
                </a:r>
                <a:r>
                  <a:rPr lang="en-US" altLang="zh-CN" dirty="0">
                    <a:sym typeface="Symbol"/>
                  </a:rPr>
                  <a:t>1: </a:t>
                </a:r>
                <a14:m>
                  <m:oMath xmlns:m="http://schemas.openxmlformats.org/officeDocument/2006/math">
                    <m:r>
                      <a:rPr lang="en-US" altLang="zh-CN" i="1" dirty="0" smtClean="0">
                        <a:latin typeface="Cambria Math" panose="02040503050406030204" pitchFamily="18" charset="0"/>
                        <a:sym typeface="Symbol"/>
                      </a:rPr>
                      <m:t>𝑎</m:t>
                    </m:r>
                    <m:r>
                      <a:rPr lang="en-US" altLang="zh-CN" i="1" dirty="0" smtClean="0">
                        <a:latin typeface="Cambria Math" panose="02040503050406030204" pitchFamily="18" charset="0"/>
                        <a:sym typeface="Symbol"/>
                      </a:rPr>
                      <m:t> ≥ </m:t>
                    </m:r>
                    <m:r>
                      <a:rPr lang="en-US" altLang="zh-CN" i="1" dirty="0" smtClean="0">
                        <a:latin typeface="Cambria Math" panose="02040503050406030204" pitchFamily="18" charset="0"/>
                        <a:sym typeface="Symbol"/>
                      </a:rPr>
                      <m:t>𝑏</m:t>
                    </m:r>
                    <m:r>
                      <a:rPr lang="en-US" altLang="zh-CN" i="1" dirty="0" smtClean="0">
                        <a:latin typeface="Cambria Math" panose="02040503050406030204" pitchFamily="18" charset="0"/>
                        <a:sym typeface="Symbol"/>
                      </a:rPr>
                      <m:t> ≥ </m:t>
                    </m:r>
                    <m:r>
                      <a:rPr lang="en-US" altLang="zh-CN" i="1" dirty="0" smtClean="0">
                        <a:latin typeface="Cambria Math" panose="02040503050406030204" pitchFamily="18" charset="0"/>
                        <a:sym typeface="Symbol"/>
                      </a:rPr>
                      <m:t>𝑐</m:t>
                    </m:r>
                  </m:oMath>
                </a14:m>
                <a:r>
                  <a:rPr lang="zh-CN" altLang="en-US" dirty="0">
                    <a:sym typeface="Symbol"/>
                  </a:rPr>
                  <a:t>时</a:t>
                </a:r>
                <a:r>
                  <a:rPr lang="en-US" altLang="zh-CN" dirty="0">
                    <a:sym typeface="Symbol"/>
                  </a:rPr>
                  <a:t>, </a:t>
                </a:r>
                <a:r>
                  <a:rPr lang="zh-CN" altLang="en-US" dirty="0">
                    <a:sym typeface="Symbol"/>
                  </a:rPr>
                  <a:t>那么</a:t>
                </a:r>
                <a:r>
                  <a:rPr lang="en-US" altLang="zh-CN" dirty="0">
                    <a:sym typeface="Symbol"/>
                  </a:rPr>
                  <a:t>(</a:t>
                </a:r>
                <a14:m>
                  <m:oMath xmlns:m="http://schemas.openxmlformats.org/officeDocument/2006/math">
                    <m:r>
                      <a:rPr lang="en-US" altLang="zh-CN" i="1" dirty="0" smtClean="0">
                        <a:latin typeface="Cambria Math" panose="02040503050406030204" pitchFamily="18" charset="0"/>
                        <a:sym typeface="Symbol"/>
                      </a:rPr>
                      <m:t>𝑎</m:t>
                    </m:r>
                  </m:oMath>
                </a14:m>
                <a:r>
                  <a:rPr lang="en-US" altLang="zh-CN" dirty="0" err="1">
                    <a:sym typeface="Symbol"/>
                  </a:rPr>
                  <a:t>@</a:t>
                </a:r>
                <a14:m>
                  <m:oMath xmlns:m="http://schemas.openxmlformats.org/officeDocument/2006/math">
                    <m:r>
                      <a:rPr lang="en-US" altLang="zh-CN" i="1" dirty="0" smtClean="0">
                        <a:latin typeface="Cambria Math" panose="02040503050406030204" pitchFamily="18" charset="0"/>
                        <a:sym typeface="Symbol"/>
                      </a:rPr>
                      <m:t>𝑏</m:t>
                    </m:r>
                  </m:oMath>
                </a14:m>
                <a:r>
                  <a:rPr lang="en-US" altLang="zh-CN" dirty="0">
                    <a:sym typeface="Symbol"/>
                  </a:rPr>
                  <a:t>)=</a:t>
                </a:r>
                <a14:m>
                  <m:oMath xmlns:m="http://schemas.openxmlformats.org/officeDocument/2006/math">
                    <m:r>
                      <a:rPr lang="en-US" altLang="zh-CN" i="1" dirty="0" smtClean="0">
                        <a:latin typeface="Cambria Math" panose="02040503050406030204" pitchFamily="18" charset="0"/>
                        <a:sym typeface="Symbol"/>
                      </a:rPr>
                      <m:t>𝑎</m:t>
                    </m:r>
                  </m:oMath>
                </a14:m>
                <a:r>
                  <a:rPr lang="en-US" altLang="zh-CN" dirty="0">
                    <a:sym typeface="Symbol"/>
                  </a:rPr>
                  <a:t>, </a:t>
                </a:r>
                <a14:m>
                  <m:oMath xmlns:m="http://schemas.openxmlformats.org/officeDocument/2006/math">
                    <m:r>
                      <a:rPr lang="en-US" altLang="zh-CN" i="1" dirty="0" smtClean="0">
                        <a:latin typeface="Cambria Math" panose="02040503050406030204" pitchFamily="18" charset="0"/>
                        <a:sym typeface="Symbol"/>
                      </a:rPr>
                      <m:t>𝑎</m:t>
                    </m:r>
                  </m:oMath>
                </a14:m>
                <a:r>
                  <a:rPr lang="en-US" altLang="zh-CN" dirty="0" err="1">
                    <a:sym typeface="Symbol"/>
                  </a:rPr>
                  <a:t>@</a:t>
                </a:r>
                <a14:m>
                  <m:oMath xmlns:m="http://schemas.openxmlformats.org/officeDocument/2006/math">
                    <m:r>
                      <a:rPr lang="en-US" altLang="zh-CN" i="1" dirty="0" smtClean="0">
                        <a:latin typeface="Cambria Math" panose="02040503050406030204" pitchFamily="18" charset="0"/>
                        <a:sym typeface="Symbol"/>
                      </a:rPr>
                      <m:t>𝑐</m:t>
                    </m:r>
                  </m:oMath>
                </a14:m>
                <a:r>
                  <a:rPr lang="en-US" altLang="zh-CN" dirty="0">
                    <a:sym typeface="Symbol"/>
                  </a:rPr>
                  <a:t>=</a:t>
                </a:r>
                <a14:m>
                  <m:oMath xmlns:m="http://schemas.openxmlformats.org/officeDocument/2006/math">
                    <m:r>
                      <a:rPr lang="en-US" altLang="zh-CN" i="1" dirty="0" smtClean="0">
                        <a:latin typeface="Cambria Math" panose="02040503050406030204" pitchFamily="18" charset="0"/>
                        <a:sym typeface="Symbol"/>
                      </a:rPr>
                      <m:t>𝑎</m:t>
                    </m:r>
                  </m:oMath>
                </a14:m>
                <a:r>
                  <a:rPr lang="en-US" altLang="zh-CN" dirty="0">
                    <a:sym typeface="Symbol"/>
                  </a:rPr>
                  <a:t>, </a:t>
                </a:r>
                <a14:m>
                  <m:oMath xmlns:m="http://schemas.openxmlformats.org/officeDocument/2006/math">
                    <m:r>
                      <a:rPr lang="en-US" altLang="zh-CN" i="1" dirty="0" smtClean="0">
                        <a:latin typeface="Cambria Math" panose="02040503050406030204" pitchFamily="18" charset="0"/>
                        <a:sym typeface="Symbol"/>
                      </a:rPr>
                      <m:t>𝑏</m:t>
                    </m:r>
                  </m:oMath>
                </a14:m>
                <a:r>
                  <a:rPr lang="en-US" altLang="zh-CN" dirty="0" err="1">
                    <a:sym typeface="Symbol"/>
                  </a:rPr>
                  <a:t>@</a:t>
                </a:r>
                <a14:m>
                  <m:oMath xmlns:m="http://schemas.openxmlformats.org/officeDocument/2006/math">
                    <m:r>
                      <a:rPr lang="en-US" altLang="zh-CN" i="1" dirty="0" smtClean="0">
                        <a:latin typeface="Cambria Math" panose="02040503050406030204" pitchFamily="18" charset="0"/>
                        <a:sym typeface="Symbol"/>
                      </a:rPr>
                      <m:t>𝑐</m:t>
                    </m:r>
                  </m:oMath>
                </a14:m>
                <a:r>
                  <a:rPr lang="en-US" altLang="zh-CN" dirty="0">
                    <a:sym typeface="Symbol"/>
                  </a:rPr>
                  <a:t>=</a:t>
                </a:r>
                <a14:m>
                  <m:oMath xmlns:m="http://schemas.openxmlformats.org/officeDocument/2006/math">
                    <m:r>
                      <a:rPr lang="en-US" altLang="zh-CN" i="1" dirty="0" smtClean="0">
                        <a:latin typeface="Cambria Math" panose="02040503050406030204" pitchFamily="18" charset="0"/>
                        <a:sym typeface="Symbol"/>
                      </a:rPr>
                      <m:t>𝑏</m:t>
                    </m:r>
                  </m:oMath>
                </a14:m>
                <a:r>
                  <a:rPr lang="en-US" altLang="zh-CN" dirty="0">
                    <a:sym typeface="Symbol"/>
                  </a:rPr>
                  <a:t>. </a:t>
                </a:r>
                <a:r>
                  <a:rPr lang="zh-CN" altLang="en-US" dirty="0">
                    <a:sym typeface="Symbol"/>
                  </a:rPr>
                  <a:t>因此</a:t>
                </a:r>
                <a:r>
                  <a:rPr lang="en-US" altLang="zh-CN" dirty="0">
                    <a:sym typeface="Symbol"/>
                  </a:rPr>
                  <a:t>, (</a:t>
                </a:r>
                <a14:m>
                  <m:oMath xmlns:m="http://schemas.openxmlformats.org/officeDocument/2006/math">
                    <m:r>
                      <a:rPr lang="en-US" altLang="zh-CN" i="1" dirty="0">
                        <a:latin typeface="Cambria Math" panose="02040503050406030204" pitchFamily="18" charset="0"/>
                        <a:sym typeface="Symbol"/>
                      </a:rPr>
                      <m:t>𝑎</m:t>
                    </m:r>
                  </m:oMath>
                </a14:m>
                <a:r>
                  <a:rPr lang="en-US" altLang="zh-CN" dirty="0" err="1">
                    <a:sym typeface="Symbol"/>
                  </a:rPr>
                  <a:t>@</a:t>
                </a:r>
                <a14:m>
                  <m:oMath xmlns:m="http://schemas.openxmlformats.org/officeDocument/2006/math">
                    <m:r>
                      <a:rPr lang="en-US" altLang="zh-CN" i="1" dirty="0">
                        <a:latin typeface="Cambria Math" panose="02040503050406030204" pitchFamily="18" charset="0"/>
                        <a:sym typeface="Symbol"/>
                      </a:rPr>
                      <m:t>𝑏</m:t>
                    </m:r>
                  </m:oMath>
                </a14:m>
                <a:r>
                  <a:rPr lang="en-US" altLang="zh-CN" dirty="0">
                    <a:sym typeface="Symbol"/>
                  </a:rPr>
                  <a:t>)@</a:t>
                </a:r>
                <a14:m>
                  <m:oMath xmlns:m="http://schemas.openxmlformats.org/officeDocument/2006/math">
                    <m:r>
                      <a:rPr lang="en-US" altLang="zh-CN" i="1" dirty="0">
                        <a:latin typeface="Cambria Math" panose="02040503050406030204" pitchFamily="18" charset="0"/>
                        <a:sym typeface="Symbol"/>
                      </a:rPr>
                      <m:t>𝑐</m:t>
                    </m:r>
                  </m:oMath>
                </a14:m>
                <a:r>
                  <a:rPr lang="en-US" altLang="zh-CN" dirty="0">
                    <a:sym typeface="Symbol"/>
                  </a:rPr>
                  <a:t> = </a:t>
                </a:r>
                <a14:m>
                  <m:oMath xmlns:m="http://schemas.openxmlformats.org/officeDocument/2006/math">
                    <m:r>
                      <a:rPr lang="en-US" altLang="zh-CN" i="1" dirty="0">
                        <a:latin typeface="Cambria Math" panose="02040503050406030204" pitchFamily="18" charset="0"/>
                        <a:sym typeface="Symbol"/>
                      </a:rPr>
                      <m:t>𝑎</m:t>
                    </m:r>
                  </m:oMath>
                </a14:m>
                <a:r>
                  <a:rPr lang="en-US" altLang="zh-CN" dirty="0">
                    <a:sym typeface="Symbol"/>
                  </a:rPr>
                  <a:t>@(</a:t>
                </a:r>
                <a14:m>
                  <m:oMath xmlns:m="http://schemas.openxmlformats.org/officeDocument/2006/math">
                    <m:r>
                      <a:rPr lang="en-US" altLang="zh-CN" i="1" dirty="0">
                        <a:latin typeface="Cambria Math" panose="02040503050406030204" pitchFamily="18" charset="0"/>
                        <a:sym typeface="Symbol"/>
                      </a:rPr>
                      <m:t>𝑏</m:t>
                    </m:r>
                  </m:oMath>
                </a14:m>
                <a:r>
                  <a:rPr lang="en-US" altLang="zh-CN" dirty="0" err="1">
                    <a:sym typeface="Symbol"/>
                  </a:rPr>
                  <a:t>@</a:t>
                </a:r>
                <a14:m>
                  <m:oMath xmlns:m="http://schemas.openxmlformats.org/officeDocument/2006/math">
                    <m:r>
                      <a:rPr lang="en-US" altLang="zh-CN" i="1" dirty="0">
                        <a:latin typeface="Cambria Math" panose="02040503050406030204" pitchFamily="18" charset="0"/>
                        <a:sym typeface="Symbol"/>
                      </a:rPr>
                      <m:t>𝑐</m:t>
                    </m:r>
                  </m:oMath>
                </a14:m>
                <a:r>
                  <a:rPr lang="en-US" altLang="zh-CN" dirty="0">
                    <a:sym typeface="Symbol"/>
                  </a:rPr>
                  <a:t>)</a:t>
                </a:r>
              </a:p>
              <a:p>
                <a:pPr lvl="1"/>
                <a:r>
                  <a:rPr lang="zh-CN" altLang="en-US" dirty="0">
                    <a:sym typeface="Symbol"/>
                  </a:rPr>
                  <a:t>剩余的其他</a:t>
                </a:r>
                <a:r>
                  <a:rPr lang="en-US" altLang="zh-CN" dirty="0">
                    <a:sym typeface="Symbol"/>
                  </a:rPr>
                  <a:t>5</a:t>
                </a:r>
                <a:r>
                  <a:rPr lang="zh-CN" altLang="en-US" dirty="0">
                    <a:sym typeface="Symbol"/>
                  </a:rPr>
                  <a:t>个场景下的证明类似</a:t>
                </a:r>
                <a:r>
                  <a:rPr lang="en-US" altLang="zh-CN" dirty="0">
                    <a:sym typeface="Symbol"/>
                  </a:rPr>
                  <a:t>, </a:t>
                </a:r>
                <a:r>
                  <a:rPr lang="zh-CN" altLang="en-US" dirty="0">
                    <a:sym typeface="Symbol"/>
                  </a:rPr>
                  <a:t>请同学们课后自行完成</a:t>
                </a:r>
                <a:r>
                  <a:rPr lang="en-US" altLang="zh-CN" dirty="0">
                    <a:sym typeface="Symbol"/>
                  </a:rPr>
                  <a:t>.</a:t>
                </a:r>
              </a:p>
              <a:p>
                <a:pPr lvl="1"/>
                <a:endParaRPr lang="en-US" dirty="0">
                  <a:sym typeface="Symbol"/>
                </a:endParaRPr>
              </a:p>
              <a:p>
                <a:endParaRPr lang="en-US" dirty="0">
                  <a:sym typeface="Symbol"/>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r="-832"/>
                </a:stretch>
              </a:blipFill>
            </p:spPr>
            <p:txBody>
              <a:bodyPr/>
              <a:lstStyle/>
              <a:p>
                <a:r>
                  <a:rPr lang="zh-CN" altLang="en-US">
                    <a:noFill/>
                  </a:rPr>
                  <a:t> </a:t>
                </a:r>
              </a:p>
            </p:txBody>
          </p:sp>
        </mc:Fallback>
      </mc:AlternateContent>
      <p:sp>
        <p:nvSpPr>
          <p:cNvPr id="5" name="日期占位符 4"/>
          <p:cNvSpPr>
            <a:spLocks noGrp="1"/>
          </p:cNvSpPr>
          <p:nvPr>
            <p:ph type="dt" sz="half" idx="10"/>
          </p:nvPr>
        </p:nvSpPr>
        <p:spPr/>
        <p:txBody>
          <a:bodyPr/>
          <a:lstStyle/>
          <a:p>
            <a:fld id="{74A48628-B534-4E6D-8BBB-9A51A3D59783}" type="datetime1">
              <a:rPr lang="zh-CN" altLang="en-US" smtClean="0"/>
              <a:t>2023/11/18</a:t>
            </a:fld>
            <a:endParaRPr lang="zh-CN" altLang="en-US" dirty="0"/>
          </a:p>
        </p:txBody>
      </p:sp>
      <p:sp>
        <p:nvSpPr>
          <p:cNvPr id="6" name="页脚占位符 5"/>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7" name="灯片编号占位符 6"/>
          <p:cNvSpPr>
            <a:spLocks noGrp="1"/>
          </p:cNvSpPr>
          <p:nvPr>
            <p:ph type="sldNum" sz="quarter" idx="12"/>
          </p:nvPr>
        </p:nvSpPr>
        <p:spPr/>
        <p:txBody>
          <a:bodyPr/>
          <a:lstStyle/>
          <a:p>
            <a:fld id="{67913A8A-9EFB-4B5F-9CCB-3D21173FAA85}" type="slidenum">
              <a:rPr lang="zh-CN" altLang="en-US" smtClean="0"/>
              <a:pPr/>
              <a:t>171</a:t>
            </a:fld>
            <a:endParaRPr lang="zh-CN" altLang="en-US" dirty="0"/>
          </a:p>
        </p:txBody>
      </p:sp>
    </p:spTree>
    <p:extLst>
      <p:ext uri="{BB962C8B-B14F-4D97-AF65-F5344CB8AC3E}">
        <p14:creationId xmlns:p14="http://schemas.microsoft.com/office/powerpoint/2010/main" val="2976481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down)">
                                      <p:cBhvr>
                                        <p:cTn id="19" dur="500"/>
                                        <p:tgtEl>
                                          <p:spTgt spid="3">
                                            <p:txEl>
                                              <p:pRg st="5" end="5"/>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down)">
                                      <p:cBhvr>
                                        <p:cTn id="22" dur="500"/>
                                        <p:tgtEl>
                                          <p:spTgt spid="3">
                                            <p:txEl>
                                              <p:pRg st="6" end="6"/>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wipe(down)">
                                      <p:cBhvr>
                                        <p:cTn id="25" dur="500"/>
                                        <p:tgtEl>
                                          <p:spTgt spid="3">
                                            <p:txEl>
                                              <p:pRg st="7" end="7"/>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wipe(down)">
                                      <p:cBhvr>
                                        <p:cTn id="28" dur="500"/>
                                        <p:tgtEl>
                                          <p:spTgt spid="3">
                                            <p:txEl>
                                              <p:pRg st="8" end="8"/>
                                            </p:txEl>
                                          </p:spTgt>
                                        </p:tgtEl>
                                      </p:cBhvr>
                                    </p:animEffect>
                                  </p:childTnLst>
                                </p:cTn>
                              </p:par>
                              <p:par>
                                <p:cTn id="29" presetID="22" presetClass="entr" presetSubtype="4"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wipe(down)">
                                      <p:cBhvr>
                                        <p:cTn id="3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分情形证明法</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a:t>例</a:t>
                </a:r>
                <a:r>
                  <a:rPr lang="en-US" altLang="zh-CN" dirty="0"/>
                  <a:t>: </a:t>
                </a:r>
                <a:r>
                  <a:rPr lang="zh-CN" altLang="en-US" dirty="0"/>
                  <a:t>证明对于整数</a:t>
                </a:r>
                <a14:m>
                  <m:oMath xmlns:m="http://schemas.openxmlformats.org/officeDocument/2006/math">
                    <m:r>
                      <a:rPr lang="en-US" altLang="zh-CN" i="1" dirty="0" smtClean="0">
                        <a:latin typeface="Cambria Math" panose="02040503050406030204" pitchFamily="18" charset="0"/>
                      </a:rPr>
                      <m:t>𝑥</m:t>
                    </m:r>
                  </m:oMath>
                </a14:m>
                <a:r>
                  <a:rPr lang="zh-CN" altLang="en-US" dirty="0"/>
                  <a:t>和</a:t>
                </a:r>
                <a14:m>
                  <m:oMath xmlns:m="http://schemas.openxmlformats.org/officeDocument/2006/math">
                    <m:r>
                      <a:rPr lang="en-US" altLang="zh-CN" i="1" dirty="0" smtClean="0">
                        <a:latin typeface="Cambria Math" panose="02040503050406030204" pitchFamily="18" charset="0"/>
                      </a:rPr>
                      <m:t>𝑦</m:t>
                    </m:r>
                  </m:oMath>
                </a14:m>
                <a:r>
                  <a:rPr lang="en-US" altLang="zh-CN" dirty="0"/>
                  <a:t>, </a:t>
                </a:r>
                <a:r>
                  <a:rPr lang="zh-CN" altLang="en-US" dirty="0"/>
                  <a:t>如果</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m:t>
                    </m:r>
                    <m:r>
                      <a:rPr lang="en-US" i="1" dirty="0" smtClean="0">
                        <a:latin typeface="Cambria Math" panose="02040503050406030204" pitchFamily="18" charset="0"/>
                      </a:rPr>
                      <m:t>𝑦</m:t>
                    </m:r>
                  </m:oMath>
                </a14:m>
                <a:r>
                  <a:rPr lang="zh-CN" altLang="en-US" dirty="0"/>
                  <a:t>和</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m:t>
                    </m:r>
                    <m:r>
                      <a:rPr lang="en-US" i="1" dirty="0" smtClean="0">
                        <a:latin typeface="Cambria Math" panose="02040503050406030204" pitchFamily="18" charset="0"/>
                      </a:rPr>
                      <m:t>𝑦</m:t>
                    </m:r>
                  </m:oMath>
                </a14:m>
                <a:r>
                  <a:rPr lang="zh-CN" altLang="en-US" dirty="0"/>
                  <a:t>都是偶数</a:t>
                </a:r>
                <a:r>
                  <a:rPr lang="en-US" altLang="zh-CN" dirty="0"/>
                  <a:t>, </a:t>
                </a:r>
                <a:r>
                  <a:rPr lang="zh-CN" altLang="en-US" dirty="0"/>
                  <a:t>那么</a:t>
                </a:r>
                <a14:m>
                  <m:oMath xmlns:m="http://schemas.openxmlformats.org/officeDocument/2006/math">
                    <m:r>
                      <a:rPr lang="en-US" i="1" dirty="0" smtClean="0">
                        <a:latin typeface="Cambria Math" panose="02040503050406030204" pitchFamily="18" charset="0"/>
                      </a:rPr>
                      <m:t>𝑥</m:t>
                    </m:r>
                  </m:oMath>
                </a14:m>
                <a:r>
                  <a:rPr lang="zh-CN" altLang="en-US" dirty="0"/>
                  <a:t>和</a:t>
                </a:r>
                <a14:m>
                  <m:oMath xmlns:m="http://schemas.openxmlformats.org/officeDocument/2006/math">
                    <m:r>
                      <a:rPr lang="en-US" i="1" dirty="0" smtClean="0">
                        <a:latin typeface="Cambria Math" panose="02040503050406030204" pitchFamily="18" charset="0"/>
                      </a:rPr>
                      <m:t>𝑦</m:t>
                    </m:r>
                  </m:oMath>
                </a14:m>
                <a:r>
                  <a:rPr lang="zh-CN" altLang="en-US" dirty="0"/>
                  <a:t>都是偶数</a:t>
                </a:r>
                <a:r>
                  <a:rPr lang="en-US" dirty="0"/>
                  <a:t>.</a:t>
                </a:r>
              </a:p>
              <a:p>
                <a:r>
                  <a:rPr lang="zh-CN" altLang="en-US" dirty="0"/>
                  <a:t>解</a:t>
                </a:r>
                <a:r>
                  <a:rPr lang="en-US" dirty="0"/>
                  <a:t>: </a:t>
                </a:r>
                <a:r>
                  <a:rPr lang="zh-CN" altLang="en-US" dirty="0"/>
                  <a:t>采用归谬证明法</a:t>
                </a:r>
                <a:r>
                  <a:rPr lang="en-US" dirty="0"/>
                  <a:t>. </a:t>
                </a:r>
                <a:r>
                  <a:rPr lang="zh-CN" altLang="en-US" dirty="0"/>
                  <a:t>假设前提成立</a:t>
                </a:r>
                <a:r>
                  <a:rPr lang="en-US" altLang="zh-CN" dirty="0"/>
                  <a:t>, </a:t>
                </a:r>
                <a:r>
                  <a:rPr lang="zh-CN" altLang="en-US" dirty="0"/>
                  <a:t>结论不成立</a:t>
                </a:r>
                <a:r>
                  <a:rPr lang="en-US" altLang="zh-CN" dirty="0"/>
                  <a:t>. </a:t>
                </a:r>
                <a:r>
                  <a:rPr lang="zh-CN" altLang="en-US" dirty="0"/>
                  <a:t>亦即</a:t>
                </a:r>
                <a14:m>
                  <m:oMath xmlns:m="http://schemas.openxmlformats.org/officeDocument/2006/math">
                    <m:r>
                      <a:rPr lang="en-US" altLang="zh-CN" i="1" dirty="0" smtClean="0">
                        <a:latin typeface="Cambria Math" panose="02040503050406030204" pitchFamily="18" charset="0"/>
                      </a:rPr>
                      <m:t>𝑥</m:t>
                    </m:r>
                  </m:oMath>
                </a14:m>
                <a:r>
                  <a:rPr lang="zh-CN" altLang="en-US" dirty="0"/>
                  <a:t>和</a:t>
                </a:r>
                <a14:m>
                  <m:oMath xmlns:m="http://schemas.openxmlformats.org/officeDocument/2006/math">
                    <m:r>
                      <a:rPr lang="en-US" altLang="zh-CN" i="1" dirty="0" smtClean="0">
                        <a:latin typeface="Cambria Math" panose="02040503050406030204" pitchFamily="18" charset="0"/>
                      </a:rPr>
                      <m:t>𝑦</m:t>
                    </m:r>
                  </m:oMath>
                </a14:m>
                <a:r>
                  <a:rPr lang="zh-CN" altLang="en-US" dirty="0"/>
                  <a:t>不都是偶数</a:t>
                </a:r>
                <a:r>
                  <a:rPr lang="en-US" altLang="zh-CN" dirty="0"/>
                  <a:t>(</a:t>
                </a:r>
                <a:r>
                  <a:rPr lang="zh-CN" altLang="en-US" dirty="0"/>
                  <a:t>也就是说</a:t>
                </a:r>
                <a:r>
                  <a:rPr lang="en-US" altLang="zh-CN" dirty="0"/>
                  <a:t>, </a:t>
                </a:r>
                <a:r>
                  <a:rPr lang="zh-CN" altLang="en-US" dirty="0"/>
                  <a:t>其中一个或者两个都是奇数</a:t>
                </a:r>
                <a:r>
                  <a:rPr lang="en-US" altLang="zh-CN" dirty="0"/>
                  <a:t>), </a:t>
                </a:r>
                <a:r>
                  <a:rPr lang="zh-CN" altLang="en-US" dirty="0"/>
                  <a:t>为了不失一般性</a:t>
                </a:r>
                <a:r>
                  <a:rPr lang="en-US" altLang="zh-CN" dirty="0"/>
                  <a:t>, </a:t>
                </a:r>
                <a:r>
                  <a:rPr lang="zh-CN" altLang="en-US" dirty="0"/>
                  <a:t>我们假设</a:t>
                </a:r>
                <a14:m>
                  <m:oMath xmlns:m="http://schemas.openxmlformats.org/officeDocument/2006/math">
                    <m:r>
                      <a:rPr lang="en-US" altLang="zh-CN" i="1" dirty="0" smtClean="0">
                        <a:latin typeface="Cambria Math" panose="02040503050406030204" pitchFamily="18" charset="0"/>
                      </a:rPr>
                      <m:t>𝑥</m:t>
                    </m:r>
                  </m:oMath>
                </a14:m>
                <a:r>
                  <a:rPr lang="zh-CN" altLang="en-US" dirty="0"/>
                  <a:t>是奇数</a:t>
                </a:r>
                <a:r>
                  <a:rPr lang="en-US" dirty="0"/>
                  <a:t>. </a:t>
                </a:r>
                <a:r>
                  <a:rPr lang="zh-CN" altLang="en-US" dirty="0"/>
                  <a:t>那么对于整数</a:t>
                </a:r>
                <a14:m>
                  <m:oMath xmlns:m="http://schemas.openxmlformats.org/officeDocument/2006/math">
                    <m:r>
                      <a:rPr lang="en-US" altLang="zh-CN" b="0" i="1" dirty="0" smtClean="0">
                        <a:latin typeface="Cambria Math" panose="02040503050406030204" pitchFamily="18" charset="0"/>
                      </a:rPr>
                      <m:t>𝑚</m:t>
                    </m:r>
                  </m:oMath>
                </a14:m>
                <a:r>
                  <a:rPr lang="en-US" altLang="zh-CN" dirty="0"/>
                  <a:t>,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=2</m:t>
                    </m:r>
                    <m:r>
                      <a:rPr lang="en-US" i="1" dirty="0" smtClean="0">
                        <a:latin typeface="Cambria Math" panose="02040503050406030204" pitchFamily="18" charset="0"/>
                      </a:rPr>
                      <m:t>𝑚</m:t>
                    </m:r>
                    <m:r>
                      <a:rPr lang="en-US" i="1" dirty="0" smtClean="0">
                        <a:latin typeface="Cambria Math" panose="02040503050406030204" pitchFamily="18" charset="0"/>
                      </a:rPr>
                      <m:t>+1</m:t>
                    </m:r>
                  </m:oMath>
                </a14:m>
                <a:r>
                  <a:rPr lang="en-US" dirty="0"/>
                  <a:t>. </a:t>
                </a:r>
              </a:p>
              <a:p>
                <a:pPr lvl="1">
                  <a:lnSpc>
                    <a:spcPct val="100000"/>
                  </a:lnSpc>
                </a:pPr>
                <a:r>
                  <a:rPr lang="zh-CN" altLang="en-US" dirty="0"/>
                  <a:t>场景</a:t>
                </a:r>
                <a:r>
                  <a:rPr lang="en-US" altLang="zh-CN" dirty="0"/>
                  <a:t>1</a:t>
                </a:r>
                <a:r>
                  <a:rPr lang="en-US" dirty="0"/>
                  <a:t>: </a:t>
                </a:r>
                <a14:m>
                  <m:oMath xmlns:m="http://schemas.openxmlformats.org/officeDocument/2006/math">
                    <m:r>
                      <a:rPr lang="en-US" i="1" dirty="0" smtClean="0">
                        <a:latin typeface="Cambria Math" panose="02040503050406030204" pitchFamily="18" charset="0"/>
                      </a:rPr>
                      <m:t>𝑦</m:t>
                    </m:r>
                  </m:oMath>
                </a14:m>
                <a:r>
                  <a:rPr lang="zh-CN" altLang="en-US" dirty="0"/>
                  <a:t>是偶数</a:t>
                </a:r>
                <a:r>
                  <a:rPr lang="en-US" dirty="0"/>
                  <a:t>. </a:t>
                </a:r>
                <a:r>
                  <a:rPr lang="zh-CN" altLang="en-US" dirty="0"/>
                  <a:t>那么对于整数</a:t>
                </a:r>
                <a14:m>
                  <m:oMath xmlns:m="http://schemas.openxmlformats.org/officeDocument/2006/math">
                    <m:r>
                      <a:rPr lang="en-US" altLang="zh-CN" i="1" dirty="0" smtClean="0">
                        <a:latin typeface="Cambria Math" panose="02040503050406030204" pitchFamily="18" charset="0"/>
                      </a:rPr>
                      <m:t>𝑛</m:t>
                    </m:r>
                  </m:oMath>
                </a14:m>
                <a:r>
                  <a:rPr lang="en-US" altLang="zh-CN" dirty="0"/>
                  <a:t>,</a:t>
                </a:r>
                <a:r>
                  <a:rPr lang="en-US" dirty="0"/>
                  <a:t> </a:t>
                </a:r>
                <a14:m>
                  <m:oMath xmlns:m="http://schemas.openxmlformats.org/officeDocument/2006/math">
                    <m:r>
                      <a:rPr lang="en-US" i="1" dirty="0" smtClean="0">
                        <a:latin typeface="Cambria Math" panose="02040503050406030204" pitchFamily="18" charset="0"/>
                      </a:rPr>
                      <m:t>𝑦</m:t>
                    </m:r>
                    <m:r>
                      <a:rPr lang="en-US" i="1" dirty="0" smtClean="0">
                        <a:latin typeface="Cambria Math" panose="02040503050406030204" pitchFamily="18" charset="0"/>
                      </a:rPr>
                      <m:t> = 2</m:t>
                    </m:r>
                    <m:r>
                      <a:rPr lang="en-US" i="1" dirty="0" smtClean="0">
                        <a:latin typeface="Cambria Math" panose="02040503050406030204" pitchFamily="18" charset="0"/>
                      </a:rPr>
                      <m:t>𝑛</m:t>
                    </m:r>
                  </m:oMath>
                </a14:m>
                <a:r>
                  <a:rPr lang="en-US" dirty="0"/>
                  <a:t>, </a:t>
                </a:r>
                <a:r>
                  <a:rPr lang="zh-CN" altLang="en-US" dirty="0"/>
                  <a:t>那么</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m:t>
                    </m:r>
                    <m:r>
                      <a:rPr lang="en-US" i="1" dirty="0" smtClean="0">
                        <a:latin typeface="Cambria Math" panose="02040503050406030204" pitchFamily="18" charset="0"/>
                      </a:rPr>
                      <m:t>𝑦</m:t>
                    </m:r>
                    <m:r>
                      <a:rPr lang="en-US" i="1" dirty="0" smtClean="0">
                        <a:latin typeface="Cambria Math" panose="02040503050406030204" pitchFamily="18" charset="0"/>
                      </a:rPr>
                      <m:t>=(2</m:t>
                    </m:r>
                    <m:r>
                      <a:rPr lang="en-US" i="1" dirty="0" smtClean="0">
                        <a:latin typeface="Cambria Math" panose="02040503050406030204" pitchFamily="18" charset="0"/>
                      </a:rPr>
                      <m:t>𝑚</m:t>
                    </m:r>
                    <m:r>
                      <a:rPr lang="en-US" i="1" dirty="0" smtClean="0">
                        <a:latin typeface="Cambria Math" panose="02040503050406030204" pitchFamily="18" charset="0"/>
                      </a:rPr>
                      <m:t> + 1) + 2</m:t>
                    </m:r>
                    <m:r>
                      <a:rPr lang="en-US" i="1" dirty="0" smtClean="0">
                        <a:latin typeface="Cambria Math" panose="02040503050406030204" pitchFamily="18" charset="0"/>
                      </a:rPr>
                      <m:t>𝑛</m:t>
                    </m:r>
                    <m:r>
                      <a:rPr lang="en-US" i="1" dirty="0" smtClean="0">
                        <a:latin typeface="Cambria Math" panose="02040503050406030204" pitchFamily="18" charset="0"/>
                      </a:rPr>
                      <m:t> = 2(</m:t>
                    </m:r>
                    <m:r>
                      <a:rPr lang="en-US" i="1" dirty="0" smtClean="0">
                        <a:latin typeface="Cambria Math" panose="02040503050406030204" pitchFamily="18" charset="0"/>
                      </a:rPr>
                      <m:t>𝑚</m:t>
                    </m:r>
                    <m:r>
                      <a:rPr lang="en-US" i="1" dirty="0" smtClean="0">
                        <a:latin typeface="Cambria Math" panose="02040503050406030204" pitchFamily="18" charset="0"/>
                      </a:rPr>
                      <m:t> + </m:t>
                    </m:r>
                    <m:r>
                      <a:rPr lang="en-US" i="1" dirty="0" smtClean="0">
                        <a:latin typeface="Cambria Math" panose="02040503050406030204" pitchFamily="18" charset="0"/>
                      </a:rPr>
                      <m:t>𝑛</m:t>
                    </m:r>
                    <m:r>
                      <a:rPr lang="en-US" i="1" dirty="0" smtClean="0">
                        <a:latin typeface="Cambria Math" panose="02040503050406030204" pitchFamily="18" charset="0"/>
                      </a:rPr>
                      <m:t>) + 1 </m:t>
                    </m:r>
                  </m:oMath>
                </a14:m>
                <a:r>
                  <a:rPr lang="zh-CN" altLang="en-US" dirty="0"/>
                  <a:t>是奇数</a:t>
                </a:r>
                <a:r>
                  <a:rPr lang="en-US" dirty="0"/>
                  <a:t>. </a:t>
                </a:r>
                <a:r>
                  <a:rPr lang="zh-CN" altLang="en-US" dirty="0"/>
                  <a:t>和前提矛盾</a:t>
                </a:r>
                <a:r>
                  <a:rPr lang="en-US" altLang="zh-CN" dirty="0"/>
                  <a:t>, </a:t>
                </a:r>
                <a:r>
                  <a:rPr lang="zh-CN" altLang="en-US" dirty="0"/>
                  <a:t>所以</a:t>
                </a:r>
                <a14:m>
                  <m:oMath xmlns:m="http://schemas.openxmlformats.org/officeDocument/2006/math">
                    <m:r>
                      <a:rPr lang="en-US" altLang="zh-CN" i="1" dirty="0" smtClean="0">
                        <a:latin typeface="Cambria Math" panose="02040503050406030204" pitchFamily="18" charset="0"/>
                      </a:rPr>
                      <m:t>𝑥</m:t>
                    </m:r>
                  </m:oMath>
                </a14:m>
                <a:r>
                  <a:rPr lang="zh-CN" altLang="en-US" dirty="0"/>
                  <a:t>奇数和</a:t>
                </a:r>
                <a14:m>
                  <m:oMath xmlns:m="http://schemas.openxmlformats.org/officeDocument/2006/math">
                    <m:r>
                      <a:rPr lang="en-US" altLang="zh-CN" i="1" dirty="0" smtClean="0">
                        <a:latin typeface="Cambria Math" panose="02040503050406030204" pitchFamily="18" charset="0"/>
                      </a:rPr>
                      <m:t>𝑦</m:t>
                    </m:r>
                  </m:oMath>
                </a14:m>
                <a:r>
                  <a:rPr lang="zh-CN" altLang="en-US" dirty="0"/>
                  <a:t>偶数不成立</a:t>
                </a:r>
                <a:r>
                  <a:rPr lang="en-US" altLang="zh-CN" dirty="0"/>
                  <a:t>. </a:t>
                </a:r>
                <a:endParaRPr lang="en-US" dirty="0"/>
              </a:p>
              <a:p>
                <a:pPr lvl="1">
                  <a:lnSpc>
                    <a:spcPct val="100000"/>
                  </a:lnSpc>
                </a:pPr>
                <a:r>
                  <a:rPr lang="zh-CN" altLang="en-US" dirty="0"/>
                  <a:t>场景</a:t>
                </a:r>
                <a:r>
                  <a:rPr lang="en-US" altLang="zh-CN" dirty="0"/>
                  <a:t>2</a:t>
                </a:r>
                <a:r>
                  <a:rPr lang="en-US" dirty="0"/>
                  <a:t>: </a:t>
                </a:r>
                <a14:m>
                  <m:oMath xmlns:m="http://schemas.openxmlformats.org/officeDocument/2006/math">
                    <m:r>
                      <a:rPr lang="en-US" i="1" dirty="0" smtClean="0">
                        <a:latin typeface="Cambria Math" panose="02040503050406030204" pitchFamily="18" charset="0"/>
                      </a:rPr>
                      <m:t>𝑦</m:t>
                    </m:r>
                  </m:oMath>
                </a14:m>
                <a:r>
                  <a:rPr lang="zh-CN" altLang="en-US" dirty="0"/>
                  <a:t>是奇数</a:t>
                </a:r>
                <a:r>
                  <a:rPr lang="en-US" altLang="zh-CN" dirty="0"/>
                  <a:t>. </a:t>
                </a:r>
                <a:r>
                  <a:rPr lang="zh-CN" altLang="en-US" dirty="0"/>
                  <a:t>那么对于整数</a:t>
                </a:r>
                <a14:m>
                  <m:oMath xmlns:m="http://schemas.openxmlformats.org/officeDocument/2006/math">
                    <m:r>
                      <a:rPr lang="en-US" altLang="zh-CN" i="1" dirty="0" smtClean="0">
                        <a:latin typeface="Cambria Math" panose="02040503050406030204" pitchFamily="18" charset="0"/>
                      </a:rPr>
                      <m:t>𝑛</m:t>
                    </m:r>
                  </m:oMath>
                </a14:m>
                <a:r>
                  <a:rPr lang="en-US" altLang="zh-CN" dirty="0" err="1"/>
                  <a:t>,</a:t>
                </a:r>
                <a14:m>
                  <m:oMath xmlns:m="http://schemas.openxmlformats.org/officeDocument/2006/math">
                    <m:r>
                      <a:rPr lang="en-US" i="1" dirty="0" smtClean="0">
                        <a:latin typeface="Cambria Math" panose="02040503050406030204" pitchFamily="18" charset="0"/>
                      </a:rPr>
                      <m:t>𝑦</m:t>
                    </m:r>
                    <m:r>
                      <a:rPr lang="en-US" i="1" dirty="0" smtClean="0">
                        <a:latin typeface="Cambria Math" panose="02040503050406030204" pitchFamily="18" charset="0"/>
                      </a:rPr>
                      <m:t> = 2</m:t>
                    </m:r>
                    <m:r>
                      <a:rPr lang="en-US" i="1" dirty="0" smtClean="0">
                        <a:latin typeface="Cambria Math" panose="02040503050406030204" pitchFamily="18" charset="0"/>
                      </a:rPr>
                      <m:t>𝑛</m:t>
                    </m:r>
                    <m:r>
                      <a:rPr lang="en-US" i="1" dirty="0" smtClean="0">
                        <a:latin typeface="Cambria Math" panose="02040503050406030204" pitchFamily="18" charset="0"/>
                      </a:rPr>
                      <m:t> + 1</m:t>
                    </m:r>
                  </m:oMath>
                </a14:m>
                <a:r>
                  <a:rPr lang="en-US" dirty="0"/>
                  <a:t>, </a:t>
                </a:r>
                <a:r>
                  <a:rPr lang="zh-CN" altLang="en-US" dirty="0"/>
                  <a:t>因此</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m:t>
                    </m:r>
                    <m:r>
                      <a:rPr lang="en-US" i="1" dirty="0" smtClean="0">
                        <a:latin typeface="Cambria Math" panose="02040503050406030204" pitchFamily="18" charset="0"/>
                      </a:rPr>
                      <m:t>𝑦</m:t>
                    </m:r>
                    <m:r>
                      <a:rPr lang="en-US" i="1" dirty="0" smtClean="0">
                        <a:latin typeface="Cambria Math" panose="02040503050406030204" pitchFamily="18" charset="0"/>
                      </a:rPr>
                      <m:t>=(2</m:t>
                    </m:r>
                    <m:r>
                      <a:rPr lang="en-US" i="1" dirty="0" smtClean="0">
                        <a:latin typeface="Cambria Math" panose="02040503050406030204" pitchFamily="18" charset="0"/>
                      </a:rPr>
                      <m:t>𝑚</m:t>
                    </m:r>
                    <m:r>
                      <a:rPr lang="en-US" i="1" dirty="0" smtClean="0">
                        <a:latin typeface="Cambria Math" panose="02040503050406030204" pitchFamily="18" charset="0"/>
                      </a:rPr>
                      <m:t>+1)(2</m:t>
                    </m:r>
                    <m:r>
                      <a:rPr lang="en-US" i="1" dirty="0" smtClean="0">
                        <a:latin typeface="Cambria Math" panose="02040503050406030204" pitchFamily="18" charset="0"/>
                      </a:rPr>
                      <m:t>𝑛</m:t>
                    </m:r>
                    <m:r>
                      <a:rPr lang="en-US" i="1" dirty="0" smtClean="0">
                        <a:latin typeface="Cambria Math" panose="02040503050406030204" pitchFamily="18" charset="0"/>
                      </a:rPr>
                      <m:t>+1)= 2(2</m:t>
                    </m:r>
                    <m:r>
                      <a:rPr lang="en-US" i="1" dirty="0" smtClean="0">
                        <a:latin typeface="Cambria Math" panose="02040503050406030204" pitchFamily="18" charset="0"/>
                      </a:rPr>
                      <m:t>𝑚</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𝑚</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)+1</m:t>
                    </m:r>
                  </m:oMath>
                </a14:m>
                <a:r>
                  <a:rPr lang="zh-CN" altLang="en-US" dirty="0"/>
                  <a:t>是奇数</a:t>
                </a:r>
                <a:r>
                  <a:rPr lang="en-US" dirty="0"/>
                  <a:t>. </a:t>
                </a:r>
                <a:r>
                  <a:rPr lang="zh-CN" altLang="en-US" dirty="0"/>
                  <a:t>和前提矛盾</a:t>
                </a:r>
                <a:r>
                  <a:rPr lang="en-US" altLang="zh-CN" dirty="0"/>
                  <a:t>, </a:t>
                </a:r>
                <a:r>
                  <a:rPr lang="zh-CN" altLang="en-US" dirty="0"/>
                  <a:t>所以</a:t>
                </a:r>
                <a14:m>
                  <m:oMath xmlns:m="http://schemas.openxmlformats.org/officeDocument/2006/math">
                    <m:r>
                      <a:rPr lang="en-US" altLang="zh-CN" i="1" dirty="0" smtClean="0">
                        <a:latin typeface="Cambria Math" panose="02040503050406030204" pitchFamily="18" charset="0"/>
                      </a:rPr>
                      <m:t>𝑥</m:t>
                    </m:r>
                  </m:oMath>
                </a14:m>
                <a:r>
                  <a:rPr lang="zh-CN" altLang="en-US" dirty="0"/>
                  <a:t>奇数和</a:t>
                </a:r>
                <a14:m>
                  <m:oMath xmlns:m="http://schemas.openxmlformats.org/officeDocument/2006/math">
                    <m:r>
                      <a:rPr lang="en-US" altLang="zh-CN" i="1" dirty="0" smtClean="0">
                        <a:latin typeface="Cambria Math" panose="02040503050406030204" pitchFamily="18" charset="0"/>
                      </a:rPr>
                      <m:t>𝑦</m:t>
                    </m:r>
                  </m:oMath>
                </a14:m>
                <a:r>
                  <a:rPr lang="zh-CN" altLang="en-US" dirty="0"/>
                  <a:t>奇数不成立</a:t>
                </a:r>
                <a:r>
                  <a:rPr lang="en-US" altLang="zh-CN" dirty="0"/>
                  <a:t>.</a:t>
                </a:r>
              </a:p>
              <a:p>
                <a:pPr lvl="1">
                  <a:lnSpc>
                    <a:spcPct val="100000"/>
                  </a:lnSpc>
                </a:pPr>
                <a:r>
                  <a:rPr lang="zh-CN" altLang="en-US" dirty="0"/>
                  <a:t>综上所述</a:t>
                </a:r>
                <a:r>
                  <a:rPr lang="en-US" altLang="zh-CN" dirty="0"/>
                  <a:t>, </a:t>
                </a:r>
                <a:r>
                  <a:rPr lang="zh-CN" altLang="en-US" dirty="0"/>
                  <a:t>得证</a:t>
                </a:r>
                <a:r>
                  <a:rPr lang="en-US" altLang="zh-CN" dirty="0"/>
                  <a:t>. </a:t>
                </a:r>
              </a:p>
              <a:p>
                <a:pPr lvl="1">
                  <a:lnSpc>
                    <a:spcPct val="100000"/>
                  </a:lnSpc>
                </a:pPr>
                <a:r>
                  <a:rPr lang="en-US" altLang="zh-CN" dirty="0"/>
                  <a:t>(</a:t>
                </a:r>
                <a:r>
                  <a:rPr lang="zh-CN" altLang="en-US" dirty="0"/>
                  <a:t>备注</a:t>
                </a:r>
                <a:r>
                  <a:rPr lang="en-US" altLang="zh-CN" dirty="0"/>
                  <a:t>:</a:t>
                </a:r>
                <a:r>
                  <a:rPr lang="zh-CN" altLang="en-US" dirty="0"/>
                  <a:t>上面例子中我们仅考虑了</a:t>
                </a:r>
                <a14:m>
                  <m:oMath xmlns:m="http://schemas.openxmlformats.org/officeDocument/2006/math">
                    <m:r>
                      <a:rPr lang="en-US" altLang="zh-CN" i="1" dirty="0" smtClean="0">
                        <a:latin typeface="Cambria Math" panose="02040503050406030204" pitchFamily="18" charset="0"/>
                      </a:rPr>
                      <m:t>𝑥</m:t>
                    </m:r>
                  </m:oMath>
                </a14:m>
                <a:r>
                  <a:rPr lang="zh-CN" altLang="en-US" dirty="0"/>
                  <a:t>为奇数的情况</a:t>
                </a:r>
                <a:r>
                  <a:rPr lang="en-US" altLang="zh-CN" dirty="0"/>
                  <a:t>. </a:t>
                </a:r>
                <a:r>
                  <a:rPr lang="zh-CN" altLang="en-US" dirty="0"/>
                  <a:t>这是因为</a:t>
                </a:r>
                <a14:m>
                  <m:oMath xmlns:m="http://schemas.openxmlformats.org/officeDocument/2006/math">
                    <m:r>
                      <a:rPr lang="en-US" altLang="zh-CN" i="1" dirty="0" smtClean="0">
                        <a:latin typeface="Cambria Math" panose="02040503050406030204" pitchFamily="18" charset="0"/>
                      </a:rPr>
                      <m:t>𝑦</m:t>
                    </m:r>
                  </m:oMath>
                </a14:m>
                <a:r>
                  <a:rPr lang="zh-CN" altLang="en-US" dirty="0"/>
                  <a:t>为奇数的情况也是类似地</a:t>
                </a:r>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r="-555"/>
                </a:stretch>
              </a:blipFill>
            </p:spPr>
            <p:txBody>
              <a:bodyPr/>
              <a:lstStyle/>
              <a:p>
                <a:r>
                  <a:rPr lang="zh-CN" altLang="en-US">
                    <a:noFill/>
                  </a:rPr>
                  <a:t> </a:t>
                </a:r>
              </a:p>
            </p:txBody>
          </p:sp>
        </mc:Fallback>
      </mc:AlternateContent>
      <p:sp>
        <p:nvSpPr>
          <p:cNvPr id="5" name="日期占位符 4"/>
          <p:cNvSpPr>
            <a:spLocks noGrp="1"/>
          </p:cNvSpPr>
          <p:nvPr>
            <p:ph type="dt" sz="half" idx="10"/>
          </p:nvPr>
        </p:nvSpPr>
        <p:spPr/>
        <p:txBody>
          <a:bodyPr/>
          <a:lstStyle/>
          <a:p>
            <a:fld id="{F341FDC8-C685-445F-80D8-723853AE0414}" type="datetime1">
              <a:rPr lang="zh-CN" altLang="en-US" smtClean="0"/>
              <a:t>2023/11/18</a:t>
            </a:fld>
            <a:endParaRPr lang="zh-CN" altLang="en-US" dirty="0"/>
          </a:p>
        </p:txBody>
      </p:sp>
      <p:sp>
        <p:nvSpPr>
          <p:cNvPr id="6" name="页脚占位符 5"/>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7" name="灯片编号占位符 6"/>
          <p:cNvSpPr>
            <a:spLocks noGrp="1"/>
          </p:cNvSpPr>
          <p:nvPr>
            <p:ph type="sldNum" sz="quarter" idx="12"/>
          </p:nvPr>
        </p:nvSpPr>
        <p:spPr/>
        <p:txBody>
          <a:bodyPr/>
          <a:lstStyle/>
          <a:p>
            <a:fld id="{67913A8A-9EFB-4B5F-9CCB-3D21173FAA85}" type="slidenum">
              <a:rPr lang="zh-CN" altLang="en-US" smtClean="0"/>
              <a:pPr/>
              <a:t>172</a:t>
            </a:fld>
            <a:endParaRPr lang="zh-CN" altLang="en-US" dirty="0"/>
          </a:p>
        </p:txBody>
      </p:sp>
    </p:spTree>
    <p:extLst>
      <p:ext uri="{BB962C8B-B14F-4D97-AF65-F5344CB8AC3E}">
        <p14:creationId xmlns:p14="http://schemas.microsoft.com/office/powerpoint/2010/main" val="2144733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down)">
                                      <p:cBhvr>
                                        <p:cTn id="1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457200" y="1088823"/>
            <a:ext cx="11277599" cy="1275281"/>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a:t>存在性证明</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为了证明形如</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𝑥𝑃</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a:t>的命题</a:t>
                </a:r>
                <a:r>
                  <a:rPr lang="en-US" altLang="zh-CN" dirty="0"/>
                  <a:t>, </a:t>
                </a:r>
                <a:r>
                  <a:rPr lang="zh-CN" altLang="en-US" b="1" dirty="0">
                    <a:solidFill>
                      <a:srgbClr val="C00000"/>
                    </a:solidFill>
                  </a:rPr>
                  <a:t>存在性证明</a:t>
                </a:r>
                <a:r>
                  <a:rPr lang="zh-CN" altLang="en-US" dirty="0"/>
                  <a:t>将</a:t>
                </a:r>
                <a:r>
                  <a:rPr lang="en-US" altLang="zh-CN" dirty="0"/>
                  <a:t>:</a:t>
                </a:r>
                <a:endParaRPr lang="en-US" dirty="0"/>
              </a:p>
              <a:p>
                <a:pPr lvl="1"/>
                <a:r>
                  <a:rPr lang="zh-CN" altLang="en-US" dirty="0"/>
                  <a:t>找到一个显式值</a:t>
                </a:r>
                <a14:m>
                  <m:oMath xmlns:m="http://schemas.openxmlformats.org/officeDocument/2006/math">
                    <m:r>
                      <a:rPr lang="en-US" altLang="zh-CN" i="1" dirty="0" smtClean="0">
                        <a:latin typeface="Cambria Math" panose="02040503050406030204" pitchFamily="18" charset="0"/>
                      </a:rPr>
                      <m:t>𝑐</m:t>
                    </m:r>
                  </m:oMath>
                </a14:m>
                <a:r>
                  <a:rPr lang="en-US" altLang="zh-CN" dirty="0"/>
                  <a:t>,</a:t>
                </a:r>
                <a:r>
                  <a:rPr lang="zh-CN" altLang="en-US" dirty="0"/>
                  <a:t>使得</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𝑐</m:t>
                    </m:r>
                    <m:r>
                      <a:rPr lang="en-US" i="1" dirty="0" smtClean="0">
                        <a:latin typeface="Cambria Math" panose="02040503050406030204" pitchFamily="18" charset="0"/>
                      </a:rPr>
                      <m:t>)</m:t>
                    </m:r>
                  </m:oMath>
                </a14:m>
                <a:r>
                  <a:rPr lang="zh-CN" altLang="en-US" dirty="0"/>
                  <a:t>为真</a:t>
                </a:r>
                <a:r>
                  <a:rPr lang="en-US" dirty="0"/>
                  <a:t>.</a:t>
                </a:r>
              </a:p>
              <a:p>
                <a:pPr lvl="1"/>
                <a:r>
                  <a:rPr lang="zh-CN" altLang="en-US" dirty="0"/>
                  <a:t>那么</a:t>
                </a:r>
                <a14:m>
                  <m:oMath xmlns:m="http://schemas.openxmlformats.org/officeDocument/2006/math">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𝑥𝑃</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zh-CN" altLang="en-US" dirty="0"/>
                  <a:t>为真</a:t>
                </a:r>
                <a:r>
                  <a:rPr lang="en-US" altLang="zh-CN" dirty="0"/>
                  <a:t>.</a:t>
                </a:r>
                <a:endParaRPr lang="en-US" dirty="0"/>
              </a:p>
              <a:p>
                <a:pPr marL="393192" lvl="1" indent="0">
                  <a:buNone/>
                </a:pPr>
                <a:r>
                  <a:rPr lang="en-US" altLang="zh-CN" dirty="0"/>
                  <a:t>(</a:t>
                </a:r>
                <a:r>
                  <a:rPr lang="zh-CN" altLang="en-US" dirty="0"/>
                  <a:t>备注</a:t>
                </a:r>
                <a:r>
                  <a:rPr lang="en-US" altLang="zh-CN" dirty="0"/>
                  <a:t>:</a:t>
                </a:r>
                <a:r>
                  <a:rPr lang="zh-CN" altLang="en-US" dirty="0"/>
                  <a:t>这样的存在性证明称为</a:t>
                </a:r>
                <a:r>
                  <a:rPr lang="zh-CN" altLang="en-US" b="1" dirty="0"/>
                  <a:t>构造性的</a:t>
                </a:r>
                <a:r>
                  <a:rPr lang="en-US" altLang="zh-CN" dirty="0"/>
                  <a:t>)</a:t>
                </a:r>
                <a:endParaRPr lang="en-US" dirty="0"/>
              </a:p>
              <a:p>
                <a:endParaRPr lang="en-US" altLang="zh-CN" dirty="0"/>
              </a:p>
              <a:p>
                <a:pPr algn="just"/>
                <a:r>
                  <a:rPr lang="zh-CN" altLang="en-US" dirty="0"/>
                  <a:t>例</a:t>
                </a:r>
                <a:r>
                  <a:rPr lang="en-US" altLang="zh-CN" dirty="0"/>
                  <a:t>:</a:t>
                </a:r>
                <a:r>
                  <a:rPr lang="zh-CN" altLang="en-US" dirty="0"/>
                  <a:t>证明存在一个正整数</a:t>
                </a:r>
                <a:r>
                  <a:rPr lang="en-US" altLang="zh-CN" dirty="0"/>
                  <a:t>, </a:t>
                </a:r>
                <a:r>
                  <a:rPr lang="zh-CN" altLang="en-US" dirty="0"/>
                  <a:t>可以用两种不同的方式将其表示为正整数的立方和</a:t>
                </a:r>
                <a:r>
                  <a:rPr lang="en-US" altLang="zh-CN" dirty="0"/>
                  <a:t>.</a:t>
                </a:r>
              </a:p>
              <a:p>
                <a:r>
                  <a:rPr lang="zh-CN" altLang="en-US" dirty="0"/>
                  <a:t>解</a:t>
                </a:r>
                <a:r>
                  <a:rPr lang="en-US" dirty="0"/>
                  <a:t>:1729</a:t>
                </a:r>
                <a:r>
                  <a:rPr lang="zh-CN" altLang="en-US" dirty="0"/>
                  <a:t>就是这样满足要求的数字</a:t>
                </a:r>
                <a:r>
                  <a:rPr lang="en-US" altLang="zh-CN" dirty="0"/>
                  <a:t>, </a:t>
                </a:r>
                <a:r>
                  <a:rPr lang="zh-CN" altLang="en-US" dirty="0"/>
                  <a:t>因为</a:t>
                </a:r>
                <a:r>
                  <a:rPr lang="en-US" dirty="0"/>
                  <a:t>1729=</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3</m:t>
                        </m:r>
                      </m:sup>
                    </m:sSup>
                  </m:oMath>
                </a14:m>
                <a:r>
                  <a:rPr lang="en-US" dirty="0"/>
                  <a:t>+</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9</m:t>
                        </m:r>
                      </m:e>
                      <m:sup>
                        <m:r>
                          <a:rPr lang="en-US" altLang="zh-CN" i="1">
                            <a:latin typeface="Cambria Math" panose="02040503050406030204" pitchFamily="18" charset="0"/>
                          </a:rPr>
                          <m:t>3</m:t>
                        </m:r>
                      </m:sup>
                    </m:sSup>
                  </m:oMath>
                </a14:m>
                <a:r>
                  <a:rPr lang="en-US" dirty="0"/>
                  <a:t> =</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12</m:t>
                        </m:r>
                      </m:e>
                      <m:sup>
                        <m:r>
                          <a:rPr lang="en-US" altLang="zh-CN" i="1">
                            <a:latin typeface="Cambria Math" panose="02040503050406030204" pitchFamily="18" charset="0"/>
                          </a:rPr>
                          <m:t>3</m:t>
                        </m:r>
                      </m:sup>
                    </m:sSup>
                  </m:oMath>
                </a14:m>
                <a:r>
                  <a:rPr lang="en-US" dirty="0"/>
                  <a:t>+</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1</m:t>
                        </m:r>
                      </m:e>
                      <m:sup>
                        <m:r>
                          <a:rPr lang="en-US" altLang="zh-CN" i="1">
                            <a:latin typeface="Cambria Math" panose="02040503050406030204" pitchFamily="18" charset="0"/>
                          </a:rPr>
                          <m:t>3</m:t>
                        </m:r>
                      </m:sup>
                    </m:sSup>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99" t="-2143" r="-1110"/>
                </a:stretch>
              </a:blipFill>
            </p:spPr>
            <p:txBody>
              <a:bodyPr/>
              <a:lstStyle/>
              <a:p>
                <a:r>
                  <a:rPr lang="zh-CN" altLang="en-US">
                    <a:noFill/>
                  </a:rPr>
                  <a:t> </a:t>
                </a:r>
              </a:p>
            </p:txBody>
          </p:sp>
        </mc:Fallback>
      </mc:AlternateContent>
      <p:sp>
        <p:nvSpPr>
          <p:cNvPr id="5" name="日期占位符 4"/>
          <p:cNvSpPr>
            <a:spLocks noGrp="1"/>
          </p:cNvSpPr>
          <p:nvPr>
            <p:ph type="dt" sz="half" idx="10"/>
          </p:nvPr>
        </p:nvSpPr>
        <p:spPr/>
        <p:txBody>
          <a:bodyPr/>
          <a:lstStyle/>
          <a:p>
            <a:fld id="{C6EFC21D-9496-459B-BFEE-ABC05D93643B}" type="datetime1">
              <a:rPr lang="zh-CN" altLang="en-US" smtClean="0"/>
              <a:t>2023/11/18</a:t>
            </a:fld>
            <a:endParaRPr lang="zh-CN" altLang="en-US" dirty="0"/>
          </a:p>
        </p:txBody>
      </p:sp>
      <p:sp>
        <p:nvSpPr>
          <p:cNvPr id="6" name="页脚占位符 5"/>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173</a:t>
            </a:fld>
            <a:endParaRPr lang="zh-CN" altLang="en-US" dirty="0"/>
          </a:p>
        </p:txBody>
      </p:sp>
    </p:spTree>
    <p:extLst>
      <p:ext uri="{BB962C8B-B14F-4D97-AF65-F5344CB8AC3E}">
        <p14:creationId xmlns:p14="http://schemas.microsoft.com/office/powerpoint/2010/main" val="427459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wipe(down)">
                                      <p:cBhvr>
                                        <p:cTn id="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存在性证明</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pPr>
                  <a:lnSpc>
                    <a:spcPct val="120000"/>
                  </a:lnSpc>
                </a:pPr>
                <a:r>
                  <a:rPr lang="zh-CN" altLang="en-US" sz="3000" dirty="0"/>
                  <a:t>存在性证明时</a:t>
                </a:r>
                <a:r>
                  <a:rPr lang="en-US" altLang="zh-CN" sz="3000" dirty="0"/>
                  <a:t>, </a:t>
                </a:r>
                <a:r>
                  <a:rPr lang="zh-CN" altLang="en-US" sz="3000" dirty="0"/>
                  <a:t>也可以给出一种</a:t>
                </a:r>
                <a:r>
                  <a:rPr lang="zh-CN" altLang="en-US" sz="3000" b="1" dirty="0"/>
                  <a:t>非构造的</a:t>
                </a:r>
                <a:r>
                  <a:rPr lang="zh-CN" altLang="en-US" sz="3000" dirty="0"/>
                  <a:t>存在性证明</a:t>
                </a:r>
                <a:r>
                  <a:rPr lang="en-US" altLang="zh-CN" sz="3000" dirty="0"/>
                  <a:t>, </a:t>
                </a:r>
                <a:r>
                  <a:rPr lang="zh-CN" altLang="en-US" sz="3000" dirty="0"/>
                  <a:t>即不再找出使得</a:t>
                </a:r>
                <a14:m>
                  <m:oMath xmlns:m="http://schemas.openxmlformats.org/officeDocument/2006/math">
                    <m:r>
                      <a:rPr lang="en-US" altLang="zh-CN" sz="3000" i="1" dirty="0" smtClean="0">
                        <a:latin typeface="Cambria Math" panose="02040503050406030204" pitchFamily="18" charset="0"/>
                      </a:rPr>
                      <m:t>𝑃</m:t>
                    </m:r>
                    <m:r>
                      <a:rPr lang="en-US" altLang="zh-CN" sz="3000" i="1" dirty="0" smtClean="0">
                        <a:latin typeface="Cambria Math" panose="02040503050406030204" pitchFamily="18" charset="0"/>
                      </a:rPr>
                      <m:t>(</m:t>
                    </m:r>
                    <m:r>
                      <a:rPr lang="en-US" altLang="zh-CN" sz="3000" i="1" dirty="0" smtClean="0">
                        <a:latin typeface="Cambria Math" panose="02040503050406030204" pitchFamily="18" charset="0"/>
                      </a:rPr>
                      <m:t>𝑐</m:t>
                    </m:r>
                    <m:r>
                      <a:rPr lang="en-US" altLang="zh-CN" sz="3000" i="1" dirty="0" smtClean="0">
                        <a:latin typeface="Cambria Math" panose="02040503050406030204" pitchFamily="18" charset="0"/>
                      </a:rPr>
                      <m:t>) </m:t>
                    </m:r>
                  </m:oMath>
                </a14:m>
                <a:r>
                  <a:rPr lang="zh-CN" altLang="en-US" sz="3000" dirty="0"/>
                  <a:t>为真的元素</a:t>
                </a:r>
                <a14:m>
                  <m:oMath xmlns:m="http://schemas.openxmlformats.org/officeDocument/2006/math">
                    <m:r>
                      <a:rPr lang="en-US" altLang="zh-CN" sz="3000" i="1" dirty="0" smtClean="0">
                        <a:latin typeface="Cambria Math" panose="02040503050406030204" pitchFamily="18" charset="0"/>
                      </a:rPr>
                      <m:t>𝑐</m:t>
                    </m:r>
                  </m:oMath>
                </a14:m>
                <a:r>
                  <a:rPr lang="en-US" altLang="zh-CN" sz="3000" dirty="0"/>
                  <a:t>, </a:t>
                </a:r>
                <a:r>
                  <a:rPr lang="zh-CN" altLang="en-US" sz="3000" dirty="0"/>
                  <a:t>而是以某种其他方式来证明</a:t>
                </a:r>
                <a14:m>
                  <m:oMath xmlns:m="http://schemas.openxmlformats.org/officeDocument/2006/math">
                    <m:r>
                      <a:rPr lang="en-US"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rPr>
                      <m:t>𝑥𝑃</m:t>
                    </m:r>
                    <m:r>
                      <a:rPr lang="en-US" altLang="zh-CN" sz="3200" i="1">
                        <a:latin typeface="Cambria Math" panose="02040503050406030204" pitchFamily="18" charset="0"/>
                      </a:rPr>
                      <m:t>(</m:t>
                    </m:r>
                    <m:r>
                      <a:rPr lang="en-US" altLang="zh-CN" sz="3200" i="1">
                        <a:latin typeface="Cambria Math" panose="02040503050406030204" pitchFamily="18" charset="0"/>
                      </a:rPr>
                      <m:t>𝑥</m:t>
                    </m:r>
                    <m:r>
                      <a:rPr lang="en-US" altLang="zh-CN" sz="3200" i="1">
                        <a:latin typeface="Cambria Math" panose="02040503050406030204" pitchFamily="18" charset="0"/>
                      </a:rPr>
                      <m:t>)</m:t>
                    </m:r>
                  </m:oMath>
                </a14:m>
                <a:r>
                  <a:rPr lang="zh-CN" altLang="en-US" sz="3000" dirty="0"/>
                  <a:t>为真</a:t>
                </a:r>
                <a:r>
                  <a:rPr lang="en-US" altLang="zh-CN" sz="3000" dirty="0"/>
                  <a:t>. </a:t>
                </a:r>
                <a:r>
                  <a:rPr lang="zh-CN" altLang="en-US" sz="3000" dirty="0"/>
                  <a:t>比如使用归谬证明</a:t>
                </a:r>
                <a:r>
                  <a:rPr lang="en-US" altLang="zh-CN" sz="3000" dirty="0"/>
                  <a:t>, </a:t>
                </a:r>
                <a:r>
                  <a:rPr lang="zh-CN" altLang="en-US" sz="3000" dirty="0"/>
                  <a:t>证明存在量化式的否定式蕴含一个矛盾</a:t>
                </a:r>
                <a:r>
                  <a:rPr lang="en-US" altLang="zh-CN" sz="3000" dirty="0"/>
                  <a:t>.</a:t>
                </a:r>
              </a:p>
              <a:p>
                <a:endParaRPr lang="en-US" dirty="0"/>
              </a:p>
              <a:p>
                <a:r>
                  <a:rPr lang="zh-CN" altLang="en-US" sz="3000" dirty="0"/>
                  <a:t>例</a:t>
                </a:r>
                <a:r>
                  <a:rPr lang="en-US" sz="3000" dirty="0"/>
                  <a:t>: </a:t>
                </a:r>
                <a:r>
                  <a:rPr lang="zh-CN" altLang="en-US" sz="3000" dirty="0"/>
                  <a:t>证明存在无理数</a:t>
                </a:r>
                <a14:m>
                  <m:oMath xmlns:m="http://schemas.openxmlformats.org/officeDocument/2006/math">
                    <m:r>
                      <a:rPr lang="en-US" altLang="zh-CN" sz="3000" i="1" dirty="0" smtClean="0">
                        <a:latin typeface="Cambria Math" panose="02040503050406030204" pitchFamily="18" charset="0"/>
                      </a:rPr>
                      <m:t>𝑥</m:t>
                    </m:r>
                  </m:oMath>
                </a14:m>
                <a:r>
                  <a:rPr lang="zh-CN" altLang="en-US" sz="3000" dirty="0"/>
                  <a:t>和</a:t>
                </a:r>
                <a14:m>
                  <m:oMath xmlns:m="http://schemas.openxmlformats.org/officeDocument/2006/math">
                    <m:r>
                      <a:rPr lang="en-US" altLang="zh-CN" sz="3000" i="1" dirty="0" smtClean="0">
                        <a:latin typeface="Cambria Math" panose="02040503050406030204" pitchFamily="18" charset="0"/>
                      </a:rPr>
                      <m:t>𝑦</m:t>
                    </m:r>
                  </m:oMath>
                </a14:m>
                <a:r>
                  <a:rPr lang="en-US" altLang="zh-CN" sz="3000" dirty="0"/>
                  <a:t>, </a:t>
                </a:r>
                <a:r>
                  <a:rPr lang="zh-CN" altLang="en-US" sz="3000" dirty="0"/>
                  <a:t>使得</a:t>
                </a:r>
                <a14:m>
                  <m:oMath xmlns:m="http://schemas.openxmlformats.org/officeDocument/2006/math">
                    <m:sSup>
                      <m:sSupPr>
                        <m:ctrlPr>
                          <a:rPr lang="en-US" altLang="zh-CN" sz="3000" i="1" smtClean="0">
                            <a:latin typeface="Cambria Math" panose="02040503050406030204" pitchFamily="18" charset="0"/>
                          </a:rPr>
                        </m:ctrlPr>
                      </m:sSupPr>
                      <m:e>
                        <m:r>
                          <a:rPr lang="en-US" altLang="zh-CN" sz="3000" b="0" i="1" smtClean="0">
                            <a:latin typeface="Cambria Math" panose="02040503050406030204" pitchFamily="18" charset="0"/>
                          </a:rPr>
                          <m:t>𝑥</m:t>
                        </m:r>
                      </m:e>
                      <m:sup>
                        <m:r>
                          <a:rPr lang="en-US" altLang="zh-CN" sz="3000" b="0" i="1" smtClean="0">
                            <a:latin typeface="Cambria Math" panose="02040503050406030204" pitchFamily="18" charset="0"/>
                          </a:rPr>
                          <m:t>𝑦</m:t>
                        </m:r>
                      </m:sup>
                    </m:sSup>
                  </m:oMath>
                </a14:m>
                <a:r>
                  <a:rPr lang="zh-CN" altLang="en-US" sz="3000" dirty="0"/>
                  <a:t>是有理数</a:t>
                </a:r>
                <a:r>
                  <a:rPr lang="en-US" sz="3000" dirty="0"/>
                  <a:t>.</a:t>
                </a:r>
              </a:p>
              <a:p>
                <a:r>
                  <a:rPr lang="zh-CN" altLang="en-US" sz="3000" dirty="0"/>
                  <a:t>解</a:t>
                </a:r>
                <a:r>
                  <a:rPr lang="en-US" sz="3000" dirty="0"/>
                  <a:t>: </a:t>
                </a:r>
                <a:r>
                  <a:rPr lang="zh-CN" altLang="en-US" sz="3000" dirty="0"/>
                  <a:t>之前示例可知</a:t>
                </a:r>
                <a14:m>
                  <m:oMath xmlns:m="http://schemas.openxmlformats.org/officeDocument/2006/math">
                    <m:rad>
                      <m:radPr>
                        <m:degHide m:val="on"/>
                        <m:ctrlPr>
                          <a:rPr lang="zh-CN" altLang="en-US" sz="3000" i="1" smtClean="0">
                            <a:latin typeface="Cambria Math" panose="02040503050406030204" pitchFamily="18" charset="0"/>
                          </a:rPr>
                        </m:ctrlPr>
                      </m:radPr>
                      <m:deg/>
                      <m:e>
                        <m:r>
                          <a:rPr lang="en-US" altLang="zh-CN" sz="3000" b="0" i="1" smtClean="0">
                            <a:latin typeface="Cambria Math" panose="02040503050406030204" pitchFamily="18" charset="0"/>
                          </a:rPr>
                          <m:t>2</m:t>
                        </m:r>
                      </m:e>
                    </m:rad>
                  </m:oMath>
                </a14:m>
                <a:r>
                  <a:rPr lang="zh-CN" altLang="en-US" sz="3000" dirty="0"/>
                  <a:t>是无理数</a:t>
                </a:r>
                <a:r>
                  <a:rPr lang="en-US" sz="3000" dirty="0"/>
                  <a:t>. </a:t>
                </a:r>
                <a:r>
                  <a:rPr lang="zh-CN" altLang="en-US" sz="3000" dirty="0"/>
                  <a:t>考虑数字</a:t>
                </a:r>
                <a14:m>
                  <m:oMath xmlns:m="http://schemas.openxmlformats.org/officeDocument/2006/math">
                    <m:sSup>
                      <m:sSupPr>
                        <m:ctrlPr>
                          <a:rPr lang="en-US" altLang="zh-CN" sz="3000" i="1" smtClean="0">
                            <a:latin typeface="Cambria Math" panose="02040503050406030204" pitchFamily="18" charset="0"/>
                          </a:rPr>
                        </m:ctrlPr>
                      </m:sSupPr>
                      <m:e>
                        <m:rad>
                          <m:radPr>
                            <m:degHide m:val="on"/>
                            <m:ctrlPr>
                              <a:rPr lang="zh-CN" altLang="en-US" sz="3000" i="1">
                                <a:latin typeface="Cambria Math" panose="02040503050406030204" pitchFamily="18" charset="0"/>
                              </a:rPr>
                            </m:ctrlPr>
                          </m:radPr>
                          <m:deg/>
                          <m:e>
                            <m:r>
                              <a:rPr lang="en-US" altLang="zh-CN" sz="3000" i="1">
                                <a:latin typeface="Cambria Math" panose="02040503050406030204" pitchFamily="18" charset="0"/>
                              </a:rPr>
                              <m:t>2</m:t>
                            </m:r>
                          </m:e>
                        </m:rad>
                      </m:e>
                      <m:sup>
                        <m:rad>
                          <m:radPr>
                            <m:degHide m:val="on"/>
                            <m:ctrlPr>
                              <a:rPr lang="zh-CN" altLang="en-US" sz="3000" i="1">
                                <a:latin typeface="Cambria Math" panose="02040503050406030204" pitchFamily="18" charset="0"/>
                              </a:rPr>
                            </m:ctrlPr>
                          </m:radPr>
                          <m:deg/>
                          <m:e>
                            <m:r>
                              <a:rPr lang="en-US" altLang="zh-CN" sz="3000" i="1">
                                <a:latin typeface="Cambria Math" panose="02040503050406030204" pitchFamily="18" charset="0"/>
                              </a:rPr>
                              <m:t>2</m:t>
                            </m:r>
                          </m:e>
                        </m:rad>
                      </m:sup>
                    </m:sSup>
                  </m:oMath>
                </a14:m>
                <a:r>
                  <a:rPr lang="en-US" sz="3000" dirty="0"/>
                  <a:t>: </a:t>
                </a:r>
              </a:p>
              <a:p>
                <a:pPr marL="533400" indent="-174625">
                  <a:buClr>
                    <a:srgbClr val="01559D"/>
                  </a:buClr>
                  <a:buSzPct val="97000"/>
                  <a:buFont typeface="Wingdings" panose="05000000000000000000" pitchFamily="2" charset="2"/>
                  <a:buChar char="Ø"/>
                </a:pPr>
                <a:r>
                  <a:rPr lang="zh-CN" altLang="en-US" sz="2600" dirty="0"/>
                  <a:t>如果它是有理数</a:t>
                </a:r>
                <a:r>
                  <a:rPr lang="en-US" altLang="zh-CN" sz="2600" dirty="0"/>
                  <a:t>, </a:t>
                </a:r>
                <a:r>
                  <a:rPr lang="zh-CN" altLang="en-US" sz="2600" dirty="0"/>
                  <a:t>那就存在两个无理数</a:t>
                </a:r>
                <a14:m>
                  <m:oMath xmlns:m="http://schemas.openxmlformats.org/officeDocument/2006/math">
                    <m:r>
                      <a:rPr lang="en-US" altLang="zh-CN" sz="2600" i="1" dirty="0" smtClean="0">
                        <a:latin typeface="Cambria Math" panose="02040503050406030204" pitchFamily="18" charset="0"/>
                      </a:rPr>
                      <m:t>𝑥</m:t>
                    </m:r>
                  </m:oMath>
                </a14:m>
                <a:r>
                  <a:rPr lang="zh-CN" altLang="en-US" sz="2600" dirty="0"/>
                  <a:t>和</a:t>
                </a:r>
                <a14:m>
                  <m:oMath xmlns:m="http://schemas.openxmlformats.org/officeDocument/2006/math">
                    <m:r>
                      <a:rPr lang="en-US" altLang="zh-CN" sz="2600" i="1" dirty="0" smtClean="0">
                        <a:latin typeface="Cambria Math" panose="02040503050406030204" pitchFamily="18" charset="0"/>
                      </a:rPr>
                      <m:t>𝑦</m:t>
                    </m:r>
                  </m:oMath>
                </a14:m>
                <a:r>
                  <a:rPr lang="zh-CN" altLang="en-US" sz="2600" dirty="0"/>
                  <a:t>且</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𝑦</m:t>
                        </m:r>
                      </m:sup>
                    </m:sSup>
                  </m:oMath>
                </a14:m>
                <a:r>
                  <a:rPr lang="zh-CN" altLang="en-US" sz="2600" dirty="0"/>
                  <a:t>是有理数</a:t>
                </a:r>
                <a:r>
                  <a:rPr lang="en-US" altLang="zh-CN" sz="2600" dirty="0"/>
                  <a:t>(</a:t>
                </a:r>
                <a:r>
                  <a:rPr lang="zh-CN" altLang="en-US" sz="2600" dirty="0"/>
                  <a:t>其中</a:t>
                </a:r>
                <a14:m>
                  <m:oMath xmlns:m="http://schemas.openxmlformats.org/officeDocument/2006/math">
                    <m:r>
                      <a:rPr lang="en-US" altLang="zh-CN" sz="2600" i="1" dirty="0" smtClean="0">
                        <a:latin typeface="Cambria Math" panose="02040503050406030204" pitchFamily="18" charset="0"/>
                      </a:rPr>
                      <m:t>𝑥</m:t>
                    </m:r>
                  </m:oMath>
                </a14:m>
                <a:r>
                  <a:rPr lang="en-US" altLang="zh-CN" sz="2600" dirty="0"/>
                  <a:t>=</a:t>
                </a:r>
                <a14:m>
                  <m:oMath xmlns:m="http://schemas.openxmlformats.org/officeDocument/2006/math">
                    <m:rad>
                      <m:radPr>
                        <m:degHide m:val="on"/>
                        <m:ctrlPr>
                          <a:rPr lang="zh-CN" altLang="en-US" i="1">
                            <a:latin typeface="Cambria Math" panose="02040503050406030204" pitchFamily="18" charset="0"/>
                          </a:rPr>
                        </m:ctrlPr>
                      </m:radPr>
                      <m:deg/>
                      <m:e>
                        <m:r>
                          <a:rPr lang="en-US" altLang="zh-CN" i="1">
                            <a:latin typeface="Cambria Math" panose="02040503050406030204" pitchFamily="18" charset="0"/>
                          </a:rPr>
                          <m:t>2</m:t>
                        </m:r>
                      </m:e>
                    </m:rad>
                  </m:oMath>
                </a14:m>
                <a:r>
                  <a:rPr lang="en-US" altLang="zh-CN" sz="2600" dirty="0"/>
                  <a:t>, </a:t>
                </a:r>
                <a14:m>
                  <m:oMath xmlns:m="http://schemas.openxmlformats.org/officeDocument/2006/math">
                    <m:r>
                      <a:rPr lang="en-US" altLang="zh-CN" sz="2600" i="1" dirty="0" smtClean="0">
                        <a:latin typeface="Cambria Math" panose="02040503050406030204" pitchFamily="18" charset="0"/>
                      </a:rPr>
                      <m:t>𝑦</m:t>
                    </m:r>
                  </m:oMath>
                </a14:m>
                <a:r>
                  <a:rPr lang="en-US" altLang="zh-CN" sz="2600" dirty="0"/>
                  <a:t>=</a:t>
                </a:r>
                <a14:m>
                  <m:oMath xmlns:m="http://schemas.openxmlformats.org/officeDocument/2006/math">
                    <m:rad>
                      <m:radPr>
                        <m:degHide m:val="on"/>
                        <m:ctrlPr>
                          <a:rPr lang="zh-CN" altLang="en-US" i="1">
                            <a:latin typeface="Cambria Math" panose="02040503050406030204" pitchFamily="18" charset="0"/>
                          </a:rPr>
                        </m:ctrlPr>
                      </m:radPr>
                      <m:deg/>
                      <m:e>
                        <m:r>
                          <a:rPr lang="en-US" altLang="zh-CN" i="1">
                            <a:latin typeface="Cambria Math" panose="02040503050406030204" pitchFamily="18" charset="0"/>
                          </a:rPr>
                          <m:t>2</m:t>
                        </m:r>
                      </m:e>
                    </m:rad>
                  </m:oMath>
                </a14:m>
                <a:r>
                  <a:rPr lang="en-US" altLang="zh-CN" sz="2600" dirty="0"/>
                  <a:t>).</a:t>
                </a:r>
              </a:p>
              <a:p>
                <a:pPr marL="533400" indent="-174625" algn="just">
                  <a:buClr>
                    <a:srgbClr val="01559D"/>
                  </a:buClr>
                  <a:buSzPct val="97000"/>
                  <a:buFont typeface="Wingdings" panose="05000000000000000000" pitchFamily="2" charset="2"/>
                  <a:buChar char="Ø"/>
                </a:pPr>
                <a:r>
                  <a:rPr lang="zh-CN" altLang="en-US" sz="2600" dirty="0"/>
                  <a:t>如果它是无理数</a:t>
                </a:r>
                <a:r>
                  <a:rPr lang="en-US" altLang="zh-CN" sz="2600" dirty="0"/>
                  <a:t>, </a:t>
                </a:r>
                <a:r>
                  <a:rPr lang="zh-CN" altLang="en-US" sz="2600" dirty="0"/>
                  <a:t>那么可以令</a:t>
                </a:r>
                <a14:m>
                  <m:oMath xmlns:m="http://schemas.openxmlformats.org/officeDocument/2006/math">
                    <m:r>
                      <a:rPr lang="en-US" sz="2600" i="1" dirty="0" smtClean="0">
                        <a:latin typeface="Cambria Math" panose="02040503050406030204" pitchFamily="18" charset="0"/>
                      </a:rPr>
                      <m:t>𝑥</m:t>
                    </m:r>
                  </m:oMath>
                </a14:m>
                <a:r>
                  <a:rPr lang="en-US" sz="2600" dirty="0"/>
                  <a:t>=</a:t>
                </a:r>
                <a14:m>
                  <m:oMath xmlns:m="http://schemas.openxmlformats.org/officeDocument/2006/math">
                    <m:sSup>
                      <m:sSupPr>
                        <m:ctrlPr>
                          <a:rPr lang="en-US" altLang="zh-CN" i="1">
                            <a:latin typeface="Cambria Math" panose="02040503050406030204" pitchFamily="18" charset="0"/>
                          </a:rPr>
                        </m:ctrlPr>
                      </m:sSupPr>
                      <m:e>
                        <m:rad>
                          <m:radPr>
                            <m:degHide m:val="on"/>
                            <m:ctrlPr>
                              <a:rPr lang="zh-CN" altLang="en-US" i="1">
                                <a:latin typeface="Cambria Math" panose="02040503050406030204" pitchFamily="18" charset="0"/>
                              </a:rPr>
                            </m:ctrlPr>
                          </m:radPr>
                          <m:deg/>
                          <m:e>
                            <m:r>
                              <a:rPr lang="en-US" altLang="zh-CN" i="1">
                                <a:latin typeface="Cambria Math" panose="02040503050406030204" pitchFamily="18" charset="0"/>
                              </a:rPr>
                              <m:t>2</m:t>
                            </m:r>
                          </m:e>
                        </m:rad>
                      </m:e>
                      <m:sup>
                        <m:rad>
                          <m:radPr>
                            <m:degHide m:val="on"/>
                            <m:ctrlPr>
                              <a:rPr lang="zh-CN" altLang="en-US" i="1">
                                <a:latin typeface="Cambria Math" panose="02040503050406030204" pitchFamily="18" charset="0"/>
                              </a:rPr>
                            </m:ctrlPr>
                          </m:radPr>
                          <m:deg/>
                          <m:e>
                            <m:r>
                              <a:rPr lang="en-US" altLang="zh-CN" i="1">
                                <a:latin typeface="Cambria Math" panose="02040503050406030204" pitchFamily="18" charset="0"/>
                              </a:rPr>
                              <m:t>2</m:t>
                            </m:r>
                          </m:e>
                        </m:rad>
                      </m:sup>
                    </m:sSup>
                  </m:oMath>
                </a14:m>
                <a:r>
                  <a:rPr lang="en-US" altLang="zh-CN" sz="2600" dirty="0"/>
                  <a:t>, </a:t>
                </a:r>
                <a14:m>
                  <m:oMath xmlns:m="http://schemas.openxmlformats.org/officeDocument/2006/math">
                    <m:r>
                      <a:rPr lang="en-US" sz="2600" i="1" dirty="0" smtClean="0">
                        <a:latin typeface="Cambria Math" panose="02040503050406030204" pitchFamily="18" charset="0"/>
                      </a:rPr>
                      <m:t>𝑦</m:t>
                    </m:r>
                  </m:oMath>
                </a14:m>
                <a:r>
                  <a:rPr lang="en-US" sz="2600" dirty="0"/>
                  <a:t> =</a:t>
                </a:r>
                <a14:m>
                  <m:oMath xmlns:m="http://schemas.openxmlformats.org/officeDocument/2006/math">
                    <m:rad>
                      <m:radPr>
                        <m:degHide m:val="on"/>
                        <m:ctrlPr>
                          <a:rPr lang="zh-CN" altLang="en-US" sz="2400" i="1">
                            <a:latin typeface="Cambria Math" panose="02040503050406030204" pitchFamily="18" charset="0"/>
                          </a:rPr>
                        </m:ctrlPr>
                      </m:radPr>
                      <m:deg/>
                      <m:e>
                        <m:r>
                          <a:rPr lang="en-US" altLang="zh-CN" sz="2400" i="1">
                            <a:latin typeface="Cambria Math" panose="02040503050406030204" pitchFamily="18" charset="0"/>
                          </a:rPr>
                          <m:t>2</m:t>
                        </m:r>
                      </m:e>
                    </m:rad>
                  </m:oMath>
                </a14:m>
                <a:r>
                  <a:rPr lang="en-US" sz="2600" dirty="0"/>
                  <a:t>, </a:t>
                </a:r>
                <a:r>
                  <a:rPr lang="zh-CN" altLang="en-US" sz="2600" dirty="0"/>
                  <a:t>因此</a:t>
                </a:r>
                <a:r>
                  <a:rPr lang="en-US" sz="2600" dirty="0"/>
                  <a:t> </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r>
                          <a:rPr lang="en-US" altLang="zh-CN" sz="2400" i="1">
                            <a:latin typeface="Cambria Math" panose="02040503050406030204" pitchFamily="18" charset="0"/>
                          </a:rPr>
                          <m:t>𝑦</m:t>
                        </m:r>
                      </m:sup>
                    </m:sSup>
                  </m:oMath>
                </a14:m>
                <a:r>
                  <a:rPr lang="en-US" sz="2600" dirty="0"/>
                  <a:t>=</a:t>
                </a:r>
                <a14:m>
                  <m:oMath xmlns:m="http://schemas.openxmlformats.org/officeDocument/2006/math">
                    <m:sSup>
                      <m:sSupPr>
                        <m:ctrlPr>
                          <a:rPr lang="en-US" altLang="zh-CN" i="1">
                            <a:latin typeface="Cambria Math" panose="02040503050406030204" pitchFamily="18" charset="0"/>
                          </a:rPr>
                        </m:ctrlPr>
                      </m:sSupPr>
                      <m:e>
                        <m:sSup>
                          <m:sSupPr>
                            <m:ctrlPr>
                              <a:rPr lang="en-US" altLang="zh-CN" i="1">
                                <a:latin typeface="Cambria Math" panose="02040503050406030204" pitchFamily="18" charset="0"/>
                              </a:rPr>
                            </m:ctrlPr>
                          </m:sSupPr>
                          <m:e>
                            <m:rad>
                              <m:radPr>
                                <m:degHide m:val="on"/>
                                <m:ctrlPr>
                                  <a:rPr lang="zh-CN" altLang="en-US" i="1">
                                    <a:latin typeface="Cambria Math" panose="02040503050406030204" pitchFamily="18" charset="0"/>
                                  </a:rPr>
                                </m:ctrlPr>
                              </m:radPr>
                              <m:deg/>
                              <m:e>
                                <m:r>
                                  <a:rPr lang="en-US" altLang="zh-CN" i="1">
                                    <a:latin typeface="Cambria Math" panose="02040503050406030204" pitchFamily="18" charset="0"/>
                                  </a:rPr>
                                  <m:t>2</m:t>
                                </m:r>
                              </m:e>
                            </m:rad>
                          </m:e>
                          <m:sup>
                            <m:rad>
                              <m:radPr>
                                <m:degHide m:val="on"/>
                                <m:ctrlPr>
                                  <a:rPr lang="zh-CN" altLang="en-US" i="1">
                                    <a:latin typeface="Cambria Math" panose="02040503050406030204" pitchFamily="18" charset="0"/>
                                  </a:rPr>
                                </m:ctrlPr>
                              </m:radPr>
                              <m:deg/>
                              <m:e>
                                <m:r>
                                  <a:rPr lang="en-US" altLang="zh-CN" i="1">
                                    <a:latin typeface="Cambria Math" panose="02040503050406030204" pitchFamily="18" charset="0"/>
                                  </a:rPr>
                                  <m:t>2</m:t>
                                </m:r>
                              </m:e>
                            </m:rad>
                          </m:sup>
                        </m:sSup>
                      </m:e>
                      <m:sup>
                        <m:rad>
                          <m:radPr>
                            <m:degHide m:val="on"/>
                            <m:ctrlPr>
                              <a:rPr lang="zh-CN" altLang="en-US" i="1">
                                <a:latin typeface="Cambria Math" panose="02040503050406030204" pitchFamily="18" charset="0"/>
                              </a:rPr>
                            </m:ctrlPr>
                          </m:radPr>
                          <m:deg/>
                          <m:e>
                            <m:r>
                              <a:rPr lang="en-US" altLang="zh-CN" i="1">
                                <a:latin typeface="Cambria Math" panose="02040503050406030204" pitchFamily="18" charset="0"/>
                              </a:rPr>
                              <m:t>2</m:t>
                            </m:r>
                          </m:e>
                        </m:rad>
                      </m:sup>
                    </m:sSup>
                  </m:oMath>
                </a14:m>
                <a:r>
                  <a:rPr lang="en-US" sz="2600" dirty="0"/>
                  <a:t> = </a:t>
                </a:r>
                <a14:m>
                  <m:oMath xmlns:m="http://schemas.openxmlformats.org/officeDocument/2006/math">
                    <m:sSup>
                      <m:sSupPr>
                        <m:ctrlPr>
                          <a:rPr lang="en-US" altLang="zh-CN" sz="2400" i="1">
                            <a:latin typeface="Cambria Math" panose="02040503050406030204" pitchFamily="18" charset="0"/>
                          </a:rPr>
                        </m:ctrlPr>
                      </m:sSupPr>
                      <m:e>
                        <m:rad>
                          <m:radPr>
                            <m:degHide m:val="on"/>
                            <m:ctrlPr>
                              <a:rPr lang="zh-CN" altLang="en-US" sz="2400" i="1">
                                <a:latin typeface="Cambria Math" panose="02040503050406030204" pitchFamily="18" charset="0"/>
                              </a:rPr>
                            </m:ctrlPr>
                          </m:radPr>
                          <m:deg/>
                          <m:e>
                            <m:r>
                              <a:rPr lang="en-US" altLang="zh-CN" sz="2400" i="1">
                                <a:latin typeface="Cambria Math" panose="02040503050406030204" pitchFamily="18" charset="0"/>
                              </a:rPr>
                              <m:t>2</m:t>
                            </m:r>
                          </m:e>
                        </m:rad>
                      </m:e>
                      <m:sup>
                        <m:r>
                          <a:rPr lang="zh-CN" altLang="en-US" sz="2400" i="1">
                            <a:latin typeface="Cambria Math" panose="02040503050406030204" pitchFamily="18" charset="0"/>
                          </a:rPr>
                          <m:t>（</m:t>
                        </m:r>
                        <m:rad>
                          <m:radPr>
                            <m:degHide m:val="on"/>
                            <m:ctrlPr>
                              <a:rPr lang="zh-CN" altLang="en-US" sz="2400" i="1">
                                <a:latin typeface="Cambria Math" panose="02040503050406030204" pitchFamily="18" charset="0"/>
                              </a:rPr>
                            </m:ctrlPr>
                          </m:radPr>
                          <m:deg/>
                          <m:e>
                            <m:r>
                              <a:rPr lang="en-US" altLang="zh-CN" sz="2400" i="1">
                                <a:latin typeface="Cambria Math" panose="02040503050406030204" pitchFamily="18" charset="0"/>
                              </a:rPr>
                              <m:t>2</m:t>
                            </m:r>
                          </m:e>
                        </m:rad>
                        <m:r>
                          <a:rPr lang="zh-CN" altLang="en-US" sz="2400" i="1">
                            <a:latin typeface="Cambria Math" panose="02040503050406030204" pitchFamily="18" charset="0"/>
                          </a:rPr>
                          <m:t>∗</m:t>
                        </m:r>
                        <m:rad>
                          <m:radPr>
                            <m:degHide m:val="on"/>
                            <m:ctrlPr>
                              <a:rPr lang="zh-CN" altLang="en-US" sz="2400" i="1">
                                <a:latin typeface="Cambria Math" panose="02040503050406030204" pitchFamily="18" charset="0"/>
                              </a:rPr>
                            </m:ctrlPr>
                          </m:radPr>
                          <m:deg/>
                          <m:e>
                            <m:r>
                              <a:rPr lang="en-US" altLang="zh-CN" sz="2400" i="1">
                                <a:latin typeface="Cambria Math" panose="02040503050406030204" pitchFamily="18" charset="0"/>
                              </a:rPr>
                              <m:t>2</m:t>
                            </m:r>
                          </m:e>
                        </m:rad>
                        <m:r>
                          <a:rPr lang="zh-CN" altLang="en-US" sz="2400" i="1">
                            <a:latin typeface="Cambria Math" panose="02040503050406030204" pitchFamily="18" charset="0"/>
                          </a:rPr>
                          <m:t>）</m:t>
                        </m:r>
                      </m:sup>
                    </m:sSup>
                  </m:oMath>
                </a14:m>
                <a:r>
                  <a:rPr lang="en-US" sz="2600" dirty="0"/>
                  <a:t>=</a:t>
                </a:r>
                <a14:m>
                  <m:oMath xmlns:m="http://schemas.openxmlformats.org/officeDocument/2006/math">
                    <m:sSup>
                      <m:sSupPr>
                        <m:ctrlPr>
                          <a:rPr lang="en-US" altLang="zh-CN" i="1">
                            <a:latin typeface="Cambria Math" panose="02040503050406030204" pitchFamily="18" charset="0"/>
                          </a:rPr>
                        </m:ctrlPr>
                      </m:sSupPr>
                      <m:e>
                        <m:rad>
                          <m:radPr>
                            <m:degHide m:val="on"/>
                            <m:ctrlPr>
                              <a:rPr lang="zh-CN" altLang="en-US" i="1">
                                <a:latin typeface="Cambria Math" panose="02040503050406030204" pitchFamily="18" charset="0"/>
                              </a:rPr>
                            </m:ctrlPr>
                          </m:radPr>
                          <m:deg/>
                          <m:e>
                            <m:r>
                              <a:rPr lang="en-US" altLang="zh-CN" i="1">
                                <a:latin typeface="Cambria Math" panose="02040503050406030204" pitchFamily="18" charset="0"/>
                              </a:rPr>
                              <m:t>2</m:t>
                            </m:r>
                          </m:e>
                        </m:rad>
                      </m:e>
                      <m:sup>
                        <m:r>
                          <a:rPr lang="en-US" altLang="zh-CN" b="0" i="1" smtClean="0">
                            <a:latin typeface="Cambria Math" panose="02040503050406030204" pitchFamily="18" charset="0"/>
                          </a:rPr>
                          <m:t>2</m:t>
                        </m:r>
                      </m:sup>
                    </m:sSup>
                  </m:oMath>
                </a14:m>
                <a:r>
                  <a:rPr lang="en-US" sz="2600" dirty="0"/>
                  <a:t>= 2.  </a:t>
                </a: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99" t="-476" r="-1443" b="-2500"/>
                </a:stretch>
              </a:blipFill>
            </p:spPr>
            <p:txBody>
              <a:bodyPr/>
              <a:lstStyle/>
              <a:p>
                <a:r>
                  <a:rPr lang="zh-CN" altLang="en-US">
                    <a:noFill/>
                  </a:rPr>
                  <a:t> </a:t>
                </a:r>
              </a:p>
            </p:txBody>
          </p:sp>
        </mc:Fallback>
      </mc:AlternateContent>
      <p:sp>
        <p:nvSpPr>
          <p:cNvPr id="5" name="日期占位符 4"/>
          <p:cNvSpPr>
            <a:spLocks noGrp="1"/>
          </p:cNvSpPr>
          <p:nvPr>
            <p:ph type="dt" sz="half" idx="10"/>
          </p:nvPr>
        </p:nvSpPr>
        <p:spPr/>
        <p:txBody>
          <a:bodyPr/>
          <a:lstStyle/>
          <a:p>
            <a:fld id="{A9E7E951-BABF-4C58-AA9C-00DAC4431C84}" type="datetime1">
              <a:rPr lang="zh-CN" altLang="en-US" smtClean="0"/>
              <a:t>2023/11/18</a:t>
            </a:fld>
            <a:endParaRPr lang="zh-CN" altLang="en-US" dirty="0"/>
          </a:p>
        </p:txBody>
      </p:sp>
      <p:sp>
        <p:nvSpPr>
          <p:cNvPr id="6" name="页脚占位符 5"/>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7" name="灯片编号占位符 6"/>
          <p:cNvSpPr>
            <a:spLocks noGrp="1"/>
          </p:cNvSpPr>
          <p:nvPr>
            <p:ph type="sldNum" sz="quarter" idx="12"/>
          </p:nvPr>
        </p:nvSpPr>
        <p:spPr/>
        <p:txBody>
          <a:bodyPr/>
          <a:lstStyle/>
          <a:p>
            <a:fld id="{67913A8A-9EFB-4B5F-9CCB-3D21173FAA85}" type="slidenum">
              <a:rPr lang="zh-CN" altLang="en-US" smtClean="0"/>
              <a:pPr/>
              <a:t>174</a:t>
            </a:fld>
            <a:endParaRPr lang="zh-CN" altLang="en-US" dirty="0"/>
          </a:p>
        </p:txBody>
      </p:sp>
    </p:spTree>
    <p:extLst>
      <p:ext uri="{BB962C8B-B14F-4D97-AF65-F5344CB8AC3E}">
        <p14:creationId xmlns:p14="http://schemas.microsoft.com/office/powerpoint/2010/main" val="393066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down)">
                                      <p:cBhvr>
                                        <p:cTn id="7" dur="500"/>
                                        <p:tgtEl>
                                          <p:spTgt spid="3">
                                            <p:txEl>
                                              <p:pRg st="3" end="3"/>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wipe(down)">
                                      <p:cBhvr>
                                        <p:cTn id="10" dur="500"/>
                                        <p:tgtEl>
                                          <p:spTgt spid="3">
                                            <p:txEl>
                                              <p:pRg st="4" end="4"/>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wipe(down)">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57200" y="1088823"/>
            <a:ext cx="11277599" cy="1275281"/>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a:t>反例</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a:t>回想一下</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oMath>
                </a14:m>
                <a:r>
                  <a:rPr lang="en-US" dirty="0"/>
                  <a:t>. </a:t>
                </a:r>
                <a:r>
                  <a:rPr lang="zh-CN" altLang="en-US" dirty="0"/>
                  <a:t>为了确定</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oMath>
                </a14:m>
                <a:r>
                  <a:rPr lang="zh-CN" altLang="en-US" dirty="0"/>
                  <a:t>为真</a:t>
                </a:r>
                <a:r>
                  <a:rPr lang="en-US" altLang="zh-CN" dirty="0"/>
                  <a:t>(</a:t>
                </a:r>
                <a:r>
                  <a:rPr lang="zh-CN" altLang="en-US" dirty="0"/>
                  <a:t>或者</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𝑥𝑃</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a:t>为假</a:t>
                </a:r>
                <a:r>
                  <a:rPr lang="en-US" altLang="zh-CN" dirty="0"/>
                  <a:t>), </a:t>
                </a:r>
                <a:r>
                  <a:rPr lang="zh-CN" altLang="en-US" dirty="0"/>
                  <a:t>找到一个元素</a:t>
                </a:r>
                <a14:m>
                  <m:oMath xmlns:m="http://schemas.openxmlformats.org/officeDocument/2006/math">
                    <m:r>
                      <a:rPr lang="en-US" altLang="zh-CN" i="1" dirty="0" smtClean="0">
                        <a:latin typeface="Cambria Math" panose="02040503050406030204" pitchFamily="18" charset="0"/>
                      </a:rPr>
                      <m:t>𝑐</m:t>
                    </m:r>
                  </m:oMath>
                </a14:m>
                <a:r>
                  <a:rPr lang="en-US" altLang="zh-CN" dirty="0"/>
                  <a:t>, </a:t>
                </a:r>
                <a:r>
                  <a:rPr lang="zh-CN" altLang="en-US" dirty="0"/>
                  <a:t>使得</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𝑐</m:t>
                    </m:r>
                    <m:r>
                      <a:rPr lang="en-US" altLang="zh-CN" b="0" i="1" smtClean="0">
                        <a:latin typeface="Cambria Math" panose="02040503050406030204" pitchFamily="18" charset="0"/>
                        <a:ea typeface="Cambria Math" panose="02040503050406030204" pitchFamily="18" charset="0"/>
                      </a:rPr>
                      <m:t>)</m:t>
                    </m:r>
                  </m:oMath>
                </a14:m>
                <a:r>
                  <a:rPr lang="zh-CN" altLang="en-US" dirty="0">
                    <a:sym typeface="Symbol"/>
                  </a:rPr>
                  <a:t>为真或者</a:t>
                </a:r>
                <a14:m>
                  <m:oMath xmlns:m="http://schemas.openxmlformats.org/officeDocument/2006/math">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𝑐</m:t>
                    </m:r>
                    <m:r>
                      <a:rPr lang="en-US" altLang="zh-CN" i="1">
                        <a:latin typeface="Cambria Math" panose="02040503050406030204" pitchFamily="18" charset="0"/>
                        <a:ea typeface="Cambria Math" panose="02040503050406030204" pitchFamily="18" charset="0"/>
                      </a:rPr>
                      <m:t>)</m:t>
                    </m:r>
                  </m:oMath>
                </a14:m>
                <a:r>
                  <a:rPr lang="zh-CN" altLang="en-US" dirty="0">
                    <a:sym typeface="Symbol"/>
                  </a:rPr>
                  <a:t>为假</a:t>
                </a:r>
                <a:r>
                  <a:rPr lang="en-US" dirty="0">
                    <a:sym typeface="Symbol"/>
                  </a:rPr>
                  <a:t>. </a:t>
                </a:r>
                <a:r>
                  <a:rPr lang="zh-CN" altLang="en-US" dirty="0">
                    <a:sym typeface="Symbol"/>
                  </a:rPr>
                  <a:t>在这种证明下</a:t>
                </a:r>
                <a:r>
                  <a:rPr lang="en-US" altLang="zh-CN" dirty="0">
                    <a:sym typeface="Symbol"/>
                  </a:rPr>
                  <a:t>, </a:t>
                </a:r>
                <a14:m>
                  <m:oMath xmlns:m="http://schemas.openxmlformats.org/officeDocument/2006/math">
                    <m:r>
                      <a:rPr lang="en-US" altLang="zh-CN" i="1" dirty="0" smtClean="0">
                        <a:latin typeface="Cambria Math" panose="02040503050406030204" pitchFamily="18" charset="0"/>
                        <a:sym typeface="Symbol"/>
                      </a:rPr>
                      <m:t>𝑐</m:t>
                    </m:r>
                  </m:oMath>
                </a14:m>
                <a:r>
                  <a:rPr lang="zh-CN" altLang="en-US" dirty="0">
                    <a:sym typeface="Symbol"/>
                  </a:rPr>
                  <a:t>就是一个</a:t>
                </a:r>
                <a:r>
                  <a:rPr lang="zh-CN" altLang="en-US" b="1" dirty="0">
                    <a:solidFill>
                      <a:srgbClr val="C00000"/>
                    </a:solidFill>
                    <a:sym typeface="Symbol"/>
                  </a:rPr>
                  <a:t>反例</a:t>
                </a:r>
                <a:r>
                  <a:rPr lang="en-US" dirty="0"/>
                  <a:t>.</a:t>
                </a:r>
              </a:p>
              <a:p>
                <a:endParaRPr lang="en-US" dirty="0"/>
              </a:p>
              <a:p>
                <a:r>
                  <a:rPr lang="zh-CN" altLang="en-US" dirty="0"/>
                  <a:t>例</a:t>
                </a:r>
                <a:r>
                  <a:rPr lang="en-US" dirty="0"/>
                  <a:t>:</a:t>
                </a:r>
                <a:r>
                  <a:rPr lang="zh-CN" altLang="en-US" dirty="0"/>
                  <a:t>每个正整数是</a:t>
                </a:r>
                <a:r>
                  <a:rPr lang="en-US" altLang="zh-CN" dirty="0"/>
                  <a:t>3</a:t>
                </a:r>
                <a:r>
                  <a:rPr lang="zh-CN" altLang="en-US" dirty="0"/>
                  <a:t>个整数的平方和</a:t>
                </a:r>
                <a:r>
                  <a:rPr lang="en-US" dirty="0"/>
                  <a:t>. </a:t>
                </a:r>
              </a:p>
              <a:p>
                <a:r>
                  <a:rPr lang="zh-CN" altLang="en-US" dirty="0"/>
                  <a:t>解</a:t>
                </a:r>
                <a:r>
                  <a:rPr lang="en-US" altLang="zh-CN" dirty="0"/>
                  <a:t>:</a:t>
                </a:r>
                <a:r>
                  <a:rPr lang="zh-CN" altLang="en-US" dirty="0"/>
                  <a:t>整数</a:t>
                </a:r>
                <a:r>
                  <a:rPr lang="en-US" altLang="zh-CN" dirty="0"/>
                  <a:t>7</a:t>
                </a:r>
                <a:r>
                  <a:rPr lang="zh-CN" altLang="en-US" dirty="0"/>
                  <a:t>是一个反例</a:t>
                </a:r>
                <a:r>
                  <a:rPr lang="en-US" dirty="0"/>
                  <a:t>. </a:t>
                </a:r>
                <a:r>
                  <a:rPr lang="zh-CN" altLang="en-US" dirty="0"/>
                  <a:t>所以原命题为假</a:t>
                </a:r>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r="-1276"/>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395AB966-E838-4A08-91A2-99E8CDA092D1}"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175</a:t>
            </a:fld>
            <a:endParaRPr lang="zh-CN" altLang="en-US" dirty="0"/>
          </a:p>
        </p:txBody>
      </p:sp>
    </p:spTree>
    <p:extLst>
      <p:ext uri="{BB962C8B-B14F-4D97-AF65-F5344CB8AC3E}">
        <p14:creationId xmlns:p14="http://schemas.microsoft.com/office/powerpoint/2010/main" val="3030607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down)">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57200" y="1088823"/>
            <a:ext cx="11277599" cy="1806777"/>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a:t>唯一性证明</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gn="just">
                  <a:lnSpc>
                    <a:spcPct val="110000"/>
                  </a:lnSpc>
                </a:pPr>
                <a:r>
                  <a:rPr lang="zh-CN" altLang="en-US" dirty="0"/>
                  <a:t>某些定理断言具有特定性质的元素唯一存在</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oMath>
                </a14:m>
                <a:r>
                  <a:rPr lang="en-US" dirty="0">
                    <a:sym typeface="Symbol"/>
                  </a:rPr>
                  <a:t>. </a:t>
                </a:r>
                <a:r>
                  <a:rPr lang="zh-CN" altLang="en-US" dirty="0">
                    <a:sym typeface="Symbol"/>
                  </a:rPr>
                  <a:t>这种</a:t>
                </a:r>
                <a:r>
                  <a:rPr lang="zh-CN" altLang="en-US" b="1" dirty="0">
                    <a:solidFill>
                      <a:srgbClr val="C00000"/>
                    </a:solidFill>
                    <a:sym typeface="Symbol"/>
                  </a:rPr>
                  <a:t>唯一性证明</a:t>
                </a:r>
                <a:r>
                  <a:rPr lang="zh-CN" altLang="en-US" dirty="0">
                    <a:sym typeface="Symbol"/>
                  </a:rPr>
                  <a:t>包括两部分</a:t>
                </a:r>
                <a:r>
                  <a:rPr lang="en-US" altLang="zh-CN" dirty="0">
                    <a:sym typeface="Symbol"/>
                  </a:rPr>
                  <a:t>:</a:t>
                </a:r>
                <a:r>
                  <a:rPr lang="en-US" dirty="0">
                    <a:sym typeface="Symbol"/>
                  </a:rPr>
                  <a:t> </a:t>
                </a:r>
              </a:p>
              <a:p>
                <a:pPr lvl="1"/>
                <a:r>
                  <a:rPr lang="zh-CN" altLang="en-US" dirty="0">
                    <a:sym typeface="Symbol"/>
                  </a:rPr>
                  <a:t>存在性</a:t>
                </a:r>
                <a:r>
                  <a:rPr lang="en-US" dirty="0">
                    <a:sym typeface="Symbol"/>
                  </a:rPr>
                  <a:t>: </a:t>
                </a:r>
                <a:r>
                  <a:rPr lang="zh-CN" altLang="en-US" dirty="0">
                    <a:sym typeface="Symbol"/>
                  </a:rPr>
                  <a:t>证明存在某个元素</a:t>
                </a:r>
                <a14:m>
                  <m:oMath xmlns:m="http://schemas.openxmlformats.org/officeDocument/2006/math">
                    <m:r>
                      <a:rPr lang="en-US" altLang="zh-CN" i="1" dirty="0" smtClean="0">
                        <a:latin typeface="Cambria Math" panose="02040503050406030204" pitchFamily="18" charset="0"/>
                        <a:sym typeface="Symbol"/>
                      </a:rPr>
                      <m:t>𝑥</m:t>
                    </m:r>
                  </m:oMath>
                </a14:m>
                <a:r>
                  <a:rPr lang="zh-CN" altLang="en-US" dirty="0">
                    <a:sym typeface="Symbol"/>
                  </a:rPr>
                  <a:t>具有期望的性质</a:t>
                </a:r>
                <a:r>
                  <a:rPr lang="en-US" dirty="0">
                    <a:sym typeface="Symbol"/>
                  </a:rPr>
                  <a:t>.</a:t>
                </a:r>
              </a:p>
              <a:p>
                <a:pPr lvl="1"/>
                <a:r>
                  <a:rPr lang="zh-CN" altLang="en-US" dirty="0">
                    <a:sym typeface="Symbol"/>
                  </a:rPr>
                  <a:t>唯一性</a:t>
                </a:r>
                <a:r>
                  <a:rPr lang="en-US" dirty="0">
                    <a:sym typeface="Symbol"/>
                  </a:rPr>
                  <a:t>: </a:t>
                </a:r>
                <a:r>
                  <a:rPr lang="zh-CN" altLang="en-US" dirty="0">
                    <a:sym typeface="Symbol"/>
                  </a:rPr>
                  <a:t>证明如果</a:t>
                </a:r>
                <a14:m>
                  <m:oMath xmlns:m="http://schemas.openxmlformats.org/officeDocument/2006/math">
                    <m:r>
                      <a:rPr lang="en-US" i="1" dirty="0" smtClean="0">
                        <a:latin typeface="Cambria Math" panose="02040503050406030204" pitchFamily="18" charset="0"/>
                        <a:sym typeface="Symbol"/>
                      </a:rPr>
                      <m:t>𝑦</m:t>
                    </m:r>
                    <m:r>
                      <a:rPr lang="en-US" i="1" dirty="0" smtClean="0">
                        <a:latin typeface="Cambria Math" panose="02040503050406030204" pitchFamily="18" charset="0"/>
                        <a:sym typeface="Symbol"/>
                      </a:rPr>
                      <m:t>≠</m:t>
                    </m:r>
                    <m:r>
                      <a:rPr lang="en-US" i="1" dirty="0" smtClean="0">
                        <a:latin typeface="Cambria Math" panose="02040503050406030204" pitchFamily="18" charset="0"/>
                        <a:sym typeface="Symbol"/>
                      </a:rPr>
                      <m:t>𝑥</m:t>
                    </m:r>
                  </m:oMath>
                </a14:m>
                <a:r>
                  <a:rPr lang="en-US" dirty="0">
                    <a:sym typeface="Symbol"/>
                  </a:rPr>
                  <a:t>, </a:t>
                </a:r>
                <a:r>
                  <a:rPr lang="zh-CN" altLang="en-US" dirty="0">
                    <a:sym typeface="Symbol"/>
                  </a:rPr>
                  <a:t>则</a:t>
                </a:r>
                <a14:m>
                  <m:oMath xmlns:m="http://schemas.openxmlformats.org/officeDocument/2006/math">
                    <m:r>
                      <a:rPr lang="en-US" i="1" dirty="0" smtClean="0">
                        <a:latin typeface="Cambria Math" panose="02040503050406030204" pitchFamily="18" charset="0"/>
                        <a:sym typeface="Symbol"/>
                      </a:rPr>
                      <m:t>𝑦</m:t>
                    </m:r>
                  </m:oMath>
                </a14:m>
                <a:r>
                  <a:rPr lang="zh-CN" altLang="en-US" dirty="0">
                    <a:sym typeface="Symbol"/>
                  </a:rPr>
                  <a:t>不具有期望的性质</a:t>
                </a:r>
                <a:r>
                  <a:rPr lang="en-US" dirty="0">
                    <a:sym typeface="Symbol"/>
                  </a:rPr>
                  <a:t>.</a:t>
                </a:r>
              </a:p>
              <a:p>
                <a:pPr lvl="1"/>
                <a:endParaRPr lang="en-US" dirty="0">
                  <a:sym typeface="Symbol"/>
                </a:endParaRPr>
              </a:p>
              <a:p>
                <a:r>
                  <a:rPr lang="zh-CN" altLang="en-US" dirty="0">
                    <a:sym typeface="Symbol"/>
                  </a:rPr>
                  <a:t>例</a:t>
                </a:r>
                <a:r>
                  <a:rPr lang="en-US" dirty="0">
                    <a:sym typeface="Symbol"/>
                  </a:rPr>
                  <a:t>: </a:t>
                </a:r>
                <a:r>
                  <a:rPr lang="zh-CN" altLang="en-US" dirty="0">
                    <a:sym typeface="Symbol"/>
                  </a:rPr>
                  <a:t>证明如果</a:t>
                </a:r>
                <a14:m>
                  <m:oMath xmlns:m="http://schemas.openxmlformats.org/officeDocument/2006/math">
                    <m:r>
                      <a:rPr lang="en-US" altLang="zh-CN" i="1" dirty="0" smtClean="0">
                        <a:latin typeface="Cambria Math" panose="02040503050406030204" pitchFamily="18" charset="0"/>
                        <a:sym typeface="Symbol"/>
                      </a:rPr>
                      <m:t>𝑎</m:t>
                    </m:r>
                  </m:oMath>
                </a14:m>
                <a:r>
                  <a:rPr lang="en-US" altLang="zh-CN" dirty="0">
                    <a:sym typeface="Symbol"/>
                  </a:rPr>
                  <a:t>, </a:t>
                </a:r>
                <a14:m>
                  <m:oMath xmlns:m="http://schemas.openxmlformats.org/officeDocument/2006/math">
                    <m:r>
                      <a:rPr lang="en-US" altLang="zh-CN" i="1" dirty="0" smtClean="0">
                        <a:latin typeface="Cambria Math" panose="02040503050406030204" pitchFamily="18" charset="0"/>
                        <a:sym typeface="Symbol"/>
                      </a:rPr>
                      <m:t>𝑏</m:t>
                    </m:r>
                  </m:oMath>
                </a14:m>
                <a:r>
                  <a:rPr lang="zh-CN" altLang="en-US" dirty="0">
                    <a:sym typeface="Symbol"/>
                  </a:rPr>
                  <a:t>是实数</a:t>
                </a:r>
                <a:r>
                  <a:rPr lang="en-US" altLang="zh-CN" dirty="0">
                    <a:sym typeface="Symbol"/>
                  </a:rPr>
                  <a:t>, </a:t>
                </a:r>
                <a14:m>
                  <m:oMath xmlns:m="http://schemas.openxmlformats.org/officeDocument/2006/math">
                    <m:r>
                      <a:rPr lang="en-US" i="1" dirty="0" smtClean="0">
                        <a:latin typeface="Cambria Math" panose="02040503050406030204" pitchFamily="18" charset="0"/>
                        <a:sym typeface="Symbol"/>
                      </a:rPr>
                      <m:t>𝑎</m:t>
                    </m:r>
                    <m:r>
                      <a:rPr lang="en-US" i="1" dirty="0" smtClean="0">
                        <a:latin typeface="Cambria Math" panose="02040503050406030204" pitchFamily="18" charset="0"/>
                        <a:sym typeface="Symbol"/>
                      </a:rPr>
                      <m:t> ≠0</m:t>
                    </m:r>
                  </m:oMath>
                </a14:m>
                <a:r>
                  <a:rPr lang="en-US" dirty="0">
                    <a:sym typeface="Symbol"/>
                  </a:rPr>
                  <a:t>, </a:t>
                </a:r>
                <a:r>
                  <a:rPr lang="zh-CN" altLang="en-US" dirty="0">
                    <a:sym typeface="Symbol"/>
                  </a:rPr>
                  <a:t>那么存在唯一的实数</a:t>
                </a:r>
                <a14:m>
                  <m:oMath xmlns:m="http://schemas.openxmlformats.org/officeDocument/2006/math">
                    <m:r>
                      <a:rPr lang="en-US" altLang="zh-CN" i="1" dirty="0" smtClean="0">
                        <a:latin typeface="Cambria Math" panose="02040503050406030204" pitchFamily="18" charset="0"/>
                        <a:sym typeface="Symbol"/>
                      </a:rPr>
                      <m:t>𝑟</m:t>
                    </m:r>
                  </m:oMath>
                </a14:m>
                <a:r>
                  <a:rPr lang="zh-CN" altLang="en-US" dirty="0">
                    <a:sym typeface="Symbol"/>
                  </a:rPr>
                  <a:t>使得</a:t>
                </a:r>
                <a14:m>
                  <m:oMath xmlns:m="http://schemas.openxmlformats.org/officeDocument/2006/math">
                    <m:r>
                      <a:rPr lang="en-US" i="1" dirty="0" smtClean="0">
                        <a:latin typeface="Cambria Math" panose="02040503050406030204" pitchFamily="18" charset="0"/>
                        <a:sym typeface="Symbol"/>
                      </a:rPr>
                      <m:t>𝑎𝑟</m:t>
                    </m:r>
                    <m:r>
                      <a:rPr lang="en-US" i="1" dirty="0" smtClean="0">
                        <a:latin typeface="Cambria Math" panose="02040503050406030204" pitchFamily="18" charset="0"/>
                        <a:sym typeface="Symbol"/>
                      </a:rPr>
                      <m:t>+</m:t>
                    </m:r>
                    <m:r>
                      <a:rPr lang="en-US" i="1" dirty="0" smtClean="0">
                        <a:latin typeface="Cambria Math" panose="02040503050406030204" pitchFamily="18" charset="0"/>
                        <a:sym typeface="Symbol"/>
                      </a:rPr>
                      <m:t>𝑏</m:t>
                    </m:r>
                    <m:r>
                      <a:rPr lang="en-US" i="1" dirty="0" smtClean="0">
                        <a:latin typeface="Cambria Math" panose="02040503050406030204" pitchFamily="18" charset="0"/>
                        <a:sym typeface="Symbol"/>
                      </a:rPr>
                      <m:t> = 0</m:t>
                    </m:r>
                  </m:oMath>
                </a14:m>
                <a:r>
                  <a:rPr lang="en-US" dirty="0">
                    <a:sym typeface="Symbol"/>
                  </a:rPr>
                  <a:t>.</a:t>
                </a:r>
              </a:p>
              <a:p>
                <a:r>
                  <a:rPr lang="zh-CN" altLang="en-US" dirty="0">
                    <a:sym typeface="Symbol"/>
                  </a:rPr>
                  <a:t>解</a:t>
                </a:r>
                <a:r>
                  <a:rPr lang="en-US" dirty="0">
                    <a:sym typeface="Symbol"/>
                  </a:rPr>
                  <a:t>:</a:t>
                </a:r>
              </a:p>
              <a:p>
                <a:pPr lvl="1"/>
                <a:r>
                  <a:rPr lang="zh-CN" altLang="en-US" dirty="0">
                    <a:sym typeface="Symbol"/>
                  </a:rPr>
                  <a:t>首先存在性的证明</a:t>
                </a:r>
                <a:r>
                  <a:rPr lang="en-US" dirty="0">
                    <a:sym typeface="Symbol"/>
                  </a:rPr>
                  <a:t>: </a:t>
                </a:r>
                <a:r>
                  <a:rPr lang="zh-CN" altLang="en-US" dirty="0">
                    <a:sym typeface="Symbol"/>
                  </a:rPr>
                  <a:t>实数</a:t>
                </a:r>
                <a:r>
                  <a:rPr lang="en-US" dirty="0">
                    <a:sym typeface="Symbol"/>
                  </a:rPr>
                  <a:t> </a:t>
                </a:r>
                <a14:m>
                  <m:oMath xmlns:m="http://schemas.openxmlformats.org/officeDocument/2006/math">
                    <m:r>
                      <a:rPr lang="en-US" i="1" dirty="0" smtClean="0">
                        <a:latin typeface="Cambria Math" panose="02040503050406030204" pitchFamily="18" charset="0"/>
                        <a:sym typeface="Symbol"/>
                      </a:rPr>
                      <m:t>𝑟</m:t>
                    </m:r>
                    <m:r>
                      <a:rPr lang="en-US" i="1" dirty="0" smtClean="0">
                        <a:latin typeface="Cambria Math" panose="02040503050406030204" pitchFamily="18" charset="0"/>
                        <a:sym typeface="Symbol"/>
                      </a:rPr>
                      <m:t> = −</m:t>
                    </m:r>
                    <m:r>
                      <a:rPr lang="en-US" i="1" dirty="0" smtClean="0">
                        <a:latin typeface="Cambria Math" panose="02040503050406030204" pitchFamily="18" charset="0"/>
                        <a:sym typeface="Symbol"/>
                      </a:rPr>
                      <m:t>𝑏</m:t>
                    </m:r>
                    <m:r>
                      <a:rPr lang="en-US" i="1" dirty="0" smtClean="0">
                        <a:latin typeface="Cambria Math" panose="02040503050406030204" pitchFamily="18" charset="0"/>
                        <a:sym typeface="Symbol"/>
                      </a:rPr>
                      <m:t>/</m:t>
                    </m:r>
                    <m:r>
                      <a:rPr lang="en-US" i="1" dirty="0" smtClean="0">
                        <a:latin typeface="Cambria Math" panose="02040503050406030204" pitchFamily="18" charset="0"/>
                        <a:sym typeface="Symbol"/>
                      </a:rPr>
                      <m:t>𝑎</m:t>
                    </m:r>
                  </m:oMath>
                </a14:m>
                <a:r>
                  <a:rPr lang="zh-CN" altLang="en-US" dirty="0">
                    <a:sym typeface="Symbol"/>
                  </a:rPr>
                  <a:t>是</a:t>
                </a:r>
                <a14:m>
                  <m:oMath xmlns:m="http://schemas.openxmlformats.org/officeDocument/2006/math">
                    <m:r>
                      <a:rPr lang="en-US" i="1" dirty="0" smtClean="0">
                        <a:latin typeface="Cambria Math" panose="02040503050406030204" pitchFamily="18" charset="0"/>
                        <a:sym typeface="Symbol"/>
                      </a:rPr>
                      <m:t>𝑎𝑟</m:t>
                    </m:r>
                    <m:r>
                      <a:rPr lang="en-US" i="1" dirty="0" smtClean="0">
                        <a:latin typeface="Cambria Math" panose="02040503050406030204" pitchFamily="18" charset="0"/>
                        <a:sym typeface="Symbol"/>
                      </a:rPr>
                      <m:t> + </m:t>
                    </m:r>
                    <m:r>
                      <a:rPr lang="en-US" i="1" dirty="0" smtClean="0">
                        <a:latin typeface="Cambria Math" panose="02040503050406030204" pitchFamily="18" charset="0"/>
                        <a:sym typeface="Symbol"/>
                      </a:rPr>
                      <m:t>𝑏</m:t>
                    </m:r>
                    <m:r>
                      <a:rPr lang="en-US" i="1" dirty="0" smtClean="0">
                        <a:latin typeface="Cambria Math" panose="02040503050406030204" pitchFamily="18" charset="0"/>
                        <a:sym typeface="Symbol"/>
                      </a:rPr>
                      <m:t> = 0</m:t>
                    </m:r>
                  </m:oMath>
                </a14:m>
                <a:r>
                  <a:rPr lang="zh-CN" altLang="en-US" dirty="0">
                    <a:sym typeface="Symbol"/>
                  </a:rPr>
                  <a:t>的一个解</a:t>
                </a:r>
                <a:r>
                  <a:rPr lang="en-US" altLang="zh-CN" dirty="0">
                    <a:sym typeface="Symbol"/>
                  </a:rPr>
                  <a:t>, </a:t>
                </a:r>
                <a:r>
                  <a:rPr lang="zh-CN" altLang="en-US" dirty="0">
                    <a:sym typeface="Symbol"/>
                  </a:rPr>
                  <a:t>因为</a:t>
                </a:r>
                <a:r>
                  <a:rPr lang="en-US" dirty="0">
                    <a:sym typeface="Symbol"/>
                  </a:rPr>
                  <a:t> </a:t>
                </a:r>
                <a14:m>
                  <m:oMath xmlns:m="http://schemas.openxmlformats.org/officeDocument/2006/math">
                    <m:r>
                      <a:rPr lang="en-US" i="1" dirty="0" smtClean="0">
                        <a:latin typeface="Cambria Math" panose="02040503050406030204" pitchFamily="18" charset="0"/>
                        <a:sym typeface="Symbol"/>
                      </a:rPr>
                      <m:t>𝑎</m:t>
                    </m:r>
                    <m:r>
                      <a:rPr lang="en-US" i="1" dirty="0" smtClean="0">
                        <a:latin typeface="Cambria Math" panose="02040503050406030204" pitchFamily="18" charset="0"/>
                        <a:sym typeface="Symbol"/>
                      </a:rPr>
                      <m:t>(−</m:t>
                    </m:r>
                    <m:r>
                      <a:rPr lang="en-US" i="1" dirty="0" smtClean="0">
                        <a:latin typeface="Cambria Math" panose="02040503050406030204" pitchFamily="18" charset="0"/>
                        <a:sym typeface="Symbol"/>
                      </a:rPr>
                      <m:t>𝑏</m:t>
                    </m:r>
                    <m:r>
                      <a:rPr lang="en-US" i="1" dirty="0" smtClean="0">
                        <a:latin typeface="Cambria Math" panose="02040503050406030204" pitchFamily="18" charset="0"/>
                        <a:sym typeface="Symbol"/>
                      </a:rPr>
                      <m:t>/</m:t>
                    </m:r>
                    <m:r>
                      <a:rPr lang="en-US" i="1" dirty="0" smtClean="0">
                        <a:latin typeface="Cambria Math" panose="02040503050406030204" pitchFamily="18" charset="0"/>
                        <a:sym typeface="Symbol"/>
                      </a:rPr>
                      <m:t>𝑎</m:t>
                    </m:r>
                    <m:r>
                      <a:rPr lang="en-US" i="1" dirty="0" smtClean="0">
                        <a:latin typeface="Cambria Math" panose="02040503050406030204" pitchFamily="18" charset="0"/>
                        <a:sym typeface="Symbol"/>
                      </a:rPr>
                      <m:t>) + </m:t>
                    </m:r>
                    <m:r>
                      <a:rPr lang="en-US" i="1" dirty="0" smtClean="0">
                        <a:latin typeface="Cambria Math" panose="02040503050406030204" pitchFamily="18" charset="0"/>
                        <a:sym typeface="Symbol"/>
                      </a:rPr>
                      <m:t>𝑏</m:t>
                    </m:r>
                    <m:r>
                      <a:rPr lang="en-US" i="1" dirty="0" smtClean="0">
                        <a:latin typeface="Cambria Math" panose="02040503050406030204" pitchFamily="18" charset="0"/>
                        <a:sym typeface="Symbol"/>
                      </a:rPr>
                      <m:t> = −</m:t>
                    </m:r>
                    <m:r>
                      <a:rPr lang="en-US" i="1" dirty="0" smtClean="0">
                        <a:latin typeface="Cambria Math" panose="02040503050406030204" pitchFamily="18" charset="0"/>
                        <a:sym typeface="Symbol"/>
                      </a:rPr>
                      <m:t>𝑏</m:t>
                    </m:r>
                    <m:r>
                      <a:rPr lang="en-US" i="1" dirty="0" smtClean="0">
                        <a:latin typeface="Cambria Math" panose="02040503050406030204" pitchFamily="18" charset="0"/>
                        <a:sym typeface="Symbol"/>
                      </a:rPr>
                      <m:t> + </m:t>
                    </m:r>
                    <m:r>
                      <a:rPr lang="en-US" i="1" dirty="0" smtClean="0">
                        <a:latin typeface="Cambria Math" panose="02040503050406030204" pitchFamily="18" charset="0"/>
                        <a:sym typeface="Symbol"/>
                      </a:rPr>
                      <m:t>𝑏</m:t>
                    </m:r>
                    <m:r>
                      <a:rPr lang="en-US" i="1" dirty="0" smtClean="0">
                        <a:latin typeface="Cambria Math" panose="02040503050406030204" pitchFamily="18" charset="0"/>
                        <a:sym typeface="Symbol"/>
                      </a:rPr>
                      <m:t> =0</m:t>
                    </m:r>
                  </m:oMath>
                </a14:m>
                <a:r>
                  <a:rPr lang="en-US" dirty="0">
                    <a:sym typeface="Symbol"/>
                  </a:rPr>
                  <a:t>. </a:t>
                </a:r>
                <a:r>
                  <a:rPr lang="zh-CN" altLang="en-US" dirty="0">
                    <a:sym typeface="Symbol"/>
                  </a:rPr>
                  <a:t>因此实数</a:t>
                </a:r>
                <a14:m>
                  <m:oMath xmlns:m="http://schemas.openxmlformats.org/officeDocument/2006/math">
                    <m:r>
                      <a:rPr lang="en-US" altLang="zh-CN" i="1" dirty="0" smtClean="0">
                        <a:latin typeface="Cambria Math" panose="02040503050406030204" pitchFamily="18" charset="0"/>
                        <a:sym typeface="Symbol"/>
                      </a:rPr>
                      <m:t>𝑟</m:t>
                    </m:r>
                  </m:oMath>
                </a14:m>
                <a:r>
                  <a:rPr lang="zh-CN" altLang="en-US" dirty="0">
                    <a:sym typeface="Symbol"/>
                  </a:rPr>
                  <a:t>是存在的</a:t>
                </a:r>
                <a:r>
                  <a:rPr lang="en-US" altLang="zh-CN" dirty="0">
                    <a:sym typeface="Symbol"/>
                  </a:rPr>
                  <a:t>.</a:t>
                </a:r>
                <a:endParaRPr lang="en-US" dirty="0">
                  <a:sym typeface="Symbol"/>
                </a:endParaRPr>
              </a:p>
              <a:p>
                <a:pPr lvl="1"/>
                <a:r>
                  <a:rPr lang="zh-CN" altLang="en-US" dirty="0">
                    <a:sym typeface="Symbol"/>
                  </a:rPr>
                  <a:t>然后唯一性的证明</a:t>
                </a:r>
                <a:r>
                  <a:rPr lang="en-US" dirty="0">
                    <a:sym typeface="Symbol"/>
                  </a:rPr>
                  <a:t>: </a:t>
                </a:r>
                <a:r>
                  <a:rPr lang="zh-CN" altLang="en-US" dirty="0">
                    <a:sym typeface="Symbol"/>
                  </a:rPr>
                  <a:t>假设</a:t>
                </a:r>
                <a14:m>
                  <m:oMath xmlns:m="http://schemas.openxmlformats.org/officeDocument/2006/math">
                    <m:r>
                      <a:rPr lang="en-US" altLang="zh-CN" i="1" dirty="0" smtClean="0">
                        <a:latin typeface="Cambria Math" panose="02040503050406030204" pitchFamily="18" charset="0"/>
                        <a:sym typeface="Symbol"/>
                      </a:rPr>
                      <m:t>𝑠</m:t>
                    </m:r>
                  </m:oMath>
                </a14:m>
                <a:r>
                  <a:rPr lang="zh-CN" altLang="en-US" dirty="0">
                    <a:sym typeface="Symbol"/>
                  </a:rPr>
                  <a:t>是一个实数</a:t>
                </a:r>
                <a:r>
                  <a:rPr lang="en-US" altLang="zh-CN" dirty="0">
                    <a:sym typeface="Symbol"/>
                  </a:rPr>
                  <a:t>, </a:t>
                </a:r>
                <a:r>
                  <a:rPr lang="zh-CN" altLang="en-US" dirty="0">
                    <a:sym typeface="Symbol"/>
                  </a:rPr>
                  <a:t>使得</a:t>
                </a:r>
                <a14:m>
                  <m:oMath xmlns:m="http://schemas.openxmlformats.org/officeDocument/2006/math">
                    <m:r>
                      <a:rPr lang="en-US" i="1" dirty="0" smtClean="0">
                        <a:latin typeface="Cambria Math" panose="02040503050406030204" pitchFamily="18" charset="0"/>
                        <a:sym typeface="Symbol"/>
                      </a:rPr>
                      <m:t>𝑎𝑠</m:t>
                    </m:r>
                    <m:r>
                      <a:rPr lang="en-US" i="1" dirty="0" smtClean="0">
                        <a:latin typeface="Cambria Math" panose="02040503050406030204" pitchFamily="18" charset="0"/>
                        <a:sym typeface="Symbol"/>
                      </a:rPr>
                      <m:t> + </m:t>
                    </m:r>
                    <m:r>
                      <a:rPr lang="en-US" i="1" dirty="0" smtClean="0">
                        <a:latin typeface="Cambria Math" panose="02040503050406030204" pitchFamily="18" charset="0"/>
                        <a:sym typeface="Symbol"/>
                      </a:rPr>
                      <m:t>𝑏</m:t>
                    </m:r>
                    <m:r>
                      <a:rPr lang="en-US" i="1" dirty="0" smtClean="0">
                        <a:latin typeface="Cambria Math" panose="02040503050406030204" pitchFamily="18" charset="0"/>
                        <a:sym typeface="Symbol"/>
                      </a:rPr>
                      <m:t> = 0</m:t>
                    </m:r>
                  </m:oMath>
                </a14:m>
                <a:r>
                  <a:rPr lang="en-US" dirty="0">
                    <a:sym typeface="Symbol"/>
                  </a:rPr>
                  <a:t>. </a:t>
                </a:r>
                <a:r>
                  <a:rPr lang="zh-CN" altLang="en-US" dirty="0">
                    <a:sym typeface="Symbol"/>
                  </a:rPr>
                  <a:t>那么</a:t>
                </a:r>
                <a14:m>
                  <m:oMath xmlns:m="http://schemas.openxmlformats.org/officeDocument/2006/math">
                    <m:r>
                      <a:rPr lang="en-US" i="1" dirty="0" smtClean="0">
                        <a:latin typeface="Cambria Math" panose="02040503050406030204" pitchFamily="18" charset="0"/>
                        <a:sym typeface="Symbol"/>
                      </a:rPr>
                      <m:t>𝑎𝑟</m:t>
                    </m:r>
                    <m:r>
                      <a:rPr lang="en-US" i="1" dirty="0" smtClean="0">
                        <a:latin typeface="Cambria Math" panose="02040503050406030204" pitchFamily="18" charset="0"/>
                        <a:sym typeface="Symbol"/>
                      </a:rPr>
                      <m:t> + </m:t>
                    </m:r>
                    <m:r>
                      <a:rPr lang="en-US" i="1" dirty="0" smtClean="0">
                        <a:latin typeface="Cambria Math" panose="02040503050406030204" pitchFamily="18" charset="0"/>
                        <a:sym typeface="Symbol"/>
                      </a:rPr>
                      <m:t>𝑏</m:t>
                    </m:r>
                    <m:r>
                      <a:rPr lang="en-US" i="1" dirty="0" smtClean="0">
                        <a:latin typeface="Cambria Math" panose="02040503050406030204" pitchFamily="18" charset="0"/>
                        <a:sym typeface="Symbol"/>
                      </a:rPr>
                      <m:t> = </m:t>
                    </m:r>
                    <m:r>
                      <a:rPr lang="en-US" i="1" dirty="0" smtClean="0">
                        <a:latin typeface="Cambria Math" panose="02040503050406030204" pitchFamily="18" charset="0"/>
                        <a:sym typeface="Symbol"/>
                      </a:rPr>
                      <m:t>𝑎𝑠</m:t>
                    </m:r>
                    <m:r>
                      <a:rPr lang="en-US" i="1" dirty="0" smtClean="0">
                        <a:latin typeface="Cambria Math" panose="02040503050406030204" pitchFamily="18" charset="0"/>
                        <a:sym typeface="Symbol"/>
                      </a:rPr>
                      <m:t> + </m:t>
                    </m:r>
                    <m:r>
                      <a:rPr lang="en-US" i="1" dirty="0" smtClean="0">
                        <a:latin typeface="Cambria Math" panose="02040503050406030204" pitchFamily="18" charset="0"/>
                        <a:sym typeface="Symbol"/>
                      </a:rPr>
                      <m:t>𝑏</m:t>
                    </m:r>
                  </m:oMath>
                </a14:m>
                <a:r>
                  <a:rPr lang="en-US" dirty="0">
                    <a:sym typeface="Symbol"/>
                  </a:rPr>
                  <a:t>, </a:t>
                </a:r>
                <a:r>
                  <a:rPr lang="zh-CN" altLang="en-US" dirty="0">
                    <a:sym typeface="Symbol"/>
                  </a:rPr>
                  <a:t>这儿</a:t>
                </a:r>
                <a14:m>
                  <m:oMath xmlns:m="http://schemas.openxmlformats.org/officeDocument/2006/math">
                    <m:r>
                      <a:rPr lang="en-US" i="1" dirty="0" smtClean="0">
                        <a:latin typeface="Cambria Math" panose="02040503050406030204" pitchFamily="18" charset="0"/>
                        <a:sym typeface="Symbol"/>
                      </a:rPr>
                      <m:t>𝑟</m:t>
                    </m:r>
                    <m:r>
                      <a:rPr lang="en-US" i="1" dirty="0" smtClean="0">
                        <a:latin typeface="Cambria Math" panose="02040503050406030204" pitchFamily="18" charset="0"/>
                        <a:sym typeface="Symbol"/>
                      </a:rPr>
                      <m:t> = −</m:t>
                    </m:r>
                    <m:r>
                      <a:rPr lang="en-US" i="1" dirty="0" smtClean="0">
                        <a:latin typeface="Cambria Math" panose="02040503050406030204" pitchFamily="18" charset="0"/>
                        <a:sym typeface="Symbol"/>
                      </a:rPr>
                      <m:t>𝑏</m:t>
                    </m:r>
                    <m:r>
                      <a:rPr lang="en-US" i="1" dirty="0" smtClean="0">
                        <a:latin typeface="Cambria Math" panose="02040503050406030204" pitchFamily="18" charset="0"/>
                        <a:sym typeface="Symbol"/>
                      </a:rPr>
                      <m:t>/</m:t>
                    </m:r>
                    <m:r>
                      <a:rPr lang="en-US" i="1" dirty="0" smtClean="0">
                        <a:latin typeface="Cambria Math" panose="02040503050406030204" pitchFamily="18" charset="0"/>
                        <a:sym typeface="Symbol"/>
                      </a:rPr>
                      <m:t>𝑎</m:t>
                    </m:r>
                  </m:oMath>
                </a14:m>
                <a:r>
                  <a:rPr lang="en-US" dirty="0">
                    <a:sym typeface="Symbol"/>
                  </a:rPr>
                  <a:t>. </a:t>
                </a:r>
                <a:r>
                  <a:rPr lang="zh-CN" altLang="en-US" dirty="0">
                    <a:sym typeface="Symbol"/>
                  </a:rPr>
                  <a:t>从公式的两侧减去</a:t>
                </a:r>
                <a14:m>
                  <m:oMath xmlns:m="http://schemas.openxmlformats.org/officeDocument/2006/math">
                    <m:r>
                      <a:rPr lang="en-US" altLang="zh-CN" i="1" dirty="0" smtClean="0">
                        <a:latin typeface="Cambria Math" panose="02040503050406030204" pitchFamily="18" charset="0"/>
                        <a:sym typeface="Symbol"/>
                      </a:rPr>
                      <m:t>𝑏</m:t>
                    </m:r>
                  </m:oMath>
                </a14:m>
                <a:r>
                  <a:rPr lang="zh-CN" altLang="en-US" dirty="0">
                    <a:sym typeface="Symbol"/>
                  </a:rPr>
                  <a:t>并除以</a:t>
                </a:r>
                <a14:m>
                  <m:oMath xmlns:m="http://schemas.openxmlformats.org/officeDocument/2006/math">
                    <m:r>
                      <a:rPr lang="en-US" altLang="zh-CN" i="1" dirty="0" smtClean="0">
                        <a:latin typeface="Cambria Math" panose="02040503050406030204" pitchFamily="18" charset="0"/>
                        <a:sym typeface="Symbol"/>
                      </a:rPr>
                      <m:t>𝑟</m:t>
                    </m:r>
                  </m:oMath>
                </a14:m>
                <a:r>
                  <a:rPr lang="en-US" altLang="zh-CN" dirty="0">
                    <a:sym typeface="Symbol"/>
                  </a:rPr>
                  <a:t>, </a:t>
                </a:r>
                <a:r>
                  <a:rPr lang="zh-CN" altLang="en-US" dirty="0">
                    <a:sym typeface="Symbol"/>
                  </a:rPr>
                  <a:t>可得</a:t>
                </a:r>
                <a14:m>
                  <m:oMath xmlns:m="http://schemas.openxmlformats.org/officeDocument/2006/math">
                    <m:r>
                      <a:rPr lang="en-US" i="1" dirty="0" smtClean="0">
                        <a:latin typeface="Cambria Math" panose="02040503050406030204" pitchFamily="18" charset="0"/>
                        <a:sym typeface="Symbol"/>
                      </a:rPr>
                      <m:t>𝑟</m:t>
                    </m:r>
                    <m:r>
                      <a:rPr lang="en-US" i="1" dirty="0" smtClean="0">
                        <a:latin typeface="Cambria Math" panose="02040503050406030204" pitchFamily="18" charset="0"/>
                        <a:sym typeface="Symbol"/>
                      </a:rPr>
                      <m:t> = </m:t>
                    </m:r>
                    <m:r>
                      <a:rPr lang="en-US" i="1" dirty="0" smtClean="0">
                        <a:latin typeface="Cambria Math" panose="02040503050406030204" pitchFamily="18" charset="0"/>
                        <a:sym typeface="Symbol"/>
                      </a:rPr>
                      <m:t>𝑠</m:t>
                    </m:r>
                  </m:oMath>
                </a14:m>
                <a:r>
                  <a:rPr lang="en-US" dirty="0">
                    <a:sym typeface="Symbol"/>
                  </a:rPr>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071" r="-1110" b="-1548"/>
                </a:stretch>
              </a:blipFill>
            </p:spPr>
            <p:txBody>
              <a:bodyPr/>
              <a:lstStyle/>
              <a:p>
                <a:r>
                  <a:rPr lang="zh-CN" altLang="en-US">
                    <a:noFill/>
                  </a:rPr>
                  <a:t> </a:t>
                </a:r>
              </a:p>
            </p:txBody>
          </p:sp>
        </mc:Fallback>
      </mc:AlternateContent>
      <p:sp>
        <p:nvSpPr>
          <p:cNvPr id="5" name="日期占位符 4"/>
          <p:cNvSpPr>
            <a:spLocks noGrp="1"/>
          </p:cNvSpPr>
          <p:nvPr>
            <p:ph type="dt" sz="half" idx="10"/>
          </p:nvPr>
        </p:nvSpPr>
        <p:spPr/>
        <p:txBody>
          <a:bodyPr/>
          <a:lstStyle/>
          <a:p>
            <a:fld id="{13028B35-0C19-419E-93A2-7FD83AE21863}" type="datetime1">
              <a:rPr lang="zh-CN" altLang="en-US" smtClean="0"/>
              <a:t>2023/11/18</a:t>
            </a:fld>
            <a:endParaRPr lang="zh-CN" altLang="en-US" dirty="0"/>
          </a:p>
        </p:txBody>
      </p:sp>
      <p:sp>
        <p:nvSpPr>
          <p:cNvPr id="6" name="页脚占位符 5"/>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7" name="灯片编号占位符 6"/>
          <p:cNvSpPr>
            <a:spLocks noGrp="1"/>
          </p:cNvSpPr>
          <p:nvPr>
            <p:ph type="sldNum" sz="quarter" idx="12"/>
          </p:nvPr>
        </p:nvSpPr>
        <p:spPr/>
        <p:txBody>
          <a:bodyPr/>
          <a:lstStyle/>
          <a:p>
            <a:fld id="{67913A8A-9EFB-4B5F-9CCB-3D21173FAA85}" type="slidenum">
              <a:rPr lang="zh-CN" altLang="en-US" smtClean="0"/>
              <a:pPr/>
              <a:t>176</a:t>
            </a:fld>
            <a:endParaRPr lang="zh-CN" altLang="en-US" dirty="0"/>
          </a:p>
        </p:txBody>
      </p:sp>
    </p:spTree>
    <p:extLst>
      <p:ext uri="{BB962C8B-B14F-4D97-AF65-F5344CB8AC3E}">
        <p14:creationId xmlns:p14="http://schemas.microsoft.com/office/powerpoint/2010/main" val="1099309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ipe(down)">
                                      <p:cBhvr>
                                        <p:cTn id="7" dur="500"/>
                                        <p:tgtEl>
                                          <p:spTgt spid="3">
                                            <p:txEl>
                                              <p:pRg st="5" end="5"/>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wipe(down)">
                                      <p:cBhvr>
                                        <p:cTn id="10" dur="500"/>
                                        <p:tgtEl>
                                          <p:spTgt spid="3">
                                            <p:txEl>
                                              <p:pRg st="6" end="6"/>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wipe(down)">
                                      <p:cBhvr>
                                        <p:cTn id="1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证明 </a:t>
            </a:r>
            <a:r>
              <a:rPr lang="en-US" dirty="0"/>
              <a:t>p → q </a:t>
            </a:r>
            <a:r>
              <a:rPr lang="zh-CN" altLang="en-US" dirty="0"/>
              <a:t>的证明策略</a:t>
            </a:r>
            <a:r>
              <a:rPr lang="en-US" dirty="0"/>
              <a:t>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首先</a:t>
                </a:r>
                <a:r>
                  <a:rPr lang="en-US" altLang="zh-CN" dirty="0"/>
                  <a:t>, </a:t>
                </a:r>
                <a:r>
                  <a:rPr lang="zh-CN" altLang="en-US" dirty="0"/>
                  <a:t>选择一种证明方法</a:t>
                </a:r>
                <a:r>
                  <a:rPr lang="en-US" dirty="0"/>
                  <a:t>.</a:t>
                </a:r>
              </a:p>
              <a:p>
                <a:pPr lvl="1"/>
                <a:r>
                  <a:rPr lang="zh-CN" altLang="en-US" dirty="0"/>
                  <a:t>一般</a:t>
                </a:r>
                <a:r>
                  <a:rPr lang="en-US" altLang="zh-CN" dirty="0"/>
                  <a:t>, </a:t>
                </a:r>
                <a:r>
                  <a:rPr lang="zh-CN" altLang="en-US" dirty="0"/>
                  <a:t>首选采用直接证明法</a:t>
                </a:r>
                <a:r>
                  <a:rPr lang="en-US" dirty="0"/>
                  <a:t>.  </a:t>
                </a:r>
              </a:p>
              <a:p>
                <a:pPr lvl="1"/>
                <a:r>
                  <a:rPr lang="zh-CN" altLang="en-US" dirty="0"/>
                  <a:t>如果行不通</a:t>
                </a:r>
                <a:r>
                  <a:rPr lang="en-US" altLang="zh-CN" dirty="0"/>
                  <a:t>, </a:t>
                </a:r>
                <a:r>
                  <a:rPr lang="zh-CN" altLang="en-US" dirty="0"/>
                  <a:t>再采用间接证明法</a:t>
                </a:r>
                <a:r>
                  <a:rPr lang="en-US" dirty="0"/>
                  <a:t> (</a:t>
                </a:r>
                <a:r>
                  <a:rPr lang="zh-CN" altLang="en-US" dirty="0"/>
                  <a:t>例如尝试证明对立面</a:t>
                </a:r>
                <a:r>
                  <a:rPr lang="en-US" dirty="0"/>
                  <a:t>).</a:t>
                </a:r>
              </a:p>
              <a:p>
                <a:r>
                  <a:rPr lang="zh-CN" altLang="en-US" dirty="0"/>
                  <a:t>然后</a:t>
                </a:r>
                <a:r>
                  <a:rPr lang="en-US" altLang="zh-CN" dirty="0"/>
                  <a:t>, </a:t>
                </a:r>
                <a:r>
                  <a:rPr lang="zh-CN" altLang="en-US" dirty="0"/>
                  <a:t>无论哪种证明方法</a:t>
                </a:r>
                <a:r>
                  <a:rPr lang="en-US" altLang="zh-CN" dirty="0"/>
                  <a:t>, </a:t>
                </a:r>
                <a:r>
                  <a:rPr lang="zh-CN" altLang="en-US" dirty="0"/>
                  <a:t>然后选择一种策略</a:t>
                </a:r>
                <a:r>
                  <a:rPr lang="en-US" dirty="0"/>
                  <a:t>.</a:t>
                </a:r>
              </a:p>
              <a:p>
                <a:pPr lvl="1" algn="just"/>
                <a:r>
                  <a:rPr lang="zh-CN" altLang="en-US" dirty="0"/>
                  <a:t>一般</a:t>
                </a:r>
                <a:r>
                  <a:rPr lang="en-US" altLang="zh-CN" dirty="0"/>
                  <a:t>, </a:t>
                </a:r>
                <a:r>
                  <a:rPr lang="zh-CN" altLang="en-US" dirty="0"/>
                  <a:t>首先尝试</a:t>
                </a:r>
                <a:r>
                  <a:rPr lang="zh-CN" altLang="en-US" b="1" dirty="0"/>
                  <a:t>正向推理</a:t>
                </a:r>
                <a:r>
                  <a:rPr lang="en-US" dirty="0"/>
                  <a:t>.  </a:t>
                </a:r>
                <a:r>
                  <a:rPr lang="zh-CN" altLang="en-US" dirty="0"/>
                  <a:t>从公理和已知定理开始构建一系列结论中的步骤</a:t>
                </a:r>
                <a:r>
                  <a:rPr lang="en-US" altLang="zh-CN" dirty="0"/>
                  <a:t>.</a:t>
                </a:r>
                <a:r>
                  <a:rPr lang="zh-CN" altLang="en-US" dirty="0"/>
                  <a:t>从</a:t>
                </a:r>
                <a14:m>
                  <m:oMath xmlns:m="http://schemas.openxmlformats.org/officeDocument/2006/math">
                    <m:r>
                      <a:rPr lang="en-US" altLang="zh-CN" i="1" dirty="0" smtClean="0">
                        <a:latin typeface="Cambria Math" panose="02040503050406030204" pitchFamily="18" charset="0"/>
                      </a:rPr>
                      <m:t>𝑝</m:t>
                    </m:r>
                  </m:oMath>
                </a14:m>
                <a:r>
                  <a:rPr lang="zh-CN" altLang="en-US" dirty="0"/>
                  <a:t>开始证明</a:t>
                </a:r>
                <a14:m>
                  <m:oMath xmlns:m="http://schemas.openxmlformats.org/officeDocument/2006/math">
                    <m:r>
                      <a:rPr lang="en-US" altLang="zh-CN" i="1" dirty="0" smtClean="0">
                        <a:latin typeface="Cambria Math" panose="02040503050406030204" pitchFamily="18" charset="0"/>
                      </a:rPr>
                      <m:t>𝑞</m:t>
                    </m:r>
                  </m:oMath>
                </a14:m>
                <a:r>
                  <a:rPr lang="en-US" altLang="zh-CN" dirty="0"/>
                  <a:t>, </a:t>
                </a:r>
                <a:r>
                  <a:rPr lang="zh-CN" altLang="en-US" dirty="0"/>
                  <a:t>或以</a:t>
                </a:r>
                <a14:m>
                  <m:oMath xmlns:m="http://schemas.openxmlformats.org/officeDocument/2006/math">
                    <m:r>
                      <a:rPr lang="en-US" altLang="zh-CN" i="1" dirty="0" smtClean="0">
                        <a:latin typeface="Cambria Math" panose="02040503050406030204" pitchFamily="18" charset="0"/>
                      </a:rPr>
                      <m:t>¬</m:t>
                    </m:r>
                    <m:r>
                      <a:rPr lang="en-US" altLang="zh-CN" i="1" dirty="0" smtClean="0">
                        <a:latin typeface="Cambria Math" panose="02040503050406030204" pitchFamily="18" charset="0"/>
                      </a:rPr>
                      <m:t>𝑞</m:t>
                    </m:r>
                  </m:oMath>
                </a14:m>
                <a:r>
                  <a:rPr lang="zh-CN" altLang="en-US" dirty="0"/>
                  <a:t>开始并证明</a:t>
                </a:r>
                <a14:m>
                  <m:oMath xmlns:m="http://schemas.openxmlformats.org/officeDocument/2006/math">
                    <m:r>
                      <a:rPr lang="en-US" altLang="zh-CN" i="1" dirty="0" smtClean="0">
                        <a:latin typeface="Cambria Math" panose="02040503050406030204" pitchFamily="18" charset="0"/>
                      </a:rPr>
                      <m:t>¬</m:t>
                    </m:r>
                    <m:r>
                      <a:rPr lang="en-US" altLang="zh-CN" i="1" dirty="0" smtClean="0">
                        <a:latin typeface="Cambria Math" panose="02040503050406030204" pitchFamily="18" charset="0"/>
                      </a:rPr>
                      <m:t>𝑝</m:t>
                    </m:r>
                  </m:oMath>
                </a14:m>
                <a:r>
                  <a:rPr lang="en-US" altLang="zh-CN" dirty="0"/>
                  <a:t>.</a:t>
                </a:r>
              </a:p>
              <a:p>
                <a:pPr lvl="1"/>
                <a:r>
                  <a:rPr lang="zh-CN" altLang="en-US" dirty="0"/>
                  <a:t>如果行不通</a:t>
                </a:r>
                <a:r>
                  <a:rPr lang="en-US" altLang="zh-CN" dirty="0"/>
                  <a:t>, </a:t>
                </a:r>
                <a:r>
                  <a:rPr lang="zh-CN" altLang="en-US" dirty="0"/>
                  <a:t>再尝试</a:t>
                </a:r>
                <a:r>
                  <a:rPr lang="zh-CN" altLang="en-US" b="1" dirty="0"/>
                  <a:t>反向（后向）推理</a:t>
                </a:r>
                <a:r>
                  <a:rPr lang="en-US" altLang="zh-CN" dirty="0"/>
                  <a:t>. </a:t>
                </a:r>
                <a:r>
                  <a:rPr lang="zh-CN" altLang="en-US" dirty="0"/>
                  <a:t>当为了证明</a:t>
                </a:r>
                <a14:m>
                  <m:oMath xmlns:m="http://schemas.openxmlformats.org/officeDocument/2006/math">
                    <m:r>
                      <a:rPr lang="en-US" altLang="zh-CN" i="1" dirty="0" smtClean="0">
                        <a:latin typeface="Cambria Math" panose="02040503050406030204" pitchFamily="18" charset="0"/>
                      </a:rPr>
                      <m:t>𝑞</m:t>
                    </m:r>
                  </m:oMath>
                </a14:m>
                <a:r>
                  <a:rPr lang="zh-CN" altLang="en-US" dirty="0"/>
                  <a:t>时</a:t>
                </a:r>
                <a:r>
                  <a:rPr lang="en-US" altLang="zh-CN" dirty="0"/>
                  <a:t>, </a:t>
                </a:r>
                <a:r>
                  <a:rPr lang="zh-CN" altLang="en-US" dirty="0"/>
                  <a:t>找到一个能够证明</a:t>
                </a:r>
                <a14:m>
                  <m:oMath xmlns:m="http://schemas.openxmlformats.org/officeDocument/2006/math">
                    <m:r>
                      <a:rPr lang="en-US" altLang="zh-CN" i="1" dirty="0" smtClean="0">
                        <a:latin typeface="Cambria Math" panose="02040503050406030204" pitchFamily="18" charset="0"/>
                      </a:rPr>
                      <m:t>𝑝</m:t>
                    </m:r>
                    <m:r>
                      <a:rPr lang="en-US" altLang="zh-CN" i="1" dirty="0" err="1">
                        <a:latin typeface="Cambria Math" panose="02040503050406030204" pitchFamily="18" charset="0"/>
                      </a:rPr>
                      <m:t>→</m:t>
                    </m:r>
                    <m:r>
                      <a:rPr lang="en-US" altLang="zh-CN" i="1" dirty="0" err="1" smtClean="0">
                        <a:latin typeface="Cambria Math" panose="02040503050406030204" pitchFamily="18" charset="0"/>
                      </a:rPr>
                      <m:t>𝑞</m:t>
                    </m:r>
                  </m:oMath>
                </a14:m>
                <a:r>
                  <a:rPr lang="zh-CN" altLang="en-US" dirty="0"/>
                  <a:t>语句</a:t>
                </a:r>
                <a14:m>
                  <m:oMath xmlns:m="http://schemas.openxmlformats.org/officeDocument/2006/math">
                    <m:r>
                      <a:rPr lang="en-US" altLang="zh-CN" i="1" dirty="0" smtClean="0">
                        <a:latin typeface="Cambria Math" panose="02040503050406030204" pitchFamily="18" charset="0"/>
                      </a:rPr>
                      <m:t>𝑝</m:t>
                    </m:r>
                  </m:oMath>
                </a14:m>
                <a:r>
                  <a:rPr lang="en-US" altLang="zh-CN"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99" t="-2143" r="-83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D9F7160B-FE8F-49A9-B6D7-043DCC2D19EA}"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177</a:t>
            </a:fld>
            <a:endParaRPr lang="zh-CN" altLang="en-US" dirty="0"/>
          </a:p>
        </p:txBody>
      </p:sp>
    </p:spTree>
    <p:extLst>
      <p:ext uri="{BB962C8B-B14F-4D97-AF65-F5344CB8AC3E}">
        <p14:creationId xmlns:p14="http://schemas.microsoft.com/office/powerpoint/2010/main" val="21524642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反向推理</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lgn="just"/>
                <a:r>
                  <a:rPr lang="zh-CN" altLang="en-US" dirty="0"/>
                  <a:t>例</a:t>
                </a:r>
                <a:r>
                  <a:rPr lang="en-US" dirty="0"/>
                  <a:t>:</a:t>
                </a:r>
                <a:r>
                  <a:rPr lang="zh-CN" altLang="en-US" dirty="0"/>
                  <a:t>假定两人玩游戏</a:t>
                </a:r>
                <a:r>
                  <a:rPr lang="en-US" altLang="zh-CN" dirty="0"/>
                  <a:t>, </a:t>
                </a:r>
                <a:r>
                  <a:rPr lang="zh-CN" altLang="en-US" dirty="0"/>
                  <a:t>轮流从最初有</a:t>
                </a:r>
                <a:r>
                  <a:rPr lang="en-US" altLang="zh-CN" b="1" dirty="0">
                    <a:solidFill>
                      <a:srgbClr val="C00000"/>
                    </a:solidFill>
                  </a:rPr>
                  <a:t>15</a:t>
                </a:r>
                <a:r>
                  <a:rPr lang="zh-CN" altLang="en-US" b="1" dirty="0">
                    <a:solidFill>
                      <a:srgbClr val="C00000"/>
                    </a:solidFill>
                  </a:rPr>
                  <a:t>块石头</a:t>
                </a:r>
                <a:r>
                  <a:rPr lang="zh-CN" altLang="en-US" dirty="0"/>
                  <a:t>的堆中每次取</a:t>
                </a:r>
                <a:r>
                  <a:rPr lang="en-US" altLang="zh-CN" b="1" dirty="0">
                    <a:solidFill>
                      <a:srgbClr val="C00000"/>
                    </a:solidFill>
                  </a:rPr>
                  <a:t>1,2,</a:t>
                </a:r>
                <a:r>
                  <a:rPr lang="zh-CN" altLang="en-US" b="1" dirty="0">
                    <a:solidFill>
                      <a:srgbClr val="C00000"/>
                    </a:solidFill>
                  </a:rPr>
                  <a:t>或</a:t>
                </a:r>
                <a:r>
                  <a:rPr lang="en-US" altLang="zh-CN" b="1" dirty="0">
                    <a:solidFill>
                      <a:srgbClr val="C00000"/>
                    </a:solidFill>
                  </a:rPr>
                  <a:t>3</a:t>
                </a:r>
                <a:r>
                  <a:rPr lang="zh-CN" altLang="en-US" dirty="0"/>
                  <a:t>块石头</a:t>
                </a:r>
                <a:r>
                  <a:rPr lang="en-US" altLang="zh-CN" dirty="0"/>
                  <a:t>. </a:t>
                </a:r>
                <a:r>
                  <a:rPr lang="zh-CN" altLang="en-US" dirty="0"/>
                  <a:t>取最后一块石头的人赢得游戏</a:t>
                </a:r>
                <a:r>
                  <a:rPr lang="en-US" altLang="zh-CN" dirty="0"/>
                  <a:t>. </a:t>
                </a:r>
                <a:r>
                  <a:rPr lang="zh-CN" altLang="en-US" dirty="0"/>
                  <a:t>证明无论第二个玩家如何取</a:t>
                </a:r>
                <a:r>
                  <a:rPr lang="en-US" altLang="zh-CN" dirty="0"/>
                  <a:t>, </a:t>
                </a:r>
                <a:r>
                  <a:rPr lang="zh-CN" altLang="en-US" dirty="0"/>
                  <a:t>第一个玩家都能赢得游戏</a:t>
                </a:r>
                <a:r>
                  <a:rPr lang="en-US" altLang="zh-CN" dirty="0"/>
                  <a:t>.</a:t>
                </a:r>
              </a:p>
              <a:p>
                <a:r>
                  <a:rPr lang="zh-CN" altLang="en-US" dirty="0"/>
                  <a:t>解</a:t>
                </a:r>
                <a:r>
                  <a:rPr lang="en-US" dirty="0"/>
                  <a:t>: </a:t>
                </a:r>
                <a:r>
                  <a:rPr lang="zh-CN" altLang="en-US" dirty="0"/>
                  <a:t>假设</a:t>
                </a:r>
                <a14:m>
                  <m:oMath xmlns:m="http://schemas.openxmlformats.org/officeDocument/2006/math">
                    <m:r>
                      <a:rPr lang="en-US" i="1" dirty="0" smtClean="0">
                        <a:latin typeface="Cambria Math" panose="02040503050406030204" pitchFamily="18" charset="0"/>
                      </a:rPr>
                      <m:t>𝑛</m:t>
                    </m:r>
                  </m:oMath>
                </a14:m>
                <a:r>
                  <a:rPr lang="zh-CN" altLang="en-US" dirty="0"/>
                  <a:t>是游戏的最后一步</a:t>
                </a:r>
                <a:r>
                  <a:rPr lang="en-US" altLang="zh-CN" dirty="0"/>
                  <a:t>. </a:t>
                </a:r>
                <a:r>
                  <a:rPr lang="zh-CN" altLang="en-US" dirty="0"/>
                  <a:t>我们采用反向推理</a:t>
                </a:r>
                <a:r>
                  <a:rPr lang="en-US" dirty="0"/>
                  <a:t>.</a:t>
                </a:r>
              </a:p>
              <a:p>
                <a:pPr lvl="1" algn="just"/>
                <a:r>
                  <a:rPr lang="zh-CN" altLang="en-US" dirty="0"/>
                  <a:t>步骤</a:t>
                </a:r>
                <a14:m>
                  <m:oMath xmlns:m="http://schemas.openxmlformats.org/officeDocument/2006/math">
                    <m:r>
                      <a:rPr lang="en-US" i="1" dirty="0" smtClean="0">
                        <a:latin typeface="Cambria Math" panose="02040503050406030204" pitchFamily="18" charset="0"/>
                      </a:rPr>
                      <m:t>𝑛</m:t>
                    </m:r>
                  </m:oMath>
                </a14:m>
                <a:r>
                  <a:rPr lang="en-US" dirty="0"/>
                  <a:t>: </a:t>
                </a:r>
                <a:r>
                  <a:rPr lang="zh-CN" altLang="en-US" dirty="0"/>
                  <a:t>如果留给玩家</a:t>
                </a:r>
                <a:r>
                  <a:rPr lang="en-US" altLang="zh-CN" dirty="0"/>
                  <a:t>1</a:t>
                </a:r>
                <a:r>
                  <a:rPr lang="zh-CN" altLang="en-US" dirty="0"/>
                  <a:t>的石头堆中剩下</a:t>
                </a:r>
                <a:r>
                  <a:rPr lang="en-US" altLang="zh-CN" dirty="0"/>
                  <a:t>1,2,</a:t>
                </a:r>
                <a:r>
                  <a:rPr lang="zh-CN" altLang="en-US" dirty="0"/>
                  <a:t>或者</a:t>
                </a:r>
                <a:r>
                  <a:rPr lang="en-US" altLang="zh-CN" dirty="0"/>
                  <a:t>3</a:t>
                </a:r>
                <a:r>
                  <a:rPr lang="zh-CN" altLang="en-US" dirty="0"/>
                  <a:t>块石头</a:t>
                </a:r>
                <a:r>
                  <a:rPr lang="en-US" altLang="zh-CN" dirty="0"/>
                  <a:t>,</a:t>
                </a:r>
                <a:r>
                  <a:rPr lang="zh-CN" altLang="en-US" dirty="0"/>
                  <a:t>那么玩家</a:t>
                </a:r>
                <a:r>
                  <a:rPr lang="en-US" altLang="zh-CN" dirty="0"/>
                  <a:t>1</a:t>
                </a:r>
                <a:r>
                  <a:rPr lang="zh-CN" altLang="en-US" dirty="0"/>
                  <a:t>获胜</a:t>
                </a:r>
                <a:r>
                  <a:rPr lang="en-US" dirty="0"/>
                  <a:t>. </a:t>
                </a:r>
              </a:p>
              <a:p>
                <a:pPr lvl="1" algn="just"/>
                <a:r>
                  <a:rPr lang="zh-CN" altLang="en-US" dirty="0"/>
                  <a:t>步骤</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−1</m:t>
                    </m:r>
                  </m:oMath>
                </a14:m>
                <a:r>
                  <a:rPr lang="en-US" dirty="0"/>
                  <a:t>: </a:t>
                </a:r>
                <a:r>
                  <a:rPr lang="zh-CN" altLang="en-US" dirty="0"/>
                  <a:t>如果玩家</a:t>
                </a:r>
                <a:r>
                  <a:rPr lang="en-US" altLang="zh-CN" dirty="0"/>
                  <a:t>2</a:t>
                </a:r>
                <a:r>
                  <a:rPr lang="zh-CN" altLang="en-US" dirty="0"/>
                  <a:t>不得不从</a:t>
                </a:r>
                <a:r>
                  <a:rPr lang="en-US" altLang="zh-CN" b="1" dirty="0">
                    <a:solidFill>
                      <a:srgbClr val="C00000"/>
                    </a:solidFill>
                  </a:rPr>
                  <a:t>4</a:t>
                </a:r>
                <a:r>
                  <a:rPr lang="zh-CN" altLang="en-US" dirty="0"/>
                  <a:t>块石头堆中取石头</a:t>
                </a:r>
                <a:r>
                  <a:rPr lang="en-US" altLang="zh-CN" dirty="0"/>
                  <a:t>, </a:t>
                </a:r>
                <a:r>
                  <a:rPr lang="zh-CN" altLang="en-US" dirty="0"/>
                  <a:t>就给玩家</a:t>
                </a:r>
                <a:r>
                  <a:rPr lang="en-US" altLang="zh-CN" dirty="0"/>
                  <a:t>1</a:t>
                </a:r>
                <a:r>
                  <a:rPr lang="zh-CN" altLang="en-US" dirty="0"/>
                  <a:t>留下</a:t>
                </a:r>
                <a:r>
                  <a:rPr lang="en-US" altLang="zh-CN" dirty="0"/>
                  <a:t>1,2,</a:t>
                </a:r>
                <a:r>
                  <a:rPr lang="zh-CN" altLang="en-US" dirty="0"/>
                  <a:t>或者</a:t>
                </a:r>
                <a:r>
                  <a:rPr lang="en-US" altLang="zh-CN" dirty="0"/>
                  <a:t>3</a:t>
                </a:r>
                <a:r>
                  <a:rPr lang="zh-CN" altLang="en-US" dirty="0"/>
                  <a:t>块石头</a:t>
                </a:r>
                <a:r>
                  <a:rPr lang="en-US" altLang="zh-CN" dirty="0"/>
                  <a:t>. </a:t>
                </a:r>
                <a:r>
                  <a:rPr lang="zh-CN" altLang="en-US" dirty="0"/>
                  <a:t>因此</a:t>
                </a:r>
                <a:r>
                  <a:rPr lang="en-US" altLang="zh-CN" dirty="0"/>
                  <a:t>, </a:t>
                </a:r>
                <a:r>
                  <a:rPr lang="zh-CN" altLang="en-US" dirty="0"/>
                  <a:t>玩家</a:t>
                </a:r>
                <a:r>
                  <a:rPr lang="en-US" altLang="zh-CN" dirty="0"/>
                  <a:t>1</a:t>
                </a:r>
                <a:r>
                  <a:rPr lang="zh-CN" altLang="en-US" dirty="0"/>
                  <a:t>要获胜的一种方法是在倒数第</a:t>
                </a:r>
                <a:r>
                  <a:rPr lang="en-US" altLang="zh-CN" dirty="0"/>
                  <a:t>2</a:t>
                </a:r>
                <a:r>
                  <a:rPr lang="zh-CN" altLang="en-US" dirty="0"/>
                  <a:t>步给玩家</a:t>
                </a:r>
                <a:r>
                  <a:rPr lang="en-US" altLang="zh-CN" dirty="0"/>
                  <a:t>2</a:t>
                </a:r>
                <a:r>
                  <a:rPr lang="zh-CN" altLang="en-US" dirty="0"/>
                  <a:t>留</a:t>
                </a:r>
                <a:r>
                  <a:rPr lang="en-US" altLang="zh-CN" dirty="0"/>
                  <a:t>4</a:t>
                </a:r>
                <a:r>
                  <a:rPr lang="zh-CN" altLang="en-US" dirty="0"/>
                  <a:t>块石头</a:t>
                </a:r>
                <a:r>
                  <a:rPr lang="en-US" altLang="zh-CN" dirty="0"/>
                  <a:t>.</a:t>
                </a:r>
              </a:p>
              <a:p>
                <a:pPr lvl="1" algn="just"/>
                <a:r>
                  <a:rPr lang="zh-CN" altLang="en-US" dirty="0"/>
                  <a:t>步骤</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−2</m:t>
                    </m:r>
                  </m:oMath>
                </a14:m>
                <a:r>
                  <a:rPr lang="en-US" dirty="0"/>
                  <a:t>: </a:t>
                </a:r>
                <a:r>
                  <a:rPr lang="zh-CN" altLang="en-US" dirty="0"/>
                  <a:t>当轮到玩家</a:t>
                </a:r>
                <a:r>
                  <a:rPr lang="en-US" altLang="zh-CN" dirty="0"/>
                  <a:t>1</a:t>
                </a:r>
                <a:r>
                  <a:rPr lang="zh-CN" altLang="en-US" dirty="0"/>
                  <a:t>的时候面临</a:t>
                </a:r>
                <a:r>
                  <a:rPr lang="en-US" altLang="zh-CN" b="1" dirty="0">
                    <a:solidFill>
                      <a:srgbClr val="C00000"/>
                    </a:solidFill>
                  </a:rPr>
                  <a:t>5,6,</a:t>
                </a:r>
                <a:r>
                  <a:rPr lang="zh-CN" altLang="en-US" b="1" dirty="0">
                    <a:solidFill>
                      <a:srgbClr val="C00000"/>
                    </a:solidFill>
                  </a:rPr>
                  <a:t>或者</a:t>
                </a:r>
                <a:r>
                  <a:rPr lang="en-US" altLang="zh-CN" b="1" dirty="0">
                    <a:solidFill>
                      <a:srgbClr val="C00000"/>
                    </a:solidFill>
                  </a:rPr>
                  <a:t>7</a:t>
                </a:r>
                <a:r>
                  <a:rPr lang="zh-CN" altLang="en-US" dirty="0"/>
                  <a:t>块石头时</a:t>
                </a:r>
                <a:r>
                  <a:rPr lang="en-US" altLang="zh-CN" dirty="0"/>
                  <a:t>(</a:t>
                </a:r>
                <a:r>
                  <a:rPr lang="zh-CN" altLang="en-US" dirty="0"/>
                  <a:t>当玩家</a:t>
                </a:r>
                <a:r>
                  <a:rPr lang="en-US" altLang="zh-CN" dirty="0"/>
                  <a:t>2</a:t>
                </a:r>
                <a:r>
                  <a:rPr lang="zh-CN" altLang="en-US" dirty="0"/>
                  <a:t>不得不从</a:t>
                </a:r>
                <a:r>
                  <a:rPr lang="en-US" altLang="zh-CN" b="1" dirty="0">
                    <a:solidFill>
                      <a:srgbClr val="C00000"/>
                    </a:solidFill>
                  </a:rPr>
                  <a:t>8</a:t>
                </a:r>
                <a:r>
                  <a:rPr lang="zh-CN" altLang="en-US" dirty="0"/>
                  <a:t>块石头堆中取石头就会出现这种情况</a:t>
                </a:r>
                <a:r>
                  <a:rPr lang="en-US" altLang="zh-CN" dirty="0"/>
                  <a:t>), </a:t>
                </a:r>
                <a:r>
                  <a:rPr lang="zh-CN" altLang="en-US" dirty="0"/>
                  <a:t>玩家</a:t>
                </a:r>
                <a:r>
                  <a:rPr lang="en-US" altLang="zh-CN" dirty="0"/>
                  <a:t>1</a:t>
                </a:r>
                <a:r>
                  <a:rPr lang="zh-CN" altLang="en-US" dirty="0"/>
                  <a:t>就能留下</a:t>
                </a:r>
                <a:r>
                  <a:rPr lang="en-US" altLang="zh-CN" dirty="0"/>
                  <a:t>4</a:t>
                </a:r>
                <a:r>
                  <a:rPr lang="zh-CN" altLang="en-US" dirty="0"/>
                  <a:t>块石头</a:t>
                </a:r>
                <a:r>
                  <a:rPr lang="en-US" altLang="zh-CN" dirty="0"/>
                  <a:t>.</a:t>
                </a:r>
                <a:r>
                  <a:rPr lang="en-US" dirty="0"/>
                  <a:t> </a:t>
                </a:r>
              </a:p>
              <a:p>
                <a:pPr lvl="1" algn="just"/>
                <a:r>
                  <a:rPr lang="zh-CN" altLang="en-US" dirty="0"/>
                  <a:t>步骤</a:t>
                </a:r>
                <a14:m>
                  <m:oMath xmlns:m="http://schemas.openxmlformats.org/officeDocument/2006/math">
                    <m:r>
                      <a:rPr lang="en-US" altLang="zh-CN" i="1" dirty="0" smtClean="0">
                        <a:latin typeface="Cambria Math" panose="02040503050406030204" pitchFamily="18" charset="0"/>
                      </a:rPr>
                      <m:t>𝑛</m:t>
                    </m:r>
                    <m:r>
                      <a:rPr lang="en-US" altLang="zh-CN" i="1" dirty="0" smtClean="0">
                        <a:latin typeface="Cambria Math" panose="02040503050406030204" pitchFamily="18" charset="0"/>
                      </a:rPr>
                      <m:t>−3</m:t>
                    </m:r>
                  </m:oMath>
                </a14:m>
                <a:r>
                  <a:rPr lang="en-US" altLang="zh-CN" dirty="0"/>
                  <a:t>: </a:t>
                </a:r>
                <a:r>
                  <a:rPr lang="zh-CN" altLang="en-US" dirty="0"/>
                  <a:t>因此</a:t>
                </a:r>
                <a:r>
                  <a:rPr lang="en-US" altLang="zh-CN" dirty="0"/>
                  <a:t>,</a:t>
                </a:r>
                <a:r>
                  <a:rPr lang="zh-CN" altLang="en-US" dirty="0"/>
                  <a:t>为了迫使玩家</a:t>
                </a:r>
                <a:r>
                  <a:rPr lang="en-US" altLang="zh-CN" dirty="0"/>
                  <a:t>2</a:t>
                </a:r>
                <a:r>
                  <a:rPr lang="zh-CN" altLang="en-US" dirty="0"/>
                  <a:t>留下</a:t>
                </a:r>
                <a:r>
                  <a:rPr lang="en-US" altLang="zh-CN" dirty="0"/>
                  <a:t>5,6,</a:t>
                </a:r>
                <a:r>
                  <a:rPr lang="zh-CN" altLang="en-US" dirty="0"/>
                  <a:t>或者</a:t>
                </a:r>
                <a:r>
                  <a:rPr lang="en-US" altLang="zh-CN" dirty="0"/>
                  <a:t>7</a:t>
                </a:r>
                <a:r>
                  <a:rPr lang="zh-CN" altLang="en-US" dirty="0"/>
                  <a:t>块石头</a:t>
                </a:r>
                <a:r>
                  <a:rPr lang="en-US" altLang="zh-CN" dirty="0"/>
                  <a:t>, </a:t>
                </a:r>
                <a:r>
                  <a:rPr lang="zh-CN" altLang="en-US" dirty="0"/>
                  <a:t>玩家</a:t>
                </a:r>
                <a:r>
                  <a:rPr lang="en-US" altLang="zh-CN" dirty="0"/>
                  <a:t>1</a:t>
                </a:r>
                <a:r>
                  <a:rPr lang="zh-CN" altLang="en-US" dirty="0"/>
                  <a:t>应该在倒数第</a:t>
                </a:r>
                <a:r>
                  <a:rPr lang="en-US" altLang="zh-CN" dirty="0"/>
                  <a:t>3</a:t>
                </a:r>
                <a:r>
                  <a:rPr lang="zh-CN" altLang="en-US" dirty="0"/>
                  <a:t>步给玩家</a:t>
                </a:r>
                <a:r>
                  <a:rPr lang="en-US" altLang="zh-CN" dirty="0"/>
                  <a:t>2</a:t>
                </a:r>
                <a:r>
                  <a:rPr lang="zh-CN" altLang="en-US" dirty="0"/>
                  <a:t>留下</a:t>
                </a:r>
                <a:r>
                  <a:rPr lang="en-US" altLang="zh-CN" dirty="0"/>
                  <a:t>8</a:t>
                </a:r>
                <a:r>
                  <a:rPr lang="zh-CN" altLang="en-US" dirty="0"/>
                  <a:t>块石头</a:t>
                </a:r>
                <a:r>
                  <a:rPr lang="en-US" altLang="zh-CN" dirty="0"/>
                  <a:t>. </a:t>
                </a:r>
              </a:p>
              <a:p>
                <a:pPr marL="393192" lvl="1"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99" t="-2143" r="-11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3DFDD312-BA8C-491C-8968-ADFF330B6126}"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178</a:t>
            </a:fld>
            <a:endParaRPr lang="zh-CN" altLang="en-US" dirty="0"/>
          </a:p>
        </p:txBody>
      </p:sp>
    </p:spTree>
    <p:extLst>
      <p:ext uri="{BB962C8B-B14F-4D97-AF65-F5344CB8AC3E}">
        <p14:creationId xmlns:p14="http://schemas.microsoft.com/office/powerpoint/2010/main" val="185924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down)">
                                      <p:cBhvr>
                                        <p:cTn id="1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反向推理</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a:t>解</a:t>
                </a:r>
                <a:r>
                  <a:rPr lang="en-US" altLang="zh-CN" dirty="0"/>
                  <a:t>(</a:t>
                </a:r>
                <a:r>
                  <a:rPr lang="zh-CN" altLang="en-US" dirty="0"/>
                  <a:t>续</a:t>
                </a:r>
                <a:r>
                  <a:rPr lang="en-US" altLang="zh-CN" dirty="0"/>
                  <a:t>)</a:t>
                </a:r>
                <a:r>
                  <a:rPr lang="en-US" dirty="0"/>
                  <a:t>: </a:t>
                </a:r>
              </a:p>
              <a:p>
                <a:pPr lvl="1"/>
                <a:r>
                  <a:rPr lang="zh-CN" altLang="en-US" dirty="0"/>
                  <a:t>步骤</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−4</m:t>
                    </m:r>
                  </m:oMath>
                </a14:m>
                <a:r>
                  <a:rPr lang="en-US" dirty="0"/>
                  <a:t>: </a:t>
                </a:r>
                <a:r>
                  <a:rPr lang="zh-CN" altLang="en-US" dirty="0"/>
                  <a:t>这意味着</a:t>
                </a:r>
                <a:r>
                  <a:rPr lang="en-US" altLang="zh-CN" dirty="0"/>
                  <a:t>, </a:t>
                </a:r>
                <a:r>
                  <a:rPr lang="zh-CN" altLang="en-US" dirty="0"/>
                  <a:t>当玩家</a:t>
                </a:r>
                <a:r>
                  <a:rPr lang="en-US" altLang="zh-CN" dirty="0"/>
                  <a:t>1</a:t>
                </a:r>
                <a:r>
                  <a:rPr lang="zh-CN" altLang="en-US" dirty="0"/>
                  <a:t>取时还有</a:t>
                </a:r>
                <a:r>
                  <a:rPr lang="en-US" altLang="zh-CN" dirty="0"/>
                  <a:t>9,10,</a:t>
                </a:r>
                <a:r>
                  <a:rPr lang="zh-CN" altLang="en-US" dirty="0"/>
                  <a:t>或者</a:t>
                </a:r>
                <a:r>
                  <a:rPr lang="en-US" altLang="zh-CN" dirty="0"/>
                  <a:t>11</a:t>
                </a:r>
                <a:r>
                  <a:rPr lang="zh-CN" altLang="en-US" dirty="0"/>
                  <a:t>块石头</a:t>
                </a:r>
                <a:r>
                  <a:rPr lang="en-US" altLang="zh-CN" dirty="0"/>
                  <a:t>, </a:t>
                </a:r>
                <a:r>
                  <a:rPr lang="zh-CN" altLang="en-US" dirty="0"/>
                  <a:t>这样就能确保留下</a:t>
                </a:r>
                <a:r>
                  <a:rPr lang="en-US" altLang="zh-CN" dirty="0"/>
                  <a:t>8</a:t>
                </a:r>
                <a:r>
                  <a:rPr lang="zh-CN" altLang="en-US" dirty="0"/>
                  <a:t>块石头给玩家</a:t>
                </a:r>
                <a:r>
                  <a:rPr lang="en-US" altLang="zh-CN" dirty="0"/>
                  <a:t>2</a:t>
                </a:r>
                <a:r>
                  <a:rPr lang="en-US" dirty="0"/>
                  <a:t>. </a:t>
                </a:r>
              </a:p>
              <a:p>
                <a:pPr lvl="1"/>
                <a:r>
                  <a:rPr lang="zh-CN" altLang="en-US" dirty="0"/>
                  <a:t>步骤</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−5</m:t>
                    </m:r>
                  </m:oMath>
                </a14:m>
                <a:r>
                  <a:rPr lang="en-US" dirty="0"/>
                  <a:t>: </a:t>
                </a:r>
                <a:r>
                  <a:rPr lang="zh-CN" altLang="en-US" dirty="0"/>
                  <a:t>同样的</a:t>
                </a:r>
                <a:r>
                  <a:rPr lang="en-US" altLang="zh-CN" dirty="0"/>
                  <a:t>,</a:t>
                </a:r>
                <a:r>
                  <a:rPr lang="zh-CN" altLang="en-US" dirty="0"/>
                  <a:t>当玩家</a:t>
                </a:r>
                <a:r>
                  <a:rPr lang="en-US" altLang="zh-CN" dirty="0"/>
                  <a:t>1</a:t>
                </a:r>
                <a:r>
                  <a:rPr lang="zh-CN" altLang="en-US" dirty="0"/>
                  <a:t>走第一步时应该留下</a:t>
                </a:r>
                <a:r>
                  <a:rPr lang="en-US" altLang="zh-CN" dirty="0"/>
                  <a:t>12</a:t>
                </a:r>
                <a:r>
                  <a:rPr lang="zh-CN" altLang="en-US" dirty="0"/>
                  <a:t>块石头</a:t>
                </a:r>
                <a:r>
                  <a:rPr lang="en-US" altLang="zh-CN" dirty="0"/>
                  <a:t>(</a:t>
                </a:r>
                <a:r>
                  <a:rPr lang="zh-CN" altLang="en-US" dirty="0"/>
                  <a:t>通过取走</a:t>
                </a:r>
                <a:r>
                  <a:rPr lang="en-US" altLang="zh-CN" dirty="0"/>
                  <a:t>3</a:t>
                </a:r>
                <a:r>
                  <a:rPr lang="zh-CN" altLang="en-US" dirty="0"/>
                  <a:t>块石头</a:t>
                </a:r>
                <a:r>
                  <a:rPr lang="en-US" altLang="zh-CN" dirty="0"/>
                  <a:t>)</a:t>
                </a:r>
                <a:r>
                  <a:rPr lang="en-US" dirty="0"/>
                  <a:t>. </a:t>
                </a:r>
              </a:p>
              <a:p>
                <a:pPr lvl="1"/>
                <a:r>
                  <a:rPr lang="zh-CN" altLang="en-US" dirty="0"/>
                  <a:t>现在</a:t>
                </a:r>
                <a:r>
                  <a:rPr lang="en-US" altLang="zh-CN" dirty="0"/>
                  <a:t>, </a:t>
                </a:r>
                <a:r>
                  <a:rPr lang="zh-CN" altLang="en-US" dirty="0"/>
                  <a:t>将以上论证反过来就能证明无论玩家</a:t>
                </a:r>
                <a:r>
                  <a:rPr lang="en-US" altLang="zh-CN" dirty="0"/>
                  <a:t>2</a:t>
                </a:r>
                <a:r>
                  <a:rPr lang="zh-CN" altLang="en-US" dirty="0"/>
                  <a:t>如何取</a:t>
                </a:r>
                <a:r>
                  <a:rPr lang="en-US" altLang="zh-CN" dirty="0"/>
                  <a:t>, </a:t>
                </a:r>
                <a:r>
                  <a:rPr lang="zh-CN" altLang="en-US" dirty="0"/>
                  <a:t>玩家</a:t>
                </a:r>
                <a:r>
                  <a:rPr lang="en-US" altLang="zh-CN" dirty="0"/>
                  <a:t>1</a:t>
                </a:r>
                <a:r>
                  <a:rPr lang="zh-CN" altLang="en-US" dirty="0"/>
                  <a:t>总是能够赢得游戏</a:t>
                </a:r>
                <a:r>
                  <a:rPr lang="en-US" altLang="zh-CN" dirty="0"/>
                  <a:t>, </a:t>
                </a:r>
                <a:r>
                  <a:rPr lang="zh-CN" altLang="en-US" dirty="0"/>
                  <a:t>通过依次给玩家</a:t>
                </a:r>
                <a:r>
                  <a:rPr lang="en-US" altLang="zh-CN" dirty="0"/>
                  <a:t>2</a:t>
                </a:r>
                <a:r>
                  <a:rPr lang="zh-CN" altLang="en-US" dirty="0"/>
                  <a:t>留下</a:t>
                </a:r>
                <a:r>
                  <a:rPr lang="en-US" altLang="zh-CN" dirty="0"/>
                  <a:t>12,8,4</a:t>
                </a:r>
                <a:r>
                  <a:rPr lang="zh-CN" altLang="en-US" dirty="0"/>
                  <a:t>块石头</a:t>
                </a:r>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99" t="-2143" r="-2053"/>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385BDCD7-44A2-4A0F-AAE2-335982DEB0DB}"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179</a:t>
            </a:fld>
            <a:endParaRPr lang="zh-CN" altLang="en-US" dirty="0"/>
          </a:p>
        </p:txBody>
      </p:sp>
    </p:spTree>
    <p:extLst>
      <p:ext uri="{BB962C8B-B14F-4D97-AF65-F5344CB8AC3E}">
        <p14:creationId xmlns:p14="http://schemas.microsoft.com/office/powerpoint/2010/main" val="587553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异或命题</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在自然语言中</a:t>
                </a:r>
                <a:r>
                  <a:rPr lang="en-US" dirty="0"/>
                  <a:t>“</a:t>
                </a:r>
                <a:r>
                  <a:rPr lang="zh-CN" altLang="en-US" b="1" dirty="0">
                    <a:solidFill>
                      <a:srgbClr val="C00000"/>
                    </a:solidFill>
                  </a:rPr>
                  <a:t>或</a:t>
                </a:r>
                <a:r>
                  <a:rPr lang="en-US" dirty="0"/>
                  <a:t>”</a:t>
                </a:r>
                <a:r>
                  <a:rPr lang="zh-CN" altLang="en-US" dirty="0"/>
                  <a:t>字有两种不同的含义</a:t>
                </a:r>
                <a:r>
                  <a:rPr lang="en-US" altLang="zh-CN" dirty="0"/>
                  <a:t>:</a:t>
                </a:r>
                <a:endParaRPr lang="en-US" dirty="0"/>
              </a:p>
              <a:p>
                <a:pPr lvl="1" algn="just"/>
                <a:r>
                  <a:rPr lang="en-US" dirty="0"/>
                  <a:t> “</a:t>
                </a:r>
                <a:r>
                  <a:rPr lang="zh-CN" altLang="en-US" b="1" dirty="0"/>
                  <a:t>兼或</a:t>
                </a:r>
                <a:r>
                  <a:rPr lang="zh-CN" altLang="en-US" dirty="0"/>
                  <a:t>”</a:t>
                </a:r>
                <a:r>
                  <a:rPr lang="en-US" altLang="zh-CN" dirty="0"/>
                  <a:t>p</a:t>
                </a:r>
                <a:r>
                  <a:rPr lang="zh-CN" altLang="en-US" dirty="0"/>
                  <a:t>：选修过微积分的课程可以选修本课程；</a:t>
                </a:r>
                <a:r>
                  <a:rPr lang="en-US" altLang="zh-CN" dirty="0"/>
                  <a:t>q: </a:t>
                </a:r>
                <a:r>
                  <a:rPr lang="zh-CN" altLang="en-US" dirty="0"/>
                  <a:t>选修过计算机科学导论的课程可以选修本课程。</a:t>
                </a:r>
                <a:r>
                  <a:rPr lang="en-US" altLang="zh-CN" dirty="0"/>
                  <a:t> </a:t>
                </a:r>
                <a:r>
                  <a:rPr lang="zh-CN" altLang="en-US" dirty="0"/>
                  <a:t>选修本课程的前提：学生需要先完成微积分或计算机科学导论中的一门，或者两门课都完成可以选修本课程</a:t>
                </a:r>
                <a:r>
                  <a:rPr lang="en-US" dirty="0"/>
                  <a:t>. </a:t>
                </a:r>
                <a:r>
                  <a:rPr lang="zh-CN" altLang="en-US" b="1" dirty="0"/>
                  <a:t>这表示析取</a:t>
                </a:r>
                <a:r>
                  <a:rPr lang="en-US" altLang="zh-CN" b="1" dirty="0"/>
                  <a:t>(</a:t>
                </a:r>
                <a14:m>
                  <m:oMath xmlns:m="http://schemas.openxmlformats.org/officeDocument/2006/math">
                    <m:r>
                      <a:rPr lang="en-US" altLang="zh-CN" b="1" i="1" dirty="0" smtClean="0">
                        <a:latin typeface="Cambria Math" panose="02040503050406030204" pitchFamily="18" charset="0"/>
                      </a:rPr>
                      <m:t>𝒑</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𝒒</m:t>
                    </m:r>
                  </m:oMath>
                </a14:m>
                <a:r>
                  <a:rPr lang="en-US" altLang="zh-CN" b="1" dirty="0"/>
                  <a:t>)</a:t>
                </a:r>
                <a:r>
                  <a:rPr lang="en-US" b="1" dirty="0"/>
                  <a:t>. </a:t>
                </a:r>
                <a:r>
                  <a:rPr lang="zh-CN" altLang="en-US" b="1" dirty="0"/>
                  <a:t>要想</a:t>
                </a:r>
                <a14:m>
                  <m:oMath xmlns:m="http://schemas.openxmlformats.org/officeDocument/2006/math">
                    <m:r>
                      <a:rPr lang="en-US" b="1" i="1" dirty="0" smtClean="0">
                        <a:latin typeface="Cambria Math" panose="02040503050406030204" pitchFamily="18" charset="0"/>
                      </a:rPr>
                      <m:t>𝒑</m:t>
                    </m:r>
                    <m:r>
                      <a:rPr lang="en-US" b="1" i="1" dirty="0" smtClean="0">
                        <a:latin typeface="Cambria Math" panose="02040503050406030204" pitchFamily="18" charset="0"/>
                      </a:rPr>
                      <m:t>∨</m:t>
                    </m:r>
                    <m:r>
                      <a:rPr lang="en-US" b="1" i="1" dirty="0" smtClean="0">
                        <a:latin typeface="Cambria Math" panose="02040503050406030204" pitchFamily="18" charset="0"/>
                      </a:rPr>
                      <m:t>𝒒</m:t>
                    </m:r>
                  </m:oMath>
                </a14:m>
                <a:r>
                  <a:rPr lang="zh-CN" altLang="en-US" b="1" dirty="0"/>
                  <a:t>为真</a:t>
                </a:r>
                <a:r>
                  <a:rPr lang="en-US" altLang="zh-CN" b="1" dirty="0"/>
                  <a:t>, </a:t>
                </a:r>
                <a:r>
                  <a:rPr lang="zh-CN" altLang="en-US" b="1" dirty="0"/>
                  <a:t>那么至少其中一个</a:t>
                </a:r>
                <a:r>
                  <a:rPr lang="en-US" altLang="zh-CN" b="1" dirty="0"/>
                  <a:t>, </a:t>
                </a:r>
                <a:r>
                  <a:rPr lang="zh-CN" altLang="en-US" b="1" dirty="0"/>
                  <a:t>或者两个都为真</a:t>
                </a:r>
                <a:r>
                  <a:rPr lang="en-US" b="1" dirty="0"/>
                  <a:t>.</a:t>
                </a:r>
              </a:p>
              <a:p>
                <a:pPr lvl="1" algn="just">
                  <a:lnSpc>
                    <a:spcPct val="150000"/>
                  </a:lnSpc>
                </a:pPr>
                <a:r>
                  <a:rPr lang="en-US" dirty="0"/>
                  <a:t>“</a:t>
                </a:r>
                <a:r>
                  <a:rPr lang="zh-CN" altLang="en-US" b="1" dirty="0">
                    <a:solidFill>
                      <a:srgbClr val="C00000"/>
                    </a:solidFill>
                  </a:rPr>
                  <a:t>异或</a:t>
                </a:r>
                <a:r>
                  <a:rPr lang="zh-CN" altLang="en-US" dirty="0"/>
                  <a:t>”</a:t>
                </a:r>
                <a:r>
                  <a:rPr lang="en-US" altLang="zh-CN" dirty="0"/>
                  <a:t>p</a:t>
                </a:r>
                <a:r>
                  <a:rPr lang="zh-CN" altLang="en-US" dirty="0"/>
                  <a:t>：</a:t>
                </a:r>
                <a:r>
                  <a:rPr lang="en-US" dirty="0"/>
                  <a:t> </a:t>
                </a:r>
                <a:r>
                  <a:rPr lang="zh-CN" altLang="en-US" dirty="0"/>
                  <a:t>学生就餐可选一份沙拉；</a:t>
                </a:r>
                <a:r>
                  <a:rPr lang="en-US" altLang="zh-CN" dirty="0"/>
                  <a:t>q: </a:t>
                </a:r>
                <a:r>
                  <a:rPr lang="zh-CN" altLang="en-US" dirty="0"/>
                  <a:t>学生就餐可选一份汤。异或</a:t>
                </a:r>
                <a:r>
                  <a:rPr lang="en-US" altLang="zh-CN" dirty="0"/>
                  <a:t>(</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m:t>
                    </m:r>
                    <m:r>
                      <a:rPr lang="en-US" i="1" dirty="0" smtClean="0">
                        <a:latin typeface="Cambria Math" panose="02040503050406030204" pitchFamily="18" charset="0"/>
                      </a:rPr>
                      <m:t>𝑞</m:t>
                    </m:r>
                  </m:oMath>
                </a14:m>
                <a:r>
                  <a:rPr lang="en-US" dirty="0"/>
                  <a:t>) </a:t>
                </a:r>
                <a:r>
                  <a:rPr lang="zh-CN" altLang="en-US" dirty="0"/>
                  <a:t>表示学生可选一份沙拉或汤，但不能兼得</a:t>
                </a:r>
                <a:r>
                  <a:rPr lang="en-US" dirty="0"/>
                  <a:t>, </a:t>
                </a:r>
                <a14:m>
                  <m:oMath xmlns:m="http://schemas.openxmlformats.org/officeDocument/2006/math">
                    <m:r>
                      <a:rPr lang="en-US" i="1" dirty="0" smtClean="0">
                        <a:latin typeface="Cambria Math" panose="02040503050406030204" pitchFamily="18" charset="0"/>
                      </a:rPr>
                      <m:t>𝑝</m:t>
                    </m:r>
                  </m:oMath>
                </a14:m>
                <a:r>
                  <a:rPr lang="zh-CN" altLang="en-US" dirty="0"/>
                  <a:t>和</a:t>
                </a:r>
                <a14:m>
                  <m:oMath xmlns:m="http://schemas.openxmlformats.org/officeDocument/2006/math">
                    <m:r>
                      <a:rPr lang="en-US" i="1" dirty="0" smtClean="0">
                        <a:latin typeface="Cambria Math" panose="02040503050406030204" pitchFamily="18" charset="0"/>
                      </a:rPr>
                      <m:t>𝑞</m:t>
                    </m:r>
                  </m:oMath>
                </a14:m>
                <a:r>
                  <a:rPr lang="zh-CN" altLang="en-US" dirty="0"/>
                  <a:t>中至少有一个为真</a:t>
                </a:r>
                <a:r>
                  <a:rPr lang="en-US" altLang="zh-CN" dirty="0"/>
                  <a:t>, </a:t>
                </a:r>
                <a:r>
                  <a:rPr lang="zh-CN" altLang="en-US" dirty="0"/>
                  <a:t>但不能同时为真时</a:t>
                </a:r>
                <a14:m>
                  <m:oMath xmlns:m="http://schemas.openxmlformats.org/officeDocument/2006/math">
                    <m:r>
                      <a:rPr lang="en-US" altLang="zh-CN" i="1" dirty="0">
                        <a:latin typeface="Cambria Math" panose="02040503050406030204" pitchFamily="18" charset="0"/>
                      </a:rPr>
                      <m:t>𝑝</m:t>
                    </m:r>
                    <m:r>
                      <a:rPr lang="en-US" altLang="zh-CN" i="1" dirty="0">
                        <a:latin typeface="Cambria Math" panose="02040503050406030204" pitchFamily="18" charset="0"/>
                      </a:rPr>
                      <m:t>⊕</m:t>
                    </m:r>
                    <m:r>
                      <a:rPr lang="en-US" altLang="zh-CN" i="1" dirty="0">
                        <a:latin typeface="Cambria Math" panose="02040503050406030204" pitchFamily="18" charset="0"/>
                      </a:rPr>
                      <m:t>𝑞</m:t>
                    </m:r>
                  </m:oMath>
                </a14:m>
                <a:r>
                  <a:rPr lang="zh-CN" altLang="en-US" dirty="0"/>
                  <a:t>才为真</a:t>
                </a:r>
                <a:r>
                  <a:rPr lang="en-US" dirty="0"/>
                  <a:t>. </a:t>
                </a:r>
                <a:r>
                  <a:rPr lang="zh-CN" altLang="en-US" dirty="0"/>
                  <a:t>它的真值表如下</a:t>
                </a:r>
                <a:r>
                  <a:rPr lang="en-US" dirty="0"/>
                  <a:t>:</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99" t="-2143" r="-832"/>
                </a:stretch>
              </a:blipFill>
            </p:spPr>
            <p:txBody>
              <a:bodyPr/>
              <a:lstStyle/>
              <a:p>
                <a:r>
                  <a:rPr lang="zh-CN" altLang="en-US">
                    <a:noFill/>
                  </a:rPr>
                  <a:t> </a:t>
                </a:r>
              </a:p>
            </p:txBody>
          </p:sp>
        </mc:Fallback>
      </mc:AlternateContent>
      <p:sp>
        <p:nvSpPr>
          <p:cNvPr id="5" name="日期占位符 4"/>
          <p:cNvSpPr>
            <a:spLocks noGrp="1"/>
          </p:cNvSpPr>
          <p:nvPr>
            <p:ph type="dt" sz="half" idx="10"/>
          </p:nvPr>
        </p:nvSpPr>
        <p:spPr/>
        <p:txBody>
          <a:bodyPr/>
          <a:lstStyle/>
          <a:p>
            <a:fld id="{10E9423B-6F00-4346-B2B4-EC263AF6A93D}" type="datetime1">
              <a:rPr lang="zh-CN" altLang="en-US" smtClean="0"/>
              <a:t>2023/11/18</a:t>
            </a:fld>
            <a:endParaRPr lang="zh-CN" altLang="en-US" dirty="0"/>
          </a:p>
        </p:txBody>
      </p:sp>
      <p:sp>
        <p:nvSpPr>
          <p:cNvPr id="7" name="灯片编号占位符 6"/>
          <p:cNvSpPr>
            <a:spLocks noGrp="1"/>
          </p:cNvSpPr>
          <p:nvPr>
            <p:ph type="sldNum" sz="quarter" idx="12"/>
          </p:nvPr>
        </p:nvSpPr>
        <p:spPr/>
        <p:txBody>
          <a:bodyPr/>
          <a:lstStyle/>
          <a:p>
            <a:fld id="{67913A8A-9EFB-4B5F-9CCB-3D21173FAA85}" type="slidenum">
              <a:rPr lang="zh-CN" altLang="en-US" smtClean="0"/>
              <a:pPr/>
              <a:t>18</a:t>
            </a:fld>
            <a:endParaRPr lang="zh-CN" alt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4221766320"/>
              </p:ext>
            </p:extLst>
          </p:nvPr>
        </p:nvGraphicFramePr>
        <p:xfrm>
          <a:off x="7315200" y="4267200"/>
          <a:ext cx="4648200" cy="1828800"/>
        </p:xfrm>
        <a:graphic>
          <a:graphicData uri="http://schemas.openxmlformats.org/drawingml/2006/table">
            <a:tbl>
              <a:tblPr firstRow="1" bandRow="1">
                <a:tableStyleId>{5C22544A-7EE6-4342-B048-85BDC9FD1C3A}</a:tableStyleId>
              </a:tblPr>
              <a:tblGrid>
                <a:gridCol w="1549400">
                  <a:extLst>
                    <a:ext uri="{9D8B030D-6E8A-4147-A177-3AD203B41FA5}">
                      <a16:colId xmlns:a16="http://schemas.microsoft.com/office/drawing/2014/main" val="20000"/>
                    </a:ext>
                  </a:extLst>
                </a:gridCol>
                <a:gridCol w="1549400">
                  <a:extLst>
                    <a:ext uri="{9D8B030D-6E8A-4147-A177-3AD203B41FA5}">
                      <a16:colId xmlns:a16="http://schemas.microsoft.com/office/drawing/2014/main" val="20001"/>
                    </a:ext>
                  </a:extLst>
                </a:gridCol>
                <a:gridCol w="1549400">
                  <a:extLst>
                    <a:ext uri="{9D8B030D-6E8A-4147-A177-3AD203B41FA5}">
                      <a16:colId xmlns:a16="http://schemas.microsoft.com/office/drawing/2014/main" val="20002"/>
                    </a:ext>
                  </a:extLst>
                </a:gridCol>
              </a:tblGrid>
              <a:tr h="342901">
                <a:tc>
                  <a:txBody>
                    <a:bodyPr/>
                    <a:lstStyle/>
                    <a:p>
                      <a:r>
                        <a:rPr lang="en-US" i="1" dirty="0">
                          <a:latin typeface="Cambria Math" pitchFamily="18" charset="0"/>
                          <a:ea typeface="Cambria Math" pitchFamily="18" charset="0"/>
                        </a:rPr>
                        <a:t>p </a:t>
                      </a:r>
                      <a:endParaRPr lang="en-US" dirty="0"/>
                    </a:p>
                  </a:txBody>
                  <a:tcPr marL="91441" marR="9144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dirty="0">
                          <a:latin typeface="Cambria Math" pitchFamily="18" charset="0"/>
                          <a:ea typeface="Cambria Math" pitchFamily="18" charset="0"/>
                        </a:rPr>
                        <a:t>q</a:t>
                      </a:r>
                      <a:endParaRPr lang="en-US" dirty="0"/>
                    </a:p>
                  </a:txBody>
                  <a:tcPr marL="91441" marR="9144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dirty="0">
                          <a:latin typeface="Cambria Math" pitchFamily="18" charset="0"/>
                          <a:ea typeface="Cambria Math" pitchFamily="18" charset="0"/>
                        </a:rPr>
                        <a:t>p </a:t>
                      </a:r>
                      <a:r>
                        <a:rPr lang="en-US" i="0" dirty="0">
                          <a:latin typeface="Cambria Math"/>
                          <a:ea typeface="Cambria Math"/>
                        </a:rPr>
                        <a:t>⊕</a:t>
                      </a:r>
                      <a:r>
                        <a:rPr lang="en-US" i="1" dirty="0">
                          <a:latin typeface="Cambria Math" pitchFamily="18" charset="0"/>
                          <a:ea typeface="Cambria Math" pitchFamily="18" charset="0"/>
                        </a:rPr>
                        <a:t>q</a:t>
                      </a:r>
                      <a:endParaRPr lang="en-US" dirty="0"/>
                    </a:p>
                  </a:txBody>
                  <a:tcPr marL="91441" marR="91441"/>
                </a:tc>
                <a:extLst>
                  <a:ext uri="{0D108BD9-81ED-4DB2-BD59-A6C34878D82A}">
                    <a16:rowId xmlns:a16="http://schemas.microsoft.com/office/drawing/2014/main" val="10000"/>
                  </a:ext>
                </a:extLst>
              </a:tr>
              <a:tr h="342901">
                <a:tc>
                  <a:txBody>
                    <a:bodyPr/>
                    <a:lstStyle/>
                    <a:p>
                      <a:r>
                        <a:rPr lang="en-US" dirty="0"/>
                        <a:t>1</a:t>
                      </a:r>
                    </a:p>
                  </a:txBody>
                  <a:tcPr marL="91441" marR="91441"/>
                </a:tc>
                <a:tc>
                  <a:txBody>
                    <a:bodyPr/>
                    <a:lstStyle/>
                    <a:p>
                      <a:r>
                        <a:rPr lang="en-US" dirty="0"/>
                        <a:t>1</a:t>
                      </a:r>
                    </a:p>
                  </a:txBody>
                  <a:tcPr marL="91441" marR="91441"/>
                </a:tc>
                <a:tc>
                  <a:txBody>
                    <a:bodyPr/>
                    <a:lstStyle/>
                    <a:p>
                      <a:r>
                        <a:rPr lang="en-US" dirty="0"/>
                        <a:t>0</a:t>
                      </a:r>
                    </a:p>
                  </a:txBody>
                  <a:tcPr marL="91441" marR="91441"/>
                </a:tc>
                <a:extLst>
                  <a:ext uri="{0D108BD9-81ED-4DB2-BD59-A6C34878D82A}">
                    <a16:rowId xmlns:a16="http://schemas.microsoft.com/office/drawing/2014/main" val="10001"/>
                  </a:ext>
                </a:extLst>
              </a:tr>
              <a:tr h="342901">
                <a:tc>
                  <a:txBody>
                    <a:bodyPr/>
                    <a:lstStyle/>
                    <a:p>
                      <a:r>
                        <a:rPr lang="en-US" dirty="0"/>
                        <a:t>1</a:t>
                      </a:r>
                    </a:p>
                  </a:txBody>
                  <a:tcPr marL="91441" marR="91441"/>
                </a:tc>
                <a:tc>
                  <a:txBody>
                    <a:bodyPr/>
                    <a:lstStyle/>
                    <a:p>
                      <a:r>
                        <a:rPr lang="en-US" dirty="0"/>
                        <a:t>0</a:t>
                      </a:r>
                    </a:p>
                  </a:txBody>
                  <a:tcPr marL="91441" marR="91441"/>
                </a:tc>
                <a:tc>
                  <a:txBody>
                    <a:bodyPr/>
                    <a:lstStyle/>
                    <a:p>
                      <a:r>
                        <a:rPr lang="en-US" dirty="0"/>
                        <a:t>1</a:t>
                      </a:r>
                    </a:p>
                  </a:txBody>
                  <a:tcPr marL="91441" marR="91441"/>
                </a:tc>
                <a:extLst>
                  <a:ext uri="{0D108BD9-81ED-4DB2-BD59-A6C34878D82A}">
                    <a16:rowId xmlns:a16="http://schemas.microsoft.com/office/drawing/2014/main" val="10002"/>
                  </a:ext>
                </a:extLst>
              </a:tr>
              <a:tr h="342901">
                <a:tc>
                  <a:txBody>
                    <a:bodyPr/>
                    <a:lstStyle/>
                    <a:p>
                      <a:r>
                        <a:rPr lang="en-US" dirty="0"/>
                        <a:t>0</a:t>
                      </a:r>
                    </a:p>
                  </a:txBody>
                  <a:tcPr marL="91441" marR="91441"/>
                </a:tc>
                <a:tc>
                  <a:txBody>
                    <a:bodyPr/>
                    <a:lstStyle/>
                    <a:p>
                      <a:r>
                        <a:rPr lang="en-US" dirty="0"/>
                        <a:t>1</a:t>
                      </a:r>
                    </a:p>
                  </a:txBody>
                  <a:tcPr marL="91441" marR="91441"/>
                </a:tc>
                <a:tc>
                  <a:txBody>
                    <a:bodyPr/>
                    <a:lstStyle/>
                    <a:p>
                      <a:r>
                        <a:rPr lang="en-US" dirty="0"/>
                        <a:t>1</a:t>
                      </a:r>
                    </a:p>
                  </a:txBody>
                  <a:tcPr marL="91441" marR="91441"/>
                </a:tc>
                <a:extLst>
                  <a:ext uri="{0D108BD9-81ED-4DB2-BD59-A6C34878D82A}">
                    <a16:rowId xmlns:a16="http://schemas.microsoft.com/office/drawing/2014/main" val="10003"/>
                  </a:ext>
                </a:extLst>
              </a:tr>
              <a:tr h="342901">
                <a:tc>
                  <a:txBody>
                    <a:bodyPr/>
                    <a:lstStyle/>
                    <a:p>
                      <a:r>
                        <a:rPr lang="en-US" dirty="0"/>
                        <a:t>0</a:t>
                      </a:r>
                    </a:p>
                  </a:txBody>
                  <a:tcPr marL="91441" marR="91441"/>
                </a:tc>
                <a:tc>
                  <a:txBody>
                    <a:bodyPr/>
                    <a:lstStyle/>
                    <a:p>
                      <a:r>
                        <a:rPr lang="en-US" dirty="0"/>
                        <a:t>0</a:t>
                      </a:r>
                    </a:p>
                  </a:txBody>
                  <a:tcPr marL="91441" marR="91441"/>
                </a:tc>
                <a:tc>
                  <a:txBody>
                    <a:bodyPr/>
                    <a:lstStyle/>
                    <a:p>
                      <a:r>
                        <a:rPr lang="en-US" dirty="0"/>
                        <a:t>0</a:t>
                      </a:r>
                    </a:p>
                  </a:txBody>
                  <a:tcPr marL="91441" marR="91441"/>
                </a:tc>
                <a:extLst>
                  <a:ext uri="{0D108BD9-81ED-4DB2-BD59-A6C34878D82A}">
                    <a16:rowId xmlns:a16="http://schemas.microsoft.com/office/drawing/2014/main" val="10004"/>
                  </a:ext>
                </a:extLst>
              </a:tr>
            </a:tbl>
          </a:graphicData>
        </a:graphic>
      </p:graphicFrame>
      <p:sp>
        <p:nvSpPr>
          <p:cNvPr id="9" name="页脚占位符 4"/>
          <p:cNvSpPr>
            <a:spLocks noGrp="1"/>
          </p:cNvSpPr>
          <p:nvPr>
            <p:ph type="ftr" sz="quarter" idx="11"/>
          </p:nvPr>
        </p:nvSpPr>
        <p:spPr>
          <a:xfrm>
            <a:off x="6858000" y="6377915"/>
            <a:ext cx="4953000" cy="403850"/>
          </a:xfrm>
        </p:spPr>
        <p:txBody>
          <a:bodyPr/>
          <a:lstStyle/>
          <a:p>
            <a:pPr algn="r"/>
            <a:r>
              <a:rPr lang="zh-CN" altLang="en-US" dirty="0"/>
              <a:t>华中科技大学</a:t>
            </a:r>
            <a:r>
              <a:rPr lang="en-US" altLang="zh-CN" dirty="0"/>
              <a:t>NNSS</a:t>
            </a:r>
            <a:r>
              <a:rPr lang="zh-CN" altLang="en-US" dirty="0"/>
              <a:t>实验室</a:t>
            </a:r>
          </a:p>
        </p:txBody>
      </p:sp>
      <p:sp>
        <p:nvSpPr>
          <p:cNvPr id="10" name="圆角矩形 9"/>
          <p:cNvSpPr/>
          <p:nvPr/>
        </p:nvSpPr>
        <p:spPr>
          <a:xfrm>
            <a:off x="7239000" y="5029200"/>
            <a:ext cx="4876800" cy="66923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7098159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反向推理</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0000" lnSpcReduction="20000"/>
              </a:bodyPr>
              <a:lstStyle/>
              <a:p>
                <a:pPr>
                  <a:lnSpc>
                    <a:spcPct val="270000"/>
                  </a:lnSpc>
                </a:pPr>
                <a:r>
                  <a:rPr lang="zh-CN" altLang="en-US" dirty="0"/>
                  <a:t>给定两个正实数</a:t>
                </a:r>
                <a14:m>
                  <m:oMath xmlns:m="http://schemas.openxmlformats.org/officeDocument/2006/math">
                    <m:r>
                      <m:rPr>
                        <m:sty m:val="p"/>
                      </m:rPr>
                      <a:rPr lang="en-US" altLang="zh-CN" i="1" dirty="0">
                        <a:latin typeface="Cambria Math" panose="02040503050406030204" pitchFamily="18" charset="0"/>
                      </a:rPr>
                      <m:t>x</m:t>
                    </m:r>
                  </m:oMath>
                </a14:m>
                <a:r>
                  <a:rPr lang="zh-CN" altLang="en-US" dirty="0"/>
                  <a:t>和</a:t>
                </a:r>
                <a:r>
                  <a:rPr lang="en-US" altLang="zh-CN" dirty="0"/>
                  <a:t>y, </a:t>
                </a:r>
                <a:r>
                  <a:rPr lang="zh-CN" altLang="en-US" dirty="0"/>
                  <a:t>其算术均值是</a:t>
                </a:r>
                <a14:m>
                  <m:oMath xmlns:m="http://schemas.openxmlformats.org/officeDocument/2006/math">
                    <m:r>
                      <a:rPr lang="zh-CN" altLang="en-US" i="1" dirty="0">
                        <a:latin typeface="Cambria Math" panose="02040503050406030204" pitchFamily="18" charset="0"/>
                      </a:rPr>
                      <m:t>（</m:t>
                    </m:r>
                    <m:r>
                      <m:rPr>
                        <m:sty m:val="p"/>
                      </m:rPr>
                      <a:rPr lang="en-US" altLang="zh-CN" i="1" dirty="0" smtClean="0">
                        <a:latin typeface="Cambria Math" panose="02040503050406030204" pitchFamily="18" charset="0"/>
                      </a:rPr>
                      <m:t>x</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𝑦</m:t>
                    </m:r>
                    <m:r>
                      <a:rPr lang="zh-CN" altLang="en-US" i="1" dirty="0">
                        <a:latin typeface="Cambria Math" panose="02040503050406030204" pitchFamily="18" charset="0"/>
                      </a:rPr>
                      <m:t>）</m:t>
                    </m:r>
                    <m:r>
                      <a:rPr lang="en-US" altLang="zh-CN" b="0" i="1" dirty="0" smtClean="0">
                        <a:latin typeface="Cambria Math" panose="02040503050406030204" pitchFamily="18" charset="0"/>
                      </a:rPr>
                      <m:t>/2</m:t>
                    </m:r>
                  </m:oMath>
                </a14:m>
                <a:r>
                  <a:rPr lang="zh-CN" altLang="en-US" dirty="0"/>
                  <a:t>而其几何均值是</a:t>
                </a:r>
                <a14:m>
                  <m:oMath xmlns:m="http://schemas.openxmlformats.org/officeDocument/2006/math">
                    <m:rad>
                      <m:radPr>
                        <m:degHide m:val="on"/>
                        <m:ctrlPr>
                          <a:rPr lang="zh-CN" altLang="en-US" i="1" smtClean="0">
                            <a:latin typeface="Cambria Math" panose="02040503050406030204" pitchFamily="18" charset="0"/>
                          </a:rPr>
                        </m:ctrlPr>
                      </m:radPr>
                      <m:deg/>
                      <m:e>
                        <m:r>
                          <a:rPr lang="en-US" altLang="zh-CN" b="0" i="1" smtClean="0">
                            <a:latin typeface="Cambria Math" panose="02040503050406030204" pitchFamily="18" charset="0"/>
                          </a:rPr>
                          <m:t>𝑥𝑦</m:t>
                        </m:r>
                      </m:e>
                    </m:rad>
                    <m:r>
                      <a:rPr lang="zh-CN" altLang="en-US" i="1">
                        <a:latin typeface="Cambria Math" panose="02040503050406030204" pitchFamily="18" charset="0"/>
                      </a:rPr>
                      <m:t>。</m:t>
                    </m:r>
                  </m:oMath>
                </a14:m>
                <a:r>
                  <a:rPr lang="zh-CN" altLang="en-US" dirty="0"/>
                  <a:t>当比较不同正实数对的算术和几何均值时，可以发现算术均值总是大于几何均值。能否证明这个不等式恒为真？</a:t>
                </a:r>
                <a:endParaRPr lang="en-US" altLang="zh-CN" dirty="0"/>
              </a:p>
              <a:p>
                <a:pPr marL="0" indent="0">
                  <a:buNone/>
                </a:pPr>
                <a:r>
                  <a:rPr lang="zh-CN" altLang="en-US" dirty="0"/>
                  <a:t>分析：当</a:t>
                </a:r>
                <a14:m>
                  <m:oMath xmlns:m="http://schemas.openxmlformats.org/officeDocument/2006/math">
                    <m:r>
                      <m:rPr>
                        <m:sty m:val="p"/>
                      </m:rPr>
                      <a:rPr lang="en-US" altLang="zh-CN" i="1" dirty="0">
                        <a:latin typeface="Cambria Math" panose="02040503050406030204" pitchFamily="18" charset="0"/>
                      </a:rPr>
                      <m:t>x</m:t>
                    </m:r>
                  </m:oMath>
                </a14:m>
                <a:r>
                  <a:rPr lang="zh-CN" altLang="en-US" dirty="0"/>
                  <a:t>和</a:t>
                </a:r>
                <a:r>
                  <a:rPr lang="en-US" altLang="zh-CN" dirty="0"/>
                  <a:t>y</a:t>
                </a:r>
                <a:r>
                  <a:rPr lang="zh-CN" altLang="en-US" dirty="0"/>
                  <a:t>是不同正实数时，要证明</a:t>
                </a:r>
                <a14:m>
                  <m:oMath xmlns:m="http://schemas.openxmlformats.org/officeDocument/2006/math">
                    <m:f>
                      <m:fPr>
                        <m:ctrlPr>
                          <a:rPr lang="en-US" altLang="zh-CN" i="1" dirty="0">
                            <a:latin typeface="Cambria Math" panose="02040503050406030204" pitchFamily="18" charset="0"/>
                          </a:rPr>
                        </m:ctrlPr>
                      </m:fPr>
                      <m:num>
                        <m:r>
                          <m:rPr>
                            <m:sty m:val="p"/>
                          </m:rPr>
                          <a:rPr lang="en-US" altLang="zh-CN" i="1" dirty="0">
                            <a:latin typeface="Cambria Math" panose="02040503050406030204" pitchFamily="18" charset="0"/>
                          </a:rPr>
                          <m:t>x</m:t>
                        </m:r>
                        <m:r>
                          <a:rPr lang="en-US" altLang="zh-CN" i="1" dirty="0">
                            <a:latin typeface="Cambria Math" panose="02040503050406030204" pitchFamily="18" charset="0"/>
                          </a:rPr>
                          <m:t>+</m:t>
                        </m:r>
                        <m:r>
                          <a:rPr lang="en-US" altLang="zh-CN" i="1" dirty="0">
                            <a:latin typeface="Cambria Math" panose="02040503050406030204" pitchFamily="18" charset="0"/>
                          </a:rPr>
                          <m:t>𝑦</m:t>
                        </m:r>
                      </m:num>
                      <m:den>
                        <m:r>
                          <a:rPr lang="en-US" altLang="zh-CN" i="1" dirty="0">
                            <a:latin typeface="Cambria Math" panose="02040503050406030204" pitchFamily="18" charset="0"/>
                          </a:rPr>
                          <m:t>2</m:t>
                        </m:r>
                      </m:den>
                    </m:f>
                    <m:r>
                      <a:rPr lang="en-US" altLang="zh-CN" b="0" i="0" dirty="0" smtClean="0">
                        <a:latin typeface="Cambria Math" panose="02040503050406030204" pitchFamily="18" charset="0"/>
                      </a:rPr>
                      <m:t>&gt;</m:t>
                    </m:r>
                  </m:oMath>
                </a14:m>
                <a:r>
                  <a:rPr lang="zh-CN" altLang="en-US" dirty="0"/>
                  <a:t> </a:t>
                </a:r>
                <a14:m>
                  <m:oMath xmlns:m="http://schemas.openxmlformats.org/officeDocument/2006/math">
                    <m:rad>
                      <m:radPr>
                        <m:degHide m:val="on"/>
                        <m:ctrlPr>
                          <a:rPr lang="zh-CN" altLang="en-US" i="1">
                            <a:latin typeface="Cambria Math" panose="02040503050406030204" pitchFamily="18" charset="0"/>
                          </a:rPr>
                        </m:ctrlPr>
                      </m:radPr>
                      <m:deg/>
                      <m:e>
                        <m:r>
                          <a:rPr lang="en-US" altLang="zh-CN" i="1">
                            <a:latin typeface="Cambria Math" panose="02040503050406030204" pitchFamily="18" charset="0"/>
                          </a:rPr>
                          <m:t>𝑥𝑦</m:t>
                        </m:r>
                      </m:e>
                    </m:rad>
                  </m:oMath>
                </a14:m>
                <a:r>
                  <a:rPr lang="en-US" dirty="0"/>
                  <a:t>, </a:t>
                </a:r>
                <a:r>
                  <a:rPr lang="zh-CN" altLang="en-US" dirty="0"/>
                  <a:t>我们可以采用反向推理。我们构造一系列等价的不等式，这些等价的不等式是：</a:t>
                </a:r>
                <a:endParaRPr lang="en-US" altLang="zh-CN" dirty="0"/>
              </a:p>
              <a:p>
                <a:pPr marL="0" indent="0">
                  <a:buNone/>
                </a:pPr>
                <a:r>
                  <a:rPr lang="en-US" dirty="0"/>
                  <a:t>                                                                </a:t>
                </a:r>
                <a14:m>
                  <m:oMath xmlns:m="http://schemas.openxmlformats.org/officeDocument/2006/math">
                    <m:f>
                      <m:fPr>
                        <m:ctrlPr>
                          <a:rPr lang="en-US" altLang="zh-CN" i="1" dirty="0">
                            <a:latin typeface="Cambria Math" panose="02040503050406030204" pitchFamily="18" charset="0"/>
                          </a:rPr>
                        </m:ctrlPr>
                      </m:fPr>
                      <m:num>
                        <m:r>
                          <m:rPr>
                            <m:sty m:val="p"/>
                          </m:rPr>
                          <a:rPr lang="en-US" altLang="zh-CN" i="1" dirty="0">
                            <a:latin typeface="Cambria Math" panose="02040503050406030204" pitchFamily="18" charset="0"/>
                          </a:rPr>
                          <m:t>x</m:t>
                        </m:r>
                        <m:r>
                          <a:rPr lang="en-US" altLang="zh-CN" i="1" dirty="0">
                            <a:latin typeface="Cambria Math" panose="02040503050406030204" pitchFamily="18" charset="0"/>
                          </a:rPr>
                          <m:t>+</m:t>
                        </m:r>
                        <m:r>
                          <a:rPr lang="en-US" altLang="zh-CN" i="1" dirty="0">
                            <a:latin typeface="Cambria Math" panose="02040503050406030204" pitchFamily="18" charset="0"/>
                          </a:rPr>
                          <m:t>𝑦</m:t>
                        </m:r>
                      </m:num>
                      <m:den>
                        <m:r>
                          <a:rPr lang="en-US" altLang="zh-CN" i="1" dirty="0">
                            <a:latin typeface="Cambria Math" panose="02040503050406030204" pitchFamily="18" charset="0"/>
                          </a:rPr>
                          <m:t>2</m:t>
                        </m:r>
                      </m:den>
                    </m:f>
                    <m:r>
                      <a:rPr lang="en-US" altLang="zh-CN" dirty="0">
                        <a:latin typeface="Cambria Math" panose="02040503050406030204" pitchFamily="18" charset="0"/>
                      </a:rPr>
                      <m:t>&gt;</m:t>
                    </m:r>
                  </m:oMath>
                </a14:m>
                <a:r>
                  <a:rPr lang="zh-CN" altLang="en-US" dirty="0"/>
                  <a:t> </a:t>
                </a:r>
                <a14:m>
                  <m:oMath xmlns:m="http://schemas.openxmlformats.org/officeDocument/2006/math">
                    <m:rad>
                      <m:radPr>
                        <m:degHide m:val="on"/>
                        <m:ctrlPr>
                          <a:rPr lang="zh-CN" altLang="en-US" i="1">
                            <a:latin typeface="Cambria Math" panose="02040503050406030204" pitchFamily="18" charset="0"/>
                          </a:rPr>
                        </m:ctrlPr>
                      </m:radPr>
                      <m:deg/>
                      <m:e>
                        <m:r>
                          <a:rPr lang="en-US" altLang="zh-CN" i="1">
                            <a:latin typeface="Cambria Math" panose="02040503050406030204" pitchFamily="18" charset="0"/>
                          </a:rPr>
                          <m:t>𝑥𝑦</m:t>
                        </m:r>
                      </m:e>
                    </m:rad>
                  </m:oMath>
                </a14:m>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b="0" i="1" dirty="0" smtClean="0">
                              <a:latin typeface="Cambria Math" panose="02040503050406030204" pitchFamily="18" charset="0"/>
                            </a:rPr>
                          </m:ctrlPr>
                        </m:fPr>
                        <m:num>
                          <m:sSup>
                            <m:sSupPr>
                              <m:ctrlPr>
                                <a:rPr lang="en-US" altLang="zh-CN" i="1" dirty="0" smtClean="0">
                                  <a:latin typeface="Cambria Math" panose="02040503050406030204" pitchFamily="18" charset="0"/>
                                </a:rPr>
                              </m:ctrlPr>
                            </m:sSupPr>
                            <m:e>
                              <m:d>
                                <m:dPr>
                                  <m:begChr m:val="（"/>
                                  <m:endChr m:val="）"/>
                                  <m:ctrlPr>
                                    <a:rPr lang="zh-CN" altLang="en-US" i="1" dirty="0">
                                      <a:latin typeface="Cambria Math" panose="02040503050406030204" pitchFamily="18" charset="0"/>
                                    </a:rPr>
                                  </m:ctrlPr>
                                </m:dPr>
                                <m:e>
                                  <m:r>
                                    <a:rPr lang="en-US" altLang="zh-CN" i="1" dirty="0">
                                      <a:latin typeface="Cambria Math" panose="02040503050406030204" pitchFamily="18" charset="0"/>
                                    </a:rPr>
                                    <m:t>𝑥</m:t>
                                  </m:r>
                                  <m:r>
                                    <a:rPr lang="en-US" altLang="zh-CN" i="1" dirty="0">
                                      <a:latin typeface="Cambria Math" panose="02040503050406030204" pitchFamily="18" charset="0"/>
                                    </a:rPr>
                                    <m:t>+</m:t>
                                  </m:r>
                                  <m:r>
                                    <a:rPr lang="en-US" altLang="zh-CN" i="1" dirty="0">
                                      <a:latin typeface="Cambria Math" panose="02040503050406030204" pitchFamily="18" charset="0"/>
                                    </a:rPr>
                                    <m:t>𝑦</m:t>
                                  </m:r>
                                </m:e>
                              </m:d>
                            </m:e>
                            <m:sup>
                              <m:r>
                                <a:rPr lang="en-US" altLang="zh-CN" b="0" i="1" dirty="0" smtClean="0">
                                  <a:latin typeface="Cambria Math" panose="02040503050406030204" pitchFamily="18" charset="0"/>
                                </a:rPr>
                                <m:t>2</m:t>
                              </m:r>
                            </m:sup>
                          </m:sSup>
                        </m:num>
                        <m:den>
                          <m:r>
                            <a:rPr lang="en-US" altLang="zh-CN" b="0" i="0" dirty="0" smtClean="0">
                              <a:latin typeface="Cambria Math" panose="02040503050406030204" pitchFamily="18" charset="0"/>
                            </a:rPr>
                            <m:t>4</m:t>
                          </m:r>
                        </m:den>
                      </m:f>
                      <m:r>
                        <a:rPr lang="en-US" altLang="zh-CN" b="0" i="0" dirty="0" smtClean="0">
                          <a:latin typeface="Cambria Math" panose="02040503050406030204" pitchFamily="18" charset="0"/>
                        </a:rPr>
                        <m:t>&gt;</m:t>
                      </m:r>
                      <m:r>
                        <m:rPr>
                          <m:sty m:val="p"/>
                        </m:rPr>
                        <a:rPr lang="en-US" altLang="zh-CN" b="0" i="0" dirty="0" smtClean="0">
                          <a:latin typeface="Cambria Math" panose="02040503050406030204" pitchFamily="18" charset="0"/>
                        </a:rPr>
                        <m:t>xy</m:t>
                      </m:r>
                    </m:oMath>
                  </m:oMathPara>
                </a14:m>
                <a:endParaRPr lang="en-US" altLang="zh-CN" b="0" dirty="0"/>
              </a:p>
              <a:p>
                <a:pPr marL="0" indent="0">
                  <a:buNone/>
                </a:pP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                                                                                    (</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oMath>
                </a14:m>
                <a:r>
                  <a:rPr lang="en-US" altLang="zh-CN" b="0" dirty="0"/>
                  <a:t>&gt;4xy</a:t>
                </a:r>
              </a:p>
              <a:p>
                <a:pPr marL="0" indent="0">
                  <a:buNone/>
                </a:pPr>
                <a:r>
                  <a:rPr lang="en-US" altLang="zh-CN" dirty="0"/>
                  <a:t>                                                               </a:t>
                </a:r>
                <a14:m>
                  <m:oMath xmlns:m="http://schemas.openxmlformats.org/officeDocument/2006/math">
                    <m:sSup>
                      <m:sSupPr>
                        <m:ctrlPr>
                          <a:rPr lang="en-US" altLang="zh-CN" i="1" smtClean="0">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m:rPr>
                            <m:nor/>
                          </m:rPr>
                          <a:rPr lang="en-US" altLang="zh-CN" dirty="0"/>
                          <m:t> </m:t>
                        </m:r>
                      </m:e>
                      <m:sup>
                        <m:r>
                          <a:rPr lang="en-US" altLang="zh-CN" b="0" i="1" smtClean="0">
                            <a:latin typeface="Cambria Math" panose="02040503050406030204" pitchFamily="18" charset="0"/>
                          </a:rPr>
                          <m:t>2</m:t>
                        </m:r>
                      </m:sup>
                    </m:sSup>
                  </m:oMath>
                </a14:m>
                <a:r>
                  <a:rPr lang="en-US" dirty="0"/>
                  <a:t>&gt;0</a:t>
                </a:r>
              </a:p>
              <a:p>
                <a:pPr marL="0" indent="0">
                  <a:buNone/>
                </a:pPr>
                <a:endParaRPr lang="en-US" b="0" i="1" dirty="0">
                  <a:latin typeface="Cambria Math" panose="02040503050406030204" pitchFamily="18" charset="0"/>
                </a:endParaRPr>
              </a:p>
              <a:p>
                <a:pPr marL="0" indent="0">
                  <a:buNone/>
                </a:pP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oMath>
                </a14:m>
                <a:r>
                  <a:rPr lang="en-US" dirty="0"/>
                  <a:t> </a:t>
                </a:r>
                <a:r>
                  <a:rPr lang="zh-CN" altLang="en-US" dirty="0"/>
                  <a:t>可以推出</a:t>
                </a:r>
                <a14:m>
                  <m:oMath xmlns:m="http://schemas.openxmlformats.org/officeDocument/2006/math">
                    <m:f>
                      <m:fPr>
                        <m:ctrlPr>
                          <a:rPr lang="en-US" altLang="zh-CN" i="1" dirty="0">
                            <a:latin typeface="Cambria Math" panose="02040503050406030204" pitchFamily="18" charset="0"/>
                          </a:rPr>
                        </m:ctrlPr>
                      </m:fPr>
                      <m:num>
                        <m:r>
                          <m:rPr>
                            <m:sty m:val="p"/>
                          </m:rPr>
                          <a:rPr lang="en-US" altLang="zh-CN" i="1" dirty="0">
                            <a:latin typeface="Cambria Math" panose="02040503050406030204" pitchFamily="18" charset="0"/>
                          </a:rPr>
                          <m:t>x</m:t>
                        </m:r>
                        <m:r>
                          <a:rPr lang="en-US" altLang="zh-CN" i="1" dirty="0">
                            <a:latin typeface="Cambria Math" panose="02040503050406030204" pitchFamily="18" charset="0"/>
                          </a:rPr>
                          <m:t>+</m:t>
                        </m:r>
                        <m:r>
                          <a:rPr lang="en-US" altLang="zh-CN" i="1" dirty="0">
                            <a:latin typeface="Cambria Math" panose="02040503050406030204" pitchFamily="18" charset="0"/>
                          </a:rPr>
                          <m:t>𝑦</m:t>
                        </m:r>
                      </m:num>
                      <m:den>
                        <m:r>
                          <a:rPr lang="en-US" altLang="zh-CN" i="1" dirty="0">
                            <a:latin typeface="Cambria Math" panose="02040503050406030204" pitchFamily="18" charset="0"/>
                          </a:rPr>
                          <m:t>2</m:t>
                        </m:r>
                      </m:den>
                    </m:f>
                    <m:r>
                      <a:rPr lang="en-US" altLang="zh-CN" dirty="0">
                        <a:latin typeface="Cambria Math" panose="02040503050406030204" pitchFamily="18" charset="0"/>
                      </a:rPr>
                      <m:t>&gt;</m:t>
                    </m:r>
                  </m:oMath>
                </a14:m>
                <a:r>
                  <a:rPr lang="zh-CN" altLang="en-US" dirty="0"/>
                  <a:t> </a:t>
                </a:r>
                <a14:m>
                  <m:oMath xmlns:m="http://schemas.openxmlformats.org/officeDocument/2006/math">
                    <m:rad>
                      <m:radPr>
                        <m:degHide m:val="on"/>
                        <m:ctrlPr>
                          <a:rPr lang="zh-CN" altLang="en-US" i="1">
                            <a:latin typeface="Cambria Math" panose="02040503050406030204" pitchFamily="18" charset="0"/>
                          </a:rPr>
                        </m:ctrlPr>
                      </m:radPr>
                      <m:deg/>
                      <m:e>
                        <m:r>
                          <a:rPr lang="en-US" altLang="zh-CN" i="1">
                            <a:latin typeface="Cambria Math" panose="02040503050406030204" pitchFamily="18" charset="0"/>
                          </a:rPr>
                          <m:t>𝑥𝑦</m:t>
                        </m:r>
                      </m:e>
                    </m:rad>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6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385BDCD7-44A2-4A0F-AAE2-335982DEB0DB}"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180</a:t>
            </a:fld>
            <a:endParaRPr lang="zh-CN" altLang="en-US" dirty="0"/>
          </a:p>
        </p:txBody>
      </p:sp>
    </p:spTree>
    <p:extLst>
      <p:ext uri="{BB962C8B-B14F-4D97-AF65-F5344CB8AC3E}">
        <p14:creationId xmlns:p14="http://schemas.microsoft.com/office/powerpoint/2010/main" val="3819550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57200" y="1088823"/>
            <a:ext cx="11277599" cy="1197177"/>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a:t>全称性证明</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gn="just"/>
                <a:r>
                  <a:rPr lang="zh-CN" altLang="en-US" dirty="0"/>
                  <a:t>为了证明</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𝑥𝑃</m:t>
                    </m:r>
                    <m:r>
                      <a:rPr lang="en-US" altLang="zh-CN" b="0" i="1" smtClean="0">
                        <a:latin typeface="Cambria Math" panose="02040503050406030204" pitchFamily="18" charset="0"/>
                      </a:rPr>
                      <m:t>(</m:t>
                    </m:r>
                    <m:r>
                      <a:rPr lang="en-US" altLang="zh-CN" i="1">
                        <a:latin typeface="Cambria Math" panose="02040503050406030204" pitchFamily="18" charset="0"/>
                      </a:rPr>
                      <m:t>𝑥</m:t>
                    </m:r>
                    <m:r>
                      <a:rPr lang="en-US" altLang="zh-CN" b="0" i="1" smtClean="0">
                        <a:latin typeface="Cambria Math" panose="02040503050406030204" pitchFamily="18" charset="0"/>
                      </a:rPr>
                      <m:t>)</m:t>
                    </m:r>
                  </m:oMath>
                </a14:m>
                <a:r>
                  <a:rPr lang="en-US" dirty="0"/>
                  <a:t>, </a:t>
                </a:r>
                <a:r>
                  <a:rPr lang="zh-CN" altLang="en-US" b="1" dirty="0">
                    <a:solidFill>
                      <a:srgbClr val="C00000"/>
                    </a:solidFill>
                  </a:rPr>
                  <a:t>全称性证明</a:t>
                </a:r>
                <a:r>
                  <a:rPr lang="zh-CN" altLang="en-US" dirty="0"/>
                  <a:t>假设</a:t>
                </a:r>
                <a14:m>
                  <m:oMath xmlns:m="http://schemas.openxmlformats.org/officeDocument/2006/math">
                    <m:r>
                      <a:rPr lang="en-US" altLang="zh-CN" i="1" dirty="0" smtClean="0">
                        <a:latin typeface="Cambria Math" panose="02040503050406030204" pitchFamily="18" charset="0"/>
                      </a:rPr>
                      <m:t>𝑥</m:t>
                    </m:r>
                  </m:oMath>
                </a14:m>
                <a:r>
                  <a:rPr lang="zh-CN" altLang="en-US" dirty="0"/>
                  <a:t>是论域</a:t>
                </a:r>
                <a14:m>
                  <m:oMath xmlns:m="http://schemas.openxmlformats.org/officeDocument/2006/math">
                    <m:r>
                      <a:rPr lang="en-US" altLang="zh-CN" i="1" dirty="0" smtClean="0">
                        <a:latin typeface="Cambria Math" panose="02040503050406030204" pitchFamily="18" charset="0"/>
                      </a:rPr>
                      <m:t>𝑈</m:t>
                    </m:r>
                  </m:oMath>
                </a14:m>
                <a:r>
                  <a:rPr lang="zh-CN" altLang="en-US" dirty="0"/>
                  <a:t>中的任意元素</a:t>
                </a:r>
                <a:r>
                  <a:rPr lang="en-US" altLang="zh-CN" dirty="0"/>
                  <a:t>, </a:t>
                </a:r>
                <a:r>
                  <a:rPr lang="zh-CN" altLang="en-US" dirty="0"/>
                  <a:t>证明</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r>
                  <a:rPr lang="zh-CN" altLang="en-US" dirty="0"/>
                  <a:t>为真</a:t>
                </a:r>
                <a:r>
                  <a:rPr lang="en-US" dirty="0"/>
                  <a:t>. </a:t>
                </a:r>
                <a:r>
                  <a:rPr lang="zh-CN" altLang="en-US" dirty="0"/>
                  <a:t>使用量化命题的推理规则之全称引入</a:t>
                </a:r>
                <a:r>
                  <a:rPr lang="en-US" altLang="zh-CN" dirty="0"/>
                  <a:t>, </a:t>
                </a:r>
                <a:r>
                  <a:rPr lang="zh-CN" altLang="en-US" dirty="0"/>
                  <a:t>那么就能证明</a:t>
                </a:r>
                <a14:m>
                  <m:oMath xmlns:m="http://schemas.openxmlformats.org/officeDocument/2006/math">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𝑥𝑃</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en-US" altLang="zh-CN" dirty="0"/>
                  <a:t>.</a:t>
                </a:r>
              </a:p>
              <a:p>
                <a:endParaRPr lang="en-US" dirty="0"/>
              </a:p>
              <a:p>
                <a:r>
                  <a:rPr lang="zh-CN" altLang="en-US" dirty="0"/>
                  <a:t>例</a:t>
                </a:r>
                <a:r>
                  <a:rPr lang="en-US" dirty="0"/>
                  <a:t>:</a:t>
                </a:r>
                <a:r>
                  <a:rPr lang="zh-CN" altLang="en-US" dirty="0"/>
                  <a:t>证明一个整数</a:t>
                </a:r>
                <a14:m>
                  <m:oMath xmlns:m="http://schemas.openxmlformats.org/officeDocument/2006/math">
                    <m:r>
                      <a:rPr lang="en-US" altLang="zh-CN" i="1" dirty="0" smtClean="0">
                        <a:latin typeface="Cambria Math" panose="02040503050406030204" pitchFamily="18" charset="0"/>
                      </a:rPr>
                      <m:t>𝑥</m:t>
                    </m:r>
                  </m:oMath>
                </a14:m>
                <a:r>
                  <a:rPr lang="zh-CN" altLang="en-US" dirty="0"/>
                  <a:t>是偶数当且仅当</a:t>
                </a:r>
                <a14:m>
                  <m:oMath xmlns:m="http://schemas.openxmlformats.org/officeDocument/2006/math">
                    <m:sSup>
                      <m:sSupPr>
                        <m:ctrlPr>
                          <a:rPr lang="en-US" altLang="zh-CN" i="1">
                            <a:latin typeface="Cambria Math" panose="02040503050406030204" pitchFamily="18" charset="0"/>
                            <a:sym typeface="Wingdings" pitchFamily="2" charset="2"/>
                          </a:rPr>
                        </m:ctrlPr>
                      </m:sSupPr>
                      <m:e>
                        <m:r>
                          <a:rPr lang="en-US" altLang="zh-CN" i="1">
                            <a:latin typeface="Cambria Math" panose="02040503050406030204" pitchFamily="18" charset="0"/>
                            <a:sym typeface="Wingdings" pitchFamily="2" charset="2"/>
                          </a:rPr>
                          <m:t>𝑥</m:t>
                        </m:r>
                      </m:e>
                      <m:sup>
                        <m:r>
                          <a:rPr lang="en-US" altLang="zh-CN" i="1">
                            <a:latin typeface="Cambria Math" panose="02040503050406030204" pitchFamily="18" charset="0"/>
                            <a:sym typeface="Wingdings" pitchFamily="2" charset="2"/>
                          </a:rPr>
                          <m:t>2</m:t>
                        </m:r>
                      </m:sup>
                    </m:sSup>
                  </m:oMath>
                </a14:m>
                <a:r>
                  <a:rPr lang="zh-CN" altLang="en-US" dirty="0"/>
                  <a:t>是偶数</a:t>
                </a:r>
                <a:r>
                  <a:rPr lang="en-US" dirty="0"/>
                  <a:t>. </a:t>
                </a:r>
              </a:p>
              <a:p>
                <a:r>
                  <a:rPr lang="zh-CN" altLang="en-US" dirty="0"/>
                  <a:t>解</a:t>
                </a:r>
                <a:r>
                  <a:rPr lang="en-US" dirty="0"/>
                  <a:t>:</a:t>
                </a:r>
                <a:r>
                  <a:rPr lang="zh-CN" altLang="en-US" dirty="0"/>
                  <a:t>为了证明</a:t>
                </a:r>
                <a14:m>
                  <m:oMath xmlns:m="http://schemas.openxmlformats.org/officeDocument/2006/math">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sym typeface="Wingdings" pitchFamily="2" charset="2"/>
                      </a:rPr>
                      <m:t>𝑥</m:t>
                    </m:r>
                  </m:oMath>
                </a14:m>
                <a:r>
                  <a:rPr lang="en-US" dirty="0">
                    <a:sym typeface="Symbol"/>
                  </a:rPr>
                  <a:t>(</a:t>
                </a:r>
                <a14:m>
                  <m:oMath xmlns:m="http://schemas.openxmlformats.org/officeDocument/2006/math">
                    <m:r>
                      <a:rPr lang="en-US" altLang="zh-CN" i="1">
                        <a:latin typeface="Cambria Math" panose="02040503050406030204" pitchFamily="18" charset="0"/>
                        <a:sym typeface="Wingdings" pitchFamily="2" charset="2"/>
                      </a:rPr>
                      <m:t>𝑥</m:t>
                    </m:r>
                  </m:oMath>
                </a14:m>
                <a:r>
                  <a:rPr lang="zh-CN" altLang="en-US" dirty="0">
                    <a:sym typeface="Symbol"/>
                  </a:rPr>
                  <a:t>是偶数</a:t>
                </a:r>
                <a:r>
                  <a:rPr lang="en-US" dirty="0">
                    <a:sym typeface="Symbol"/>
                  </a:rPr>
                  <a:t></a:t>
                </a:r>
                <a:r>
                  <a:rPr lang="en-US" dirty="0">
                    <a:sym typeface="Wingdings" pitchFamily="2" charset="2"/>
                  </a:rPr>
                  <a:t> </a:t>
                </a:r>
                <a14:m>
                  <m:oMath xmlns:m="http://schemas.openxmlformats.org/officeDocument/2006/math">
                    <m:sSup>
                      <m:sSupPr>
                        <m:ctrlPr>
                          <a:rPr lang="en-US" altLang="zh-CN" i="1" smtClean="0">
                            <a:latin typeface="Cambria Math" panose="02040503050406030204" pitchFamily="18" charset="0"/>
                            <a:sym typeface="Wingdings" pitchFamily="2" charset="2"/>
                          </a:rPr>
                        </m:ctrlPr>
                      </m:sSupPr>
                      <m:e>
                        <m:r>
                          <a:rPr lang="en-US" altLang="zh-CN" b="0" i="1" smtClean="0">
                            <a:latin typeface="Cambria Math" panose="02040503050406030204" pitchFamily="18" charset="0"/>
                            <a:sym typeface="Wingdings" pitchFamily="2" charset="2"/>
                          </a:rPr>
                          <m:t>𝑥</m:t>
                        </m:r>
                      </m:e>
                      <m:sup>
                        <m:r>
                          <a:rPr lang="en-US" altLang="zh-CN" b="0" i="1" smtClean="0">
                            <a:latin typeface="Cambria Math" panose="02040503050406030204" pitchFamily="18" charset="0"/>
                            <a:sym typeface="Wingdings" pitchFamily="2" charset="2"/>
                          </a:rPr>
                          <m:t>2</m:t>
                        </m:r>
                      </m:sup>
                    </m:sSup>
                  </m:oMath>
                </a14:m>
                <a:r>
                  <a:rPr lang="zh-CN" altLang="en-US" dirty="0"/>
                  <a:t>是偶数</a:t>
                </a:r>
                <a:r>
                  <a:rPr lang="en-US" altLang="zh-CN" dirty="0"/>
                  <a:t>)</a:t>
                </a:r>
                <a:r>
                  <a:rPr lang="en-US" dirty="0"/>
                  <a:t>, </a:t>
                </a:r>
                <a:r>
                  <a:rPr lang="zh-CN" altLang="en-US" dirty="0"/>
                  <a:t>我们假设</a:t>
                </a:r>
                <a14:m>
                  <m:oMath xmlns:m="http://schemas.openxmlformats.org/officeDocument/2006/math">
                    <m:r>
                      <a:rPr lang="en-US" altLang="zh-CN" i="1">
                        <a:latin typeface="Cambria Math" panose="02040503050406030204" pitchFamily="18" charset="0"/>
                        <a:sym typeface="Wingdings" pitchFamily="2" charset="2"/>
                      </a:rPr>
                      <m:t>𝑥</m:t>
                    </m:r>
                  </m:oMath>
                </a14:m>
                <a:r>
                  <a:rPr lang="zh-CN" altLang="en-US" dirty="0"/>
                  <a:t>是任意一个整数</a:t>
                </a:r>
                <a:r>
                  <a:rPr lang="en-US" altLang="zh-CN" dirty="0"/>
                  <a:t>. </a:t>
                </a:r>
                <a:r>
                  <a:rPr lang="zh-CN" altLang="en-US" dirty="0"/>
                  <a:t>回忆之前提及</a:t>
                </a: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𝑞</m:t>
                    </m:r>
                  </m:oMath>
                </a14:m>
                <a:r>
                  <a:rPr lang="zh-CN" altLang="en-US" dirty="0"/>
                  <a:t>等价于</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𝑞</m:t>
                    </m:r>
                    <m:r>
                      <a:rPr lang="en-US" altLang="zh-CN" b="0" i="1" smtClean="0">
                        <a:latin typeface="Cambria Math" panose="02040503050406030204" pitchFamily="18" charset="0"/>
                      </a:rPr>
                      <m:t>)⋀(</m:t>
                    </m:r>
                    <m:r>
                      <a:rPr lang="en-US" altLang="zh-CN" b="0" i="1" smtClean="0">
                        <a:latin typeface="Cambria Math" panose="02040503050406030204" pitchFamily="18" charset="0"/>
                      </a:rPr>
                      <m:t>𝑞</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oMath>
                </a14:m>
                <a:r>
                  <a:rPr lang="en-US" altLang="zh-CN" dirty="0"/>
                  <a:t>. </a:t>
                </a:r>
                <a:r>
                  <a:rPr lang="zh-CN" altLang="en-US" dirty="0"/>
                  <a:t>因此我们需要同时证明两种情况</a:t>
                </a:r>
                <a:r>
                  <a:rPr lang="en-US" dirty="0"/>
                  <a:t>.</a:t>
                </a:r>
              </a:p>
              <a:p>
                <a:pPr marL="542925" indent="-180975">
                  <a:buClr>
                    <a:srgbClr val="01559D"/>
                  </a:buClr>
                  <a:buSzPct val="97000"/>
                  <a:buFont typeface="Wingdings" panose="05000000000000000000" pitchFamily="2" charset="2"/>
                  <a:buChar char="Ø"/>
                </a:pPr>
                <a:r>
                  <a:rPr lang="zh-CN" altLang="en-US" sz="2400" dirty="0"/>
                  <a:t>情况</a:t>
                </a:r>
                <a:r>
                  <a:rPr lang="en-US" altLang="zh-CN" sz="2400" dirty="0"/>
                  <a:t>1(</a:t>
                </a:r>
                <a14:m>
                  <m:oMath xmlns:m="http://schemas.openxmlformats.org/officeDocument/2006/math">
                    <m:r>
                      <a:rPr lang="en-US" altLang="zh-CN" sz="2400" i="1">
                        <a:latin typeface="Cambria Math" panose="02040503050406030204" pitchFamily="18" charset="0"/>
                      </a:rPr>
                      <m:t>𝑝</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rPr>
                      <m:t>𝑞</m:t>
                    </m:r>
                    <m:r>
                      <a:rPr lang="en-US" altLang="zh-CN" sz="2400" b="0" i="1" smtClean="0">
                        <a:latin typeface="Cambria Math" panose="02040503050406030204" pitchFamily="18" charset="0"/>
                      </a:rPr>
                      <m:t>)</m:t>
                    </m:r>
                  </m:oMath>
                </a14:m>
                <a:r>
                  <a:rPr lang="en-US" altLang="zh-CN" sz="2400" dirty="0"/>
                  <a:t>: </a:t>
                </a:r>
                <a:r>
                  <a:rPr lang="zh-CN" altLang="en-US" sz="2400" dirty="0"/>
                  <a:t>我们采用直接证明法来证明</a:t>
                </a:r>
                <a:r>
                  <a:rPr lang="en-US" altLang="zh-CN" sz="2400" dirty="0"/>
                  <a:t>. </a:t>
                </a:r>
                <a:r>
                  <a:rPr lang="zh-CN" altLang="en-US" sz="2400" dirty="0"/>
                  <a:t>如果</a:t>
                </a:r>
                <a14:m>
                  <m:oMath xmlns:m="http://schemas.openxmlformats.org/officeDocument/2006/math">
                    <m:r>
                      <a:rPr lang="en-US" altLang="zh-CN" sz="2400" i="1" dirty="0" smtClean="0">
                        <a:latin typeface="Cambria Math" panose="02040503050406030204" pitchFamily="18" charset="0"/>
                      </a:rPr>
                      <m:t>𝑥</m:t>
                    </m:r>
                  </m:oMath>
                </a14:m>
                <a:r>
                  <a:rPr lang="zh-CN" altLang="en-US" sz="2400" dirty="0"/>
                  <a:t>是偶数</a:t>
                </a:r>
                <a:r>
                  <a:rPr lang="en-US" altLang="zh-CN" sz="2400" dirty="0"/>
                  <a:t>,</a:t>
                </a:r>
                <a:r>
                  <a:rPr lang="zh-CN" altLang="en-US" sz="2400" dirty="0"/>
                  <a:t>那么</a:t>
                </a:r>
                <a14:m>
                  <m:oMath xmlns:m="http://schemas.openxmlformats.org/officeDocument/2006/math">
                    <m:sSup>
                      <m:sSupPr>
                        <m:ctrlPr>
                          <a:rPr lang="en-US" altLang="zh-CN" sz="2400" i="1">
                            <a:latin typeface="Cambria Math" panose="02040503050406030204" pitchFamily="18" charset="0"/>
                            <a:sym typeface="Wingdings" pitchFamily="2" charset="2"/>
                          </a:rPr>
                        </m:ctrlPr>
                      </m:sSupPr>
                      <m:e>
                        <m:r>
                          <a:rPr lang="en-US" altLang="zh-CN" sz="2400" i="1">
                            <a:latin typeface="Cambria Math" panose="02040503050406030204" pitchFamily="18" charset="0"/>
                            <a:sym typeface="Wingdings" pitchFamily="2" charset="2"/>
                          </a:rPr>
                          <m:t>𝑥</m:t>
                        </m:r>
                      </m:e>
                      <m:sup>
                        <m:r>
                          <a:rPr lang="en-US" altLang="zh-CN" sz="2400" i="1">
                            <a:latin typeface="Cambria Math" panose="02040503050406030204" pitchFamily="18" charset="0"/>
                            <a:sym typeface="Wingdings" pitchFamily="2" charset="2"/>
                          </a:rPr>
                          <m:t>2</m:t>
                        </m:r>
                      </m:sup>
                    </m:sSup>
                  </m:oMath>
                </a14:m>
                <a:r>
                  <a:rPr lang="zh-CN" altLang="en-US" sz="2400" dirty="0"/>
                  <a:t>是偶数</a:t>
                </a:r>
                <a:r>
                  <a:rPr lang="en-US" altLang="zh-CN" sz="2400" dirty="0"/>
                  <a:t>.  </a:t>
                </a:r>
                <a:r>
                  <a:rPr lang="zh-CN" altLang="en-US" sz="2400" dirty="0"/>
                  <a:t>当</a:t>
                </a:r>
                <a14:m>
                  <m:oMath xmlns:m="http://schemas.openxmlformats.org/officeDocument/2006/math">
                    <m:r>
                      <a:rPr lang="en-US" altLang="zh-CN" sz="2400" i="1" dirty="0" smtClean="0">
                        <a:latin typeface="Cambria Math" panose="02040503050406030204" pitchFamily="18" charset="0"/>
                      </a:rPr>
                      <m:t>𝑥</m:t>
                    </m:r>
                  </m:oMath>
                </a14:m>
                <a:r>
                  <a:rPr lang="zh-CN" altLang="en-US" sz="2400" dirty="0"/>
                  <a:t>是偶数时</a:t>
                </a:r>
                <a:r>
                  <a:rPr lang="en-US" altLang="zh-CN" sz="2400" dirty="0"/>
                  <a:t>, </a:t>
                </a:r>
                <a:r>
                  <a:rPr lang="zh-CN" altLang="en-US" sz="2400" dirty="0"/>
                  <a:t>对于整数</a:t>
                </a:r>
                <a14:m>
                  <m:oMath xmlns:m="http://schemas.openxmlformats.org/officeDocument/2006/math">
                    <m:r>
                      <a:rPr lang="en-US" altLang="zh-CN" sz="2400" i="1" dirty="0" smtClean="0">
                        <a:latin typeface="Cambria Math" panose="02040503050406030204" pitchFamily="18" charset="0"/>
                      </a:rPr>
                      <m:t>𝑘</m:t>
                    </m:r>
                  </m:oMath>
                </a14:m>
                <a:r>
                  <a:rPr lang="en-US" altLang="zh-CN" sz="2400" dirty="0"/>
                  <a:t>, </a:t>
                </a:r>
                <a14:m>
                  <m:oMath xmlns:m="http://schemas.openxmlformats.org/officeDocument/2006/math">
                    <m:r>
                      <a:rPr lang="en-US" altLang="zh-CN" sz="2400" i="1" dirty="0" smtClean="0">
                        <a:latin typeface="Cambria Math" panose="02040503050406030204" pitchFamily="18" charset="0"/>
                      </a:rPr>
                      <m:t>𝑥</m:t>
                    </m:r>
                    <m:r>
                      <a:rPr lang="en-US" altLang="zh-CN" sz="2400" i="1" dirty="0" smtClean="0">
                        <a:latin typeface="Cambria Math" panose="02040503050406030204" pitchFamily="18" charset="0"/>
                      </a:rPr>
                      <m:t> = 2</m:t>
                    </m:r>
                    <m:r>
                      <a:rPr lang="en-US" altLang="zh-CN" sz="2400" i="1" dirty="0" smtClean="0">
                        <a:latin typeface="Cambria Math" panose="02040503050406030204" pitchFamily="18" charset="0"/>
                      </a:rPr>
                      <m:t>𝑘</m:t>
                    </m:r>
                  </m:oMath>
                </a14:m>
                <a:r>
                  <a:rPr lang="en-US" altLang="zh-CN" sz="2400" dirty="0"/>
                  <a:t>. </a:t>
                </a:r>
                <a:r>
                  <a:rPr lang="zh-CN" altLang="en-US" sz="2400" dirty="0"/>
                  <a:t>因此</a:t>
                </a:r>
                <a:r>
                  <a:rPr lang="en-US" altLang="zh-CN" sz="2400" dirty="0"/>
                  <a:t>,</a:t>
                </a:r>
                <a:r>
                  <a:rPr lang="en-US" altLang="zh-CN" sz="2400" dirty="0">
                    <a:sym typeface="Wingdings" pitchFamily="2" charset="2"/>
                  </a:rPr>
                  <a:t> </a:t>
                </a:r>
                <a14:m>
                  <m:oMath xmlns:m="http://schemas.openxmlformats.org/officeDocument/2006/math">
                    <m:sSup>
                      <m:sSupPr>
                        <m:ctrlPr>
                          <a:rPr lang="en-US" altLang="zh-CN" sz="2400" i="1">
                            <a:latin typeface="Cambria Math" panose="02040503050406030204" pitchFamily="18" charset="0"/>
                            <a:sym typeface="Wingdings" pitchFamily="2" charset="2"/>
                          </a:rPr>
                        </m:ctrlPr>
                      </m:sSupPr>
                      <m:e>
                        <m:r>
                          <a:rPr lang="en-US" altLang="zh-CN" sz="2400" i="1">
                            <a:latin typeface="Cambria Math" panose="02040503050406030204" pitchFamily="18" charset="0"/>
                            <a:sym typeface="Wingdings" pitchFamily="2" charset="2"/>
                          </a:rPr>
                          <m:t>𝑥</m:t>
                        </m:r>
                      </m:e>
                      <m:sup>
                        <m:r>
                          <a:rPr lang="en-US" altLang="zh-CN" sz="2400" i="1">
                            <a:latin typeface="Cambria Math" panose="02040503050406030204" pitchFamily="18" charset="0"/>
                            <a:sym typeface="Wingdings" pitchFamily="2" charset="2"/>
                          </a:rPr>
                          <m:t>2</m:t>
                        </m:r>
                      </m:sup>
                    </m:sSup>
                  </m:oMath>
                </a14:m>
                <a:r>
                  <a:rPr lang="en-US" altLang="zh-CN" sz="2400" dirty="0"/>
                  <a:t>=  </a:t>
                </a:r>
                <a14:m>
                  <m:oMath xmlns:m="http://schemas.openxmlformats.org/officeDocument/2006/math">
                    <m:sSup>
                      <m:sSupPr>
                        <m:ctrlPr>
                          <a:rPr lang="en-US" altLang="zh-CN" sz="2400" i="1">
                            <a:latin typeface="Cambria Math" panose="02040503050406030204" pitchFamily="18" charset="0"/>
                            <a:sym typeface="Wingdings" pitchFamily="2" charset="2"/>
                          </a:rPr>
                        </m:ctrlPr>
                      </m:sSupPr>
                      <m:e>
                        <m:r>
                          <a:rPr lang="en-US" altLang="zh-CN" sz="2400" b="0" i="1" smtClean="0">
                            <a:latin typeface="Cambria Math" panose="02040503050406030204" pitchFamily="18" charset="0"/>
                            <a:sym typeface="Wingdings" pitchFamily="2" charset="2"/>
                          </a:rPr>
                          <m:t>4</m:t>
                        </m:r>
                        <m:r>
                          <a:rPr lang="en-US" altLang="zh-CN" sz="2400" b="0" i="1" smtClean="0">
                            <a:latin typeface="Cambria Math" panose="02040503050406030204" pitchFamily="18" charset="0"/>
                            <a:sym typeface="Wingdings" pitchFamily="2" charset="2"/>
                          </a:rPr>
                          <m:t>𝑘</m:t>
                        </m:r>
                      </m:e>
                      <m:sup>
                        <m:r>
                          <a:rPr lang="en-US" altLang="zh-CN" sz="2400" i="1">
                            <a:latin typeface="Cambria Math" panose="02040503050406030204" pitchFamily="18" charset="0"/>
                            <a:sym typeface="Wingdings" pitchFamily="2" charset="2"/>
                          </a:rPr>
                          <m:t>2</m:t>
                        </m:r>
                      </m:sup>
                    </m:sSup>
                  </m:oMath>
                </a14:m>
                <a:r>
                  <a:rPr lang="en-US" altLang="zh-CN" sz="2400" dirty="0"/>
                  <a:t> =</a:t>
                </a:r>
                <a14:m>
                  <m:oMath xmlns:m="http://schemas.openxmlformats.org/officeDocument/2006/math">
                    <m:r>
                      <a:rPr lang="en-US" altLang="zh-CN" sz="2400" i="1">
                        <a:latin typeface="Cambria Math" panose="02040503050406030204" pitchFamily="18" charset="0"/>
                        <a:sym typeface="Wingdings" pitchFamily="2" charset="2"/>
                      </a:rPr>
                      <m:t>2</m:t>
                    </m:r>
                  </m:oMath>
                </a14:m>
                <a:r>
                  <a:rPr lang="en-US" altLang="zh-CN" sz="2400" dirty="0"/>
                  <a:t>(</a:t>
                </a:r>
                <a14:m>
                  <m:oMath xmlns:m="http://schemas.openxmlformats.org/officeDocument/2006/math">
                    <m:sSup>
                      <m:sSupPr>
                        <m:ctrlPr>
                          <a:rPr lang="en-US" altLang="zh-CN" sz="2400" i="1">
                            <a:latin typeface="Cambria Math" panose="02040503050406030204" pitchFamily="18" charset="0"/>
                            <a:sym typeface="Wingdings" pitchFamily="2" charset="2"/>
                          </a:rPr>
                        </m:ctrlPr>
                      </m:sSupPr>
                      <m:e>
                        <m:r>
                          <a:rPr lang="en-US" altLang="zh-CN" sz="2400" b="0" i="1" smtClean="0">
                            <a:latin typeface="Cambria Math" panose="02040503050406030204" pitchFamily="18" charset="0"/>
                            <a:sym typeface="Wingdings" pitchFamily="2" charset="2"/>
                          </a:rPr>
                          <m:t>2</m:t>
                        </m:r>
                        <m:r>
                          <a:rPr lang="en-US" altLang="zh-CN" sz="2400" i="1">
                            <a:latin typeface="Cambria Math" panose="02040503050406030204" pitchFamily="18" charset="0"/>
                            <a:sym typeface="Wingdings" pitchFamily="2" charset="2"/>
                          </a:rPr>
                          <m:t>𝑘</m:t>
                        </m:r>
                      </m:e>
                      <m:sup>
                        <m:r>
                          <a:rPr lang="en-US" altLang="zh-CN" sz="2400" i="1">
                            <a:latin typeface="Cambria Math" panose="02040503050406030204" pitchFamily="18" charset="0"/>
                            <a:sym typeface="Wingdings" pitchFamily="2" charset="2"/>
                          </a:rPr>
                          <m:t>2</m:t>
                        </m:r>
                      </m:sup>
                    </m:sSup>
                  </m:oMath>
                </a14:m>
                <a:r>
                  <a:rPr lang="en-US" altLang="zh-CN" sz="2400" dirty="0"/>
                  <a:t>). </a:t>
                </a:r>
                <a:r>
                  <a:rPr lang="zh-CN" altLang="en-US" sz="2400" dirty="0"/>
                  <a:t>根据偶数定义</a:t>
                </a:r>
                <a:r>
                  <a:rPr lang="en-US" altLang="zh-CN" sz="2400" dirty="0"/>
                  <a:t>, </a:t>
                </a:r>
                <a14:m>
                  <m:oMath xmlns:m="http://schemas.openxmlformats.org/officeDocument/2006/math">
                    <m:sSup>
                      <m:sSupPr>
                        <m:ctrlPr>
                          <a:rPr lang="en-US" altLang="zh-CN" sz="2400" i="1">
                            <a:latin typeface="Cambria Math" panose="02040503050406030204" pitchFamily="18" charset="0"/>
                            <a:sym typeface="Wingdings" pitchFamily="2" charset="2"/>
                          </a:rPr>
                        </m:ctrlPr>
                      </m:sSupPr>
                      <m:e>
                        <m:r>
                          <a:rPr lang="en-US" altLang="zh-CN" sz="2400" i="1">
                            <a:latin typeface="Cambria Math" panose="02040503050406030204" pitchFamily="18" charset="0"/>
                            <a:sym typeface="Wingdings" pitchFamily="2" charset="2"/>
                          </a:rPr>
                          <m:t>𝑥</m:t>
                        </m:r>
                      </m:e>
                      <m:sup>
                        <m:r>
                          <a:rPr lang="en-US" altLang="zh-CN" sz="2400" i="1">
                            <a:latin typeface="Cambria Math" panose="02040503050406030204" pitchFamily="18" charset="0"/>
                            <a:sym typeface="Wingdings" pitchFamily="2" charset="2"/>
                          </a:rPr>
                          <m:t>2</m:t>
                        </m:r>
                      </m:sup>
                    </m:sSup>
                  </m:oMath>
                </a14:m>
                <a:r>
                  <a:rPr lang="zh-CN" altLang="en-US" sz="2400" dirty="0"/>
                  <a:t>是偶数</a:t>
                </a:r>
                <a:r>
                  <a:rPr lang="en-US" altLang="zh-CN" sz="2400" dirty="0"/>
                  <a:t>.</a:t>
                </a:r>
              </a:p>
              <a:p>
                <a:pPr marL="542925" indent="-180975">
                  <a:buClr>
                    <a:srgbClr val="01559D"/>
                  </a:buClr>
                  <a:buSzPct val="97000"/>
                  <a:buFont typeface="Wingdings" panose="05000000000000000000" pitchFamily="2" charset="2"/>
                  <a:buChar char="Ø"/>
                </a:pPr>
                <a:endParaRPr lang="en-US" altLang="zh-CN" sz="2400" dirty="0"/>
              </a:p>
              <a:p>
                <a:pPr marL="542925" indent="-180975">
                  <a:buClr>
                    <a:srgbClr val="01559D"/>
                  </a:buClr>
                  <a:buSzPct val="97000"/>
                  <a:buFont typeface="Wingdings" panose="05000000000000000000" pitchFamily="2" charset="2"/>
                  <a:buChar char="Ø"/>
                </a:pPr>
                <a:endParaRPr lang="en-US" sz="2400"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r="-11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AAA840A3-0AAF-4060-9386-7787603A0021}"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181</a:t>
            </a:fld>
            <a:endParaRPr lang="zh-CN" altLang="en-US" dirty="0"/>
          </a:p>
        </p:txBody>
      </p:sp>
    </p:spTree>
    <p:extLst>
      <p:ext uri="{BB962C8B-B14F-4D97-AF65-F5344CB8AC3E}">
        <p14:creationId xmlns:p14="http://schemas.microsoft.com/office/powerpoint/2010/main" val="4062101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down)">
                                      <p:cBhvr>
                                        <p:cTn id="7" dur="500"/>
                                        <p:tgtEl>
                                          <p:spTgt spid="3">
                                            <p:txEl>
                                              <p:pRg st="3" end="3"/>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wipe(down)">
                                      <p:cBhvr>
                                        <p:cTn id="1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全称性证明</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lvl="0"/>
                <a:r>
                  <a:rPr lang="zh-CN" altLang="en-US" dirty="0">
                    <a:solidFill>
                      <a:prstClr val="black"/>
                    </a:solidFill>
                  </a:rPr>
                  <a:t>解</a:t>
                </a:r>
                <a:r>
                  <a:rPr lang="en-US" altLang="zh-CN" dirty="0">
                    <a:solidFill>
                      <a:prstClr val="black"/>
                    </a:solidFill>
                  </a:rPr>
                  <a:t>(</a:t>
                </a:r>
                <a:r>
                  <a:rPr lang="zh-CN" altLang="en-US" dirty="0">
                    <a:solidFill>
                      <a:prstClr val="black"/>
                    </a:solidFill>
                  </a:rPr>
                  <a:t>续</a:t>
                </a:r>
                <a:r>
                  <a:rPr lang="en-US" altLang="zh-CN" dirty="0">
                    <a:solidFill>
                      <a:prstClr val="black"/>
                    </a:solidFill>
                  </a:rPr>
                  <a:t>):</a:t>
                </a:r>
                <a:endParaRPr lang="en-US" altLang="zh-CN" sz="2400" dirty="0"/>
              </a:p>
              <a:p>
                <a:pPr marL="542925" indent="-180975">
                  <a:buClr>
                    <a:srgbClr val="01559D"/>
                  </a:buClr>
                  <a:buSzPct val="97000"/>
                  <a:buFont typeface="Wingdings" panose="05000000000000000000" pitchFamily="2" charset="2"/>
                  <a:buChar char="Ø"/>
                </a:pPr>
                <a:r>
                  <a:rPr lang="zh-CN" altLang="en-US" sz="2400" dirty="0"/>
                  <a:t>情况</a:t>
                </a:r>
                <a:r>
                  <a:rPr lang="en-US" altLang="zh-CN" sz="2400" dirty="0"/>
                  <a:t>2 </a:t>
                </a:r>
                <a14:m>
                  <m:oMath xmlns:m="http://schemas.openxmlformats.org/officeDocument/2006/math">
                    <m:r>
                      <a:rPr lang="en-US" altLang="zh-CN" sz="2400" i="1">
                        <a:latin typeface="Cambria Math" panose="02040503050406030204" pitchFamily="18" charset="0"/>
                      </a:rPr>
                      <m:t>(</m:t>
                    </m:r>
                    <m:r>
                      <a:rPr lang="en-US" altLang="zh-CN" sz="2400" i="1">
                        <a:latin typeface="Cambria Math" panose="02040503050406030204" pitchFamily="18" charset="0"/>
                      </a:rPr>
                      <m:t>𝑞</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rPr>
                      <m:t>𝑝</m:t>
                    </m:r>
                    <m:r>
                      <a:rPr lang="en-US" altLang="zh-CN" sz="2400" i="1">
                        <a:latin typeface="Cambria Math" panose="02040503050406030204" pitchFamily="18" charset="0"/>
                      </a:rPr>
                      <m:t>)</m:t>
                    </m:r>
                  </m:oMath>
                </a14:m>
                <a:r>
                  <a:rPr lang="en-US" altLang="zh-CN" sz="2400" dirty="0"/>
                  <a:t>: </a:t>
                </a:r>
                <a:r>
                  <a:rPr lang="zh-CN" altLang="en-US" sz="2400" dirty="0"/>
                  <a:t>我们采用反证法来证明</a:t>
                </a:r>
                <a:r>
                  <a:rPr lang="en-US" altLang="zh-CN" sz="2400" dirty="0"/>
                  <a:t>. </a:t>
                </a:r>
                <a:r>
                  <a:rPr lang="zh-CN" altLang="en-US" sz="2400" dirty="0"/>
                  <a:t>如果</a:t>
                </a:r>
                <a14:m>
                  <m:oMath xmlns:m="http://schemas.openxmlformats.org/officeDocument/2006/math">
                    <m:sSup>
                      <m:sSupPr>
                        <m:ctrlPr>
                          <a:rPr lang="en-US" altLang="zh-CN" sz="2400" i="1">
                            <a:latin typeface="Cambria Math" panose="02040503050406030204" pitchFamily="18" charset="0"/>
                            <a:sym typeface="Wingdings" pitchFamily="2" charset="2"/>
                          </a:rPr>
                        </m:ctrlPr>
                      </m:sSupPr>
                      <m:e>
                        <m:r>
                          <a:rPr lang="en-US" altLang="zh-CN" sz="2400" i="1">
                            <a:latin typeface="Cambria Math" panose="02040503050406030204" pitchFamily="18" charset="0"/>
                            <a:sym typeface="Wingdings" pitchFamily="2" charset="2"/>
                          </a:rPr>
                          <m:t>𝑥</m:t>
                        </m:r>
                      </m:e>
                      <m:sup>
                        <m:r>
                          <a:rPr lang="en-US" altLang="zh-CN" sz="2400" i="1">
                            <a:latin typeface="Cambria Math" panose="02040503050406030204" pitchFamily="18" charset="0"/>
                            <a:sym typeface="Wingdings" pitchFamily="2" charset="2"/>
                          </a:rPr>
                          <m:t>2</m:t>
                        </m:r>
                      </m:sup>
                    </m:sSup>
                  </m:oMath>
                </a14:m>
                <a:r>
                  <a:rPr lang="zh-CN" altLang="en-US" sz="2400" dirty="0"/>
                  <a:t>是偶数</a:t>
                </a:r>
                <a:r>
                  <a:rPr lang="en-US" altLang="zh-CN" sz="2400" dirty="0"/>
                  <a:t>, </a:t>
                </a:r>
                <a:r>
                  <a:rPr lang="zh-CN" altLang="en-US" sz="2400" dirty="0"/>
                  <a:t>那么</a:t>
                </a:r>
                <a14:m>
                  <m:oMath xmlns:m="http://schemas.openxmlformats.org/officeDocument/2006/math">
                    <m:r>
                      <a:rPr lang="en-US" altLang="zh-CN" sz="2400" i="1" dirty="0" smtClean="0">
                        <a:latin typeface="Cambria Math" panose="02040503050406030204" pitchFamily="18" charset="0"/>
                      </a:rPr>
                      <m:t>𝑥</m:t>
                    </m:r>
                  </m:oMath>
                </a14:m>
                <a:r>
                  <a:rPr lang="zh-CN" altLang="en-US" sz="2400" dirty="0"/>
                  <a:t>是偶数</a:t>
                </a:r>
                <a:r>
                  <a:rPr lang="en-US" altLang="zh-CN" sz="2400" dirty="0"/>
                  <a:t>. </a:t>
                </a:r>
                <a:r>
                  <a:rPr lang="zh-CN" altLang="en-US" sz="2400" dirty="0"/>
                  <a:t>我们假设</a:t>
                </a:r>
                <a14:m>
                  <m:oMath xmlns:m="http://schemas.openxmlformats.org/officeDocument/2006/math">
                    <m:r>
                      <a:rPr lang="en-US" altLang="zh-CN" sz="2400" i="1" dirty="0" smtClean="0">
                        <a:latin typeface="Cambria Math" panose="02040503050406030204" pitchFamily="18" charset="0"/>
                      </a:rPr>
                      <m:t>𝑥</m:t>
                    </m:r>
                  </m:oMath>
                </a14:m>
                <a:r>
                  <a:rPr lang="zh-CN" altLang="en-US" sz="2400" dirty="0"/>
                  <a:t>不是偶数</a:t>
                </a:r>
                <a:r>
                  <a:rPr lang="en-US" altLang="zh-CN" sz="2400" dirty="0"/>
                  <a:t>, </a:t>
                </a:r>
                <a:r>
                  <a:rPr lang="zh-CN" altLang="en-US" sz="2400" dirty="0"/>
                  <a:t>那么</a:t>
                </a:r>
                <a14:m>
                  <m:oMath xmlns:m="http://schemas.openxmlformats.org/officeDocument/2006/math">
                    <m:sSup>
                      <m:sSupPr>
                        <m:ctrlPr>
                          <a:rPr lang="en-US" altLang="zh-CN" sz="2400" i="1">
                            <a:latin typeface="Cambria Math" panose="02040503050406030204" pitchFamily="18" charset="0"/>
                            <a:sym typeface="Wingdings" pitchFamily="2" charset="2"/>
                          </a:rPr>
                        </m:ctrlPr>
                      </m:sSupPr>
                      <m:e>
                        <m:r>
                          <a:rPr lang="en-US" altLang="zh-CN" sz="2400" i="1">
                            <a:latin typeface="Cambria Math" panose="02040503050406030204" pitchFamily="18" charset="0"/>
                            <a:sym typeface="Wingdings" pitchFamily="2" charset="2"/>
                          </a:rPr>
                          <m:t>𝑥</m:t>
                        </m:r>
                      </m:e>
                      <m:sup>
                        <m:r>
                          <a:rPr lang="en-US" altLang="zh-CN" sz="2400" i="1">
                            <a:latin typeface="Cambria Math" panose="02040503050406030204" pitchFamily="18" charset="0"/>
                            <a:sym typeface="Wingdings" pitchFamily="2" charset="2"/>
                          </a:rPr>
                          <m:t>2</m:t>
                        </m:r>
                      </m:sup>
                    </m:sSup>
                  </m:oMath>
                </a14:m>
                <a:r>
                  <a:rPr lang="zh-CN" altLang="en-US" sz="2400" dirty="0"/>
                  <a:t>不是偶数</a:t>
                </a:r>
                <a:r>
                  <a:rPr lang="en-US" altLang="zh-CN" sz="2400" dirty="0"/>
                  <a:t>. </a:t>
                </a:r>
                <a:r>
                  <a:rPr lang="zh-CN" altLang="en-US" sz="2400" dirty="0"/>
                  <a:t>因为</a:t>
                </a:r>
                <a14:m>
                  <m:oMath xmlns:m="http://schemas.openxmlformats.org/officeDocument/2006/math">
                    <m:r>
                      <a:rPr lang="en-US" altLang="zh-CN" sz="2400" i="1" dirty="0" smtClean="0">
                        <a:latin typeface="Cambria Math" panose="02040503050406030204" pitchFamily="18" charset="0"/>
                      </a:rPr>
                      <m:t>𝑥</m:t>
                    </m:r>
                  </m:oMath>
                </a14:m>
                <a:r>
                  <a:rPr lang="zh-CN" altLang="en-US" sz="2400" dirty="0"/>
                  <a:t>不是偶数</a:t>
                </a:r>
                <a:r>
                  <a:rPr lang="en-US" altLang="zh-CN" sz="2400" dirty="0"/>
                  <a:t>, </a:t>
                </a:r>
                <a:r>
                  <a:rPr lang="zh-CN" altLang="en-US" sz="2400" dirty="0"/>
                  <a:t>那么</a:t>
                </a:r>
                <a14:m>
                  <m:oMath xmlns:m="http://schemas.openxmlformats.org/officeDocument/2006/math">
                    <m:r>
                      <a:rPr lang="en-US" altLang="zh-CN" sz="2400" i="1" dirty="0" smtClean="0">
                        <a:latin typeface="Cambria Math" panose="02040503050406030204" pitchFamily="18" charset="0"/>
                      </a:rPr>
                      <m:t>𝑥</m:t>
                    </m:r>
                  </m:oMath>
                </a14:m>
                <a:r>
                  <a:rPr lang="zh-CN" altLang="en-US" sz="2400" dirty="0"/>
                  <a:t>是奇数</a:t>
                </a:r>
                <a:r>
                  <a:rPr lang="en-US" altLang="zh-CN" sz="2400" dirty="0"/>
                  <a:t>, </a:t>
                </a:r>
                <a:r>
                  <a:rPr lang="zh-CN" altLang="en-US" sz="2400" dirty="0"/>
                  <a:t>所以对于整数</a:t>
                </a:r>
                <a14:m>
                  <m:oMath xmlns:m="http://schemas.openxmlformats.org/officeDocument/2006/math">
                    <m:r>
                      <a:rPr lang="en-US" altLang="zh-CN" sz="2400" i="1" dirty="0" smtClean="0">
                        <a:latin typeface="Cambria Math" panose="02040503050406030204" pitchFamily="18" charset="0"/>
                      </a:rPr>
                      <m:t>𝑘</m:t>
                    </m:r>
                  </m:oMath>
                </a14:m>
                <a:r>
                  <a:rPr lang="en-US" altLang="zh-CN" sz="2400" dirty="0"/>
                  <a:t>, </a:t>
                </a:r>
                <a14:m>
                  <m:oMath xmlns:m="http://schemas.openxmlformats.org/officeDocument/2006/math">
                    <m:r>
                      <a:rPr lang="en-US" altLang="zh-CN" sz="2400" i="1" dirty="0" smtClean="0">
                        <a:latin typeface="Cambria Math" panose="02040503050406030204" pitchFamily="18" charset="0"/>
                      </a:rPr>
                      <m:t>𝑥</m:t>
                    </m:r>
                    <m:r>
                      <a:rPr lang="en-US" altLang="zh-CN" sz="2400" i="1" dirty="0" smtClean="0">
                        <a:latin typeface="Cambria Math" panose="02040503050406030204" pitchFamily="18" charset="0"/>
                      </a:rPr>
                      <m:t>=2</m:t>
                    </m:r>
                    <m:r>
                      <a:rPr lang="en-US" altLang="zh-CN" sz="2400" i="1" dirty="0" smtClean="0">
                        <a:latin typeface="Cambria Math" panose="02040503050406030204" pitchFamily="18" charset="0"/>
                      </a:rPr>
                      <m:t>𝑘</m:t>
                    </m:r>
                    <m:r>
                      <a:rPr lang="en-US" altLang="zh-CN" sz="2400" i="1" dirty="0" smtClean="0">
                        <a:latin typeface="Cambria Math" panose="02040503050406030204" pitchFamily="18" charset="0"/>
                      </a:rPr>
                      <m:t>+1</m:t>
                    </m:r>
                  </m:oMath>
                </a14:m>
                <a:r>
                  <a:rPr lang="en-US" altLang="zh-CN" sz="2400" dirty="0"/>
                  <a:t>. </a:t>
                </a:r>
                <a:r>
                  <a:rPr lang="zh-CN" altLang="en-US" sz="2400" dirty="0"/>
                  <a:t>因此</a:t>
                </a:r>
                <a:r>
                  <a:rPr lang="en-US" altLang="zh-CN" sz="2400" dirty="0"/>
                  <a:t>, </a:t>
                </a:r>
                <a14:m>
                  <m:oMath xmlns:m="http://schemas.openxmlformats.org/officeDocument/2006/math">
                    <m:sSup>
                      <m:sSupPr>
                        <m:ctrlPr>
                          <a:rPr lang="en-US" altLang="zh-CN" sz="2400" i="1">
                            <a:latin typeface="Cambria Math" panose="02040503050406030204" pitchFamily="18" charset="0"/>
                            <a:sym typeface="Wingdings" pitchFamily="2" charset="2"/>
                          </a:rPr>
                        </m:ctrlPr>
                      </m:sSupPr>
                      <m:e>
                        <m:r>
                          <a:rPr lang="en-US" altLang="zh-CN" sz="2400" i="1">
                            <a:latin typeface="Cambria Math" panose="02040503050406030204" pitchFamily="18" charset="0"/>
                            <a:sym typeface="Wingdings" pitchFamily="2" charset="2"/>
                          </a:rPr>
                          <m:t>𝑥</m:t>
                        </m:r>
                      </m:e>
                      <m:sup>
                        <m:r>
                          <a:rPr lang="en-US" altLang="zh-CN" sz="2400" i="1">
                            <a:latin typeface="Cambria Math" panose="02040503050406030204" pitchFamily="18" charset="0"/>
                            <a:sym typeface="Wingdings" pitchFamily="2" charset="2"/>
                          </a:rPr>
                          <m:t>2</m:t>
                        </m:r>
                      </m:sup>
                    </m:sSup>
                  </m:oMath>
                </a14:m>
                <a:r>
                  <a:rPr lang="en-US" altLang="zh-CN" sz="2400" dirty="0"/>
                  <a:t>=</a:t>
                </a:r>
                <a14:m>
                  <m:oMath xmlns:m="http://schemas.openxmlformats.org/officeDocument/2006/math">
                    <m:sSup>
                      <m:sSupPr>
                        <m:ctrlPr>
                          <a:rPr lang="en-US" altLang="zh-CN" sz="2400" i="1">
                            <a:latin typeface="Cambria Math" panose="02040503050406030204" pitchFamily="18" charset="0"/>
                            <a:sym typeface="Wingdings" pitchFamily="2" charset="2"/>
                          </a:rPr>
                        </m:ctrlPr>
                      </m:sSupPr>
                      <m:e>
                        <m:r>
                          <a:rPr lang="en-US" altLang="zh-CN" sz="2400" b="0" i="1" smtClean="0">
                            <a:latin typeface="Cambria Math" panose="02040503050406030204" pitchFamily="18" charset="0"/>
                            <a:sym typeface="Wingdings" pitchFamily="2" charset="2"/>
                          </a:rPr>
                          <m:t>(2</m:t>
                        </m:r>
                        <m:r>
                          <a:rPr lang="en-US" altLang="zh-CN" sz="2400" b="0" i="1" smtClean="0">
                            <a:latin typeface="Cambria Math" panose="02040503050406030204" pitchFamily="18" charset="0"/>
                            <a:sym typeface="Wingdings" pitchFamily="2" charset="2"/>
                          </a:rPr>
                          <m:t>𝑘</m:t>
                        </m:r>
                        <m:r>
                          <a:rPr lang="en-US" altLang="zh-CN" sz="2400" b="0" i="1" smtClean="0">
                            <a:latin typeface="Cambria Math" panose="02040503050406030204" pitchFamily="18" charset="0"/>
                            <a:sym typeface="Wingdings" pitchFamily="2" charset="2"/>
                          </a:rPr>
                          <m:t>+1)</m:t>
                        </m:r>
                      </m:e>
                      <m:sup>
                        <m:r>
                          <a:rPr lang="en-US" altLang="zh-CN" sz="2400" i="1">
                            <a:latin typeface="Cambria Math" panose="02040503050406030204" pitchFamily="18" charset="0"/>
                            <a:sym typeface="Wingdings" pitchFamily="2" charset="2"/>
                          </a:rPr>
                          <m:t>2</m:t>
                        </m:r>
                      </m:sup>
                    </m:sSup>
                    <m:r>
                      <a:rPr lang="en-US" altLang="zh-CN" sz="2400" i="1">
                        <a:latin typeface="Cambria Math" panose="02040503050406030204" pitchFamily="18" charset="0"/>
                        <a:sym typeface="Wingdings" pitchFamily="2" charset="2"/>
                      </a:rPr>
                      <m:t> </m:t>
                    </m:r>
                  </m:oMath>
                </a14:m>
                <a:r>
                  <a:rPr lang="en-US" altLang="zh-CN" sz="2400" dirty="0"/>
                  <a:t>=</a:t>
                </a:r>
                <a14:m>
                  <m:oMath xmlns:m="http://schemas.openxmlformats.org/officeDocument/2006/math">
                    <m:sSup>
                      <m:sSupPr>
                        <m:ctrlPr>
                          <a:rPr lang="en-US" altLang="zh-CN" sz="2400" i="1">
                            <a:latin typeface="Cambria Math" panose="02040503050406030204" pitchFamily="18" charset="0"/>
                            <a:sym typeface="Wingdings" pitchFamily="2" charset="2"/>
                          </a:rPr>
                        </m:ctrlPr>
                      </m:sSupPr>
                      <m:e>
                        <m:r>
                          <a:rPr lang="en-US" altLang="zh-CN" sz="2400" i="1">
                            <a:latin typeface="Cambria Math" panose="02040503050406030204" pitchFamily="18" charset="0"/>
                            <a:sym typeface="Wingdings" pitchFamily="2" charset="2"/>
                          </a:rPr>
                          <m:t>4</m:t>
                        </m:r>
                        <m:r>
                          <a:rPr lang="en-US" altLang="zh-CN" sz="2400" i="1">
                            <a:latin typeface="Cambria Math" panose="02040503050406030204" pitchFamily="18" charset="0"/>
                            <a:sym typeface="Wingdings" pitchFamily="2" charset="2"/>
                          </a:rPr>
                          <m:t>𝑘</m:t>
                        </m:r>
                      </m:e>
                      <m:sup>
                        <m:r>
                          <a:rPr lang="en-US" altLang="zh-CN" sz="2400" i="1">
                            <a:latin typeface="Cambria Math" panose="02040503050406030204" pitchFamily="18" charset="0"/>
                            <a:sym typeface="Wingdings" pitchFamily="2" charset="2"/>
                          </a:rPr>
                          <m:t>2</m:t>
                        </m:r>
                      </m:sup>
                    </m:sSup>
                  </m:oMath>
                </a14:m>
                <a:r>
                  <a:rPr lang="en-US" altLang="zh-CN" sz="2400" dirty="0"/>
                  <a:t>+</a:t>
                </a:r>
                <a14:m>
                  <m:oMath xmlns:m="http://schemas.openxmlformats.org/officeDocument/2006/math">
                    <m:r>
                      <a:rPr lang="en-US" altLang="zh-CN" sz="2400" i="1" dirty="0">
                        <a:latin typeface="Cambria Math" panose="02040503050406030204" pitchFamily="18" charset="0"/>
                        <a:sym typeface="Wingdings" pitchFamily="2" charset="2"/>
                      </a:rPr>
                      <m:t>4</m:t>
                    </m:r>
                    <m:r>
                      <a:rPr lang="en-US" altLang="zh-CN" sz="2400" i="1">
                        <a:latin typeface="Cambria Math" panose="02040503050406030204" pitchFamily="18" charset="0"/>
                        <a:sym typeface="Wingdings" pitchFamily="2" charset="2"/>
                      </a:rPr>
                      <m:t>𝑘</m:t>
                    </m:r>
                    <m:r>
                      <a:rPr lang="en-US" altLang="zh-CN" sz="2400" i="1">
                        <a:latin typeface="Cambria Math" panose="02040503050406030204" pitchFamily="18" charset="0"/>
                        <a:sym typeface="Wingdings" pitchFamily="2" charset="2"/>
                      </a:rPr>
                      <m:t> </m:t>
                    </m:r>
                  </m:oMath>
                </a14:m>
                <a:r>
                  <a:rPr lang="en-US" altLang="zh-CN" sz="2400" dirty="0"/>
                  <a:t>+1=2(</a:t>
                </a:r>
                <a14:m>
                  <m:oMath xmlns:m="http://schemas.openxmlformats.org/officeDocument/2006/math">
                    <m:r>
                      <a:rPr lang="en-US" altLang="zh-CN" sz="2400" b="0" i="1" smtClean="0">
                        <a:latin typeface="Cambria Math" panose="02040503050406030204" pitchFamily="18" charset="0"/>
                        <a:sym typeface="Wingdings" pitchFamily="2" charset="2"/>
                      </a:rPr>
                      <m:t>2</m:t>
                    </m:r>
                    <m:sSup>
                      <m:sSupPr>
                        <m:ctrlPr>
                          <a:rPr lang="en-US" altLang="zh-CN" sz="2400" i="1">
                            <a:latin typeface="Cambria Math" panose="02040503050406030204" pitchFamily="18" charset="0"/>
                            <a:sym typeface="Wingdings" pitchFamily="2" charset="2"/>
                          </a:rPr>
                        </m:ctrlPr>
                      </m:sSupPr>
                      <m:e>
                        <m:r>
                          <a:rPr lang="en-US" altLang="zh-CN" sz="2400" i="1">
                            <a:latin typeface="Cambria Math" panose="02040503050406030204" pitchFamily="18" charset="0"/>
                            <a:sym typeface="Wingdings" pitchFamily="2" charset="2"/>
                          </a:rPr>
                          <m:t>𝑘</m:t>
                        </m:r>
                      </m:e>
                      <m:sup>
                        <m:r>
                          <a:rPr lang="en-US" altLang="zh-CN" sz="2400" i="1">
                            <a:latin typeface="Cambria Math" panose="02040503050406030204" pitchFamily="18" charset="0"/>
                            <a:sym typeface="Wingdings" pitchFamily="2" charset="2"/>
                          </a:rPr>
                          <m:t>2</m:t>
                        </m:r>
                      </m:sup>
                    </m:sSup>
                  </m:oMath>
                </a14:m>
                <a:r>
                  <a:rPr lang="en-US" altLang="zh-CN" sz="2400" dirty="0"/>
                  <a:t>+</a:t>
                </a:r>
                <a14:m>
                  <m:oMath xmlns:m="http://schemas.openxmlformats.org/officeDocument/2006/math">
                    <m:r>
                      <a:rPr lang="en-US" altLang="zh-CN" sz="2400" i="1">
                        <a:latin typeface="Cambria Math" panose="02040503050406030204" pitchFamily="18" charset="0"/>
                        <a:sym typeface="Wingdings" pitchFamily="2" charset="2"/>
                      </a:rPr>
                      <m:t>2</m:t>
                    </m:r>
                    <m:r>
                      <a:rPr lang="en-US" altLang="zh-CN" sz="2400" i="1">
                        <a:latin typeface="Cambria Math" panose="02040503050406030204" pitchFamily="18" charset="0"/>
                        <a:sym typeface="Wingdings" pitchFamily="2" charset="2"/>
                      </a:rPr>
                      <m:t>𝑘</m:t>
                    </m:r>
                  </m:oMath>
                </a14:m>
                <a:r>
                  <a:rPr lang="en-US" altLang="zh-CN" sz="2400" dirty="0"/>
                  <a:t>)+1. </a:t>
                </a:r>
                <a:r>
                  <a:rPr lang="zh-CN" altLang="en-US" sz="2400" dirty="0"/>
                  <a:t>根据奇数的定义</a:t>
                </a:r>
                <a:r>
                  <a:rPr lang="en-US" altLang="zh-CN" sz="2400" dirty="0"/>
                  <a:t>, </a:t>
                </a:r>
                <a14:m>
                  <m:oMath xmlns:m="http://schemas.openxmlformats.org/officeDocument/2006/math">
                    <m:sSup>
                      <m:sSupPr>
                        <m:ctrlPr>
                          <a:rPr lang="en-US" altLang="zh-CN" sz="2400" i="1">
                            <a:latin typeface="Cambria Math" panose="02040503050406030204" pitchFamily="18" charset="0"/>
                            <a:sym typeface="Wingdings" pitchFamily="2" charset="2"/>
                          </a:rPr>
                        </m:ctrlPr>
                      </m:sSupPr>
                      <m:e>
                        <m:r>
                          <a:rPr lang="en-US" altLang="zh-CN" sz="2400" i="1">
                            <a:latin typeface="Cambria Math" panose="02040503050406030204" pitchFamily="18" charset="0"/>
                            <a:sym typeface="Wingdings" pitchFamily="2" charset="2"/>
                          </a:rPr>
                          <m:t>𝑥</m:t>
                        </m:r>
                      </m:e>
                      <m:sup>
                        <m:r>
                          <a:rPr lang="en-US" altLang="zh-CN" sz="2400" i="1">
                            <a:latin typeface="Cambria Math" panose="02040503050406030204" pitchFamily="18" charset="0"/>
                            <a:sym typeface="Wingdings" pitchFamily="2" charset="2"/>
                          </a:rPr>
                          <m:t>2</m:t>
                        </m:r>
                      </m:sup>
                    </m:sSup>
                  </m:oMath>
                </a14:m>
                <a:r>
                  <a:rPr lang="zh-CN" altLang="en-US" sz="2400" dirty="0"/>
                  <a:t>是奇数</a:t>
                </a:r>
                <a:r>
                  <a:rPr lang="en-US" altLang="zh-CN" sz="2400" dirty="0"/>
                  <a:t>.</a:t>
                </a:r>
              </a:p>
              <a:p>
                <a:pPr marL="542925" indent="-180975">
                  <a:buClr>
                    <a:srgbClr val="01559D"/>
                  </a:buClr>
                  <a:buSzPct val="97000"/>
                  <a:buFont typeface="Wingdings" panose="05000000000000000000" pitchFamily="2" charset="2"/>
                  <a:buChar char="Ø"/>
                </a:pPr>
                <a:r>
                  <a:rPr lang="zh-CN" altLang="en-US" sz="2400" dirty="0"/>
                  <a:t>以上两种情况中</a:t>
                </a:r>
                <a14:m>
                  <m:oMath xmlns:m="http://schemas.openxmlformats.org/officeDocument/2006/math">
                    <m:r>
                      <a:rPr lang="en-US" altLang="zh-CN" sz="2400" i="1" dirty="0" smtClean="0">
                        <a:latin typeface="Cambria Math" panose="02040503050406030204" pitchFamily="18" charset="0"/>
                      </a:rPr>
                      <m:t>𝑥</m:t>
                    </m:r>
                  </m:oMath>
                </a14:m>
                <a:r>
                  <a:rPr lang="zh-CN" altLang="en-US" sz="2400" dirty="0"/>
                  <a:t>是任意整数</a:t>
                </a:r>
                <a:r>
                  <a:rPr lang="en-US" altLang="zh-CN" sz="2400" dirty="0"/>
                  <a:t>, </a:t>
                </a:r>
                <a:r>
                  <a:rPr lang="zh-CN" altLang="en-US" sz="2400" dirty="0"/>
                  <a:t>那么使用量化命题的推理规则之全称引入</a:t>
                </a:r>
                <a:r>
                  <a:rPr lang="en-US" altLang="zh-CN" sz="2400" dirty="0"/>
                  <a:t>,</a:t>
                </a:r>
                <a:r>
                  <a:rPr lang="zh-CN" altLang="en-US" sz="2400" dirty="0"/>
                  <a:t> 就能证明</a:t>
                </a:r>
                <a14:m>
                  <m:oMath xmlns:m="http://schemas.openxmlformats.org/officeDocument/2006/math">
                    <m:r>
                      <a:rPr lang="en-US" altLang="zh-CN" sz="2400" i="1" dirty="0" smtClean="0">
                        <a:latin typeface="Cambria Math" panose="02040503050406030204" pitchFamily="18" charset="0"/>
                      </a:rPr>
                      <m:t>𝑥</m:t>
                    </m:r>
                  </m:oMath>
                </a14:m>
                <a:r>
                  <a:rPr lang="zh-CN" altLang="en-US" sz="2400" dirty="0"/>
                  <a:t>是偶数当且仅当</a:t>
                </a:r>
                <a14:m>
                  <m:oMath xmlns:m="http://schemas.openxmlformats.org/officeDocument/2006/math">
                    <m:sSup>
                      <m:sSupPr>
                        <m:ctrlPr>
                          <a:rPr lang="en-US" altLang="zh-CN" sz="2400" i="1">
                            <a:latin typeface="Cambria Math" panose="02040503050406030204" pitchFamily="18" charset="0"/>
                            <a:sym typeface="Wingdings" pitchFamily="2" charset="2"/>
                          </a:rPr>
                        </m:ctrlPr>
                      </m:sSupPr>
                      <m:e>
                        <m:r>
                          <a:rPr lang="en-US" altLang="zh-CN" sz="2400" i="1">
                            <a:latin typeface="Cambria Math" panose="02040503050406030204" pitchFamily="18" charset="0"/>
                            <a:sym typeface="Wingdings" pitchFamily="2" charset="2"/>
                          </a:rPr>
                          <m:t>𝑥</m:t>
                        </m:r>
                      </m:e>
                      <m:sup>
                        <m:r>
                          <a:rPr lang="en-US" altLang="zh-CN" sz="2400" i="1">
                            <a:latin typeface="Cambria Math" panose="02040503050406030204" pitchFamily="18" charset="0"/>
                            <a:sym typeface="Wingdings" pitchFamily="2" charset="2"/>
                          </a:rPr>
                          <m:t>2</m:t>
                        </m:r>
                      </m:sup>
                    </m:sSup>
                  </m:oMath>
                </a14:m>
                <a:r>
                  <a:rPr lang="zh-CN" altLang="en-US" sz="2400" dirty="0"/>
                  <a:t>是偶数</a:t>
                </a:r>
                <a:r>
                  <a:rPr lang="en-US" altLang="zh-CN" sz="2400" dirty="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r="-2331"/>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24732A90-0001-4F06-9B45-C22E526292C3}"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182</a:t>
            </a:fld>
            <a:endParaRPr lang="zh-CN" altLang="en-US" dirty="0"/>
          </a:p>
        </p:txBody>
      </p:sp>
    </p:spTree>
    <p:extLst>
      <p:ext uri="{BB962C8B-B14F-4D97-AF65-F5344CB8AC3E}">
        <p14:creationId xmlns:p14="http://schemas.microsoft.com/office/powerpoint/2010/main" val="54536081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棋盘拼接游戏</a:t>
            </a:r>
            <a:endParaRPr lang="en-US" dirty="0"/>
          </a:p>
        </p:txBody>
      </p:sp>
      <p:sp>
        <p:nvSpPr>
          <p:cNvPr id="3" name="Content Placeholder 2"/>
          <p:cNvSpPr>
            <a:spLocks noGrp="1"/>
          </p:cNvSpPr>
          <p:nvPr>
            <p:ph idx="1"/>
          </p:nvPr>
        </p:nvSpPr>
        <p:spPr/>
        <p:txBody>
          <a:bodyPr>
            <a:normAutofit/>
          </a:bodyPr>
          <a:lstStyle/>
          <a:p>
            <a:pPr algn="just"/>
            <a:r>
              <a:rPr lang="zh-CN" altLang="en-US" b="1" dirty="0"/>
              <a:t>标准棋盘</a:t>
            </a:r>
            <a:r>
              <a:rPr lang="en-US" altLang="zh-CN" dirty="0"/>
              <a:t>: </a:t>
            </a:r>
            <a:r>
              <a:rPr lang="zh-CN" altLang="en-US" dirty="0"/>
              <a:t>棋盘是一个由水平和垂直线分割成同样大小方格组成的矩形</a:t>
            </a:r>
            <a:r>
              <a:rPr lang="en-US" altLang="zh-CN" dirty="0"/>
              <a:t>. 8</a:t>
            </a:r>
            <a:r>
              <a:rPr lang="zh-CN" altLang="en-US" dirty="0"/>
              <a:t>行</a:t>
            </a:r>
            <a:r>
              <a:rPr lang="en-US" altLang="zh-CN" dirty="0"/>
              <a:t>8</a:t>
            </a:r>
            <a:r>
              <a:rPr lang="zh-CN" altLang="en-US" dirty="0"/>
              <a:t>列的棋盘称为标准棋盘</a:t>
            </a:r>
            <a:r>
              <a:rPr lang="en-US" altLang="zh-CN" dirty="0"/>
              <a:t>.</a:t>
            </a:r>
          </a:p>
          <a:p>
            <a:pPr algn="just"/>
            <a:r>
              <a:rPr lang="zh-CN" altLang="en-US" b="1" dirty="0"/>
              <a:t>拼板</a:t>
            </a:r>
            <a:r>
              <a:rPr lang="en-US" altLang="zh-CN" dirty="0"/>
              <a:t>: </a:t>
            </a:r>
            <a:r>
              <a:rPr lang="zh-CN" altLang="en-US" dirty="0"/>
              <a:t>任意大小的矩形棋盘</a:t>
            </a:r>
            <a:r>
              <a:rPr lang="en-US" altLang="zh-CN" dirty="0"/>
              <a:t>, </a:t>
            </a:r>
            <a:r>
              <a:rPr lang="zh-CN" altLang="en-US" dirty="0"/>
              <a:t>以及删除一个或多个方格剩下的棋盘组成</a:t>
            </a:r>
            <a:r>
              <a:rPr lang="en-US" altLang="zh-CN" dirty="0"/>
              <a:t>.</a:t>
            </a:r>
          </a:p>
          <a:p>
            <a:r>
              <a:rPr lang="zh-CN" altLang="en-US" b="1" dirty="0"/>
              <a:t>骨牌</a:t>
            </a:r>
            <a:r>
              <a:rPr lang="en-US" altLang="zh-CN" dirty="0"/>
              <a:t>: </a:t>
            </a:r>
            <a:r>
              <a:rPr lang="zh-CN" altLang="en-US" dirty="0"/>
              <a:t>一块一乘二的方格组成的矩形</a:t>
            </a:r>
            <a:r>
              <a:rPr lang="en-US" altLang="zh-CN" dirty="0"/>
              <a:t>.</a:t>
            </a:r>
          </a:p>
          <a:p>
            <a:r>
              <a:rPr lang="zh-CN" altLang="en-US" b="1" dirty="0"/>
              <a:t>拼接</a:t>
            </a:r>
            <a:r>
              <a:rPr lang="en-US" altLang="zh-CN" dirty="0"/>
              <a:t>: </a:t>
            </a:r>
            <a:r>
              <a:rPr lang="zh-CN" altLang="en-US" dirty="0"/>
              <a:t>当由不重叠的骨牌覆盖并且没有悬空骨牌时</a:t>
            </a:r>
            <a:r>
              <a:rPr lang="en-US" altLang="zh-CN" dirty="0"/>
              <a:t>, </a:t>
            </a:r>
            <a:r>
              <a:rPr lang="zh-CN" altLang="en-US" dirty="0"/>
              <a:t>我们就说拼板能够拼接</a:t>
            </a:r>
            <a:r>
              <a:rPr lang="en-US" altLang="zh-CN" dirty="0"/>
              <a:t>.</a:t>
            </a:r>
            <a:endParaRPr lang="zh-CN" altLang="en-US" dirty="0"/>
          </a:p>
          <a:p>
            <a:endParaRPr lang="en-US" altLang="zh-CN" dirty="0"/>
          </a:p>
        </p:txBody>
      </p:sp>
      <p:pic>
        <p:nvPicPr>
          <p:cNvPr id="4" name="Picture 3" descr="0114.jpg"/>
          <p:cNvPicPr>
            <a:picLocks noChangeAspect="1"/>
          </p:cNvPicPr>
          <p:nvPr/>
        </p:nvPicPr>
        <p:blipFill>
          <a:blip r:embed="rId3" cstate="print"/>
          <a:stretch>
            <a:fillRect/>
          </a:stretch>
        </p:blipFill>
        <p:spPr>
          <a:xfrm>
            <a:off x="1034807" y="4236710"/>
            <a:ext cx="2056729" cy="2057400"/>
          </a:xfrm>
          <a:prstGeom prst="rect">
            <a:avLst/>
          </a:prstGeom>
        </p:spPr>
      </p:pic>
      <p:pic>
        <p:nvPicPr>
          <p:cNvPr id="5" name="Picture 4" descr="0115.jpg"/>
          <p:cNvPicPr>
            <a:picLocks noChangeAspect="1"/>
          </p:cNvPicPr>
          <p:nvPr/>
        </p:nvPicPr>
        <p:blipFill>
          <a:blip r:embed="rId4" cstate="print"/>
          <a:stretch>
            <a:fillRect/>
          </a:stretch>
        </p:blipFill>
        <p:spPr>
          <a:xfrm>
            <a:off x="7162800" y="5050946"/>
            <a:ext cx="574548" cy="1011936"/>
          </a:xfrm>
          <a:prstGeom prst="rect">
            <a:avLst/>
          </a:prstGeom>
        </p:spPr>
      </p:pic>
      <p:sp>
        <p:nvSpPr>
          <p:cNvPr id="7" name="TextBox 6"/>
          <p:cNvSpPr txBox="1"/>
          <p:nvPr/>
        </p:nvSpPr>
        <p:spPr>
          <a:xfrm>
            <a:off x="3091536" y="5845265"/>
            <a:ext cx="320040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标准棋盘</a:t>
            </a:r>
            <a:endParaRPr lang="en-US" dirty="0">
              <a:latin typeface="微软雅黑" panose="020B0503020204020204" pitchFamily="34" charset="-122"/>
              <a:ea typeface="微软雅黑" panose="020B0503020204020204" pitchFamily="34" charset="-122"/>
            </a:endParaRPr>
          </a:p>
        </p:txBody>
      </p:sp>
      <p:sp>
        <p:nvSpPr>
          <p:cNvPr id="8" name="TextBox 7"/>
          <p:cNvSpPr txBox="1"/>
          <p:nvPr/>
        </p:nvSpPr>
        <p:spPr>
          <a:xfrm>
            <a:off x="7731912" y="5730019"/>
            <a:ext cx="175260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两种骨牌</a:t>
            </a:r>
            <a:endParaRPr lang="en-US" dirty="0">
              <a:latin typeface="微软雅黑" panose="020B0503020204020204" pitchFamily="34" charset="-122"/>
              <a:ea typeface="微软雅黑" panose="020B0503020204020204" pitchFamily="34" charset="-122"/>
            </a:endParaRPr>
          </a:p>
        </p:txBody>
      </p:sp>
      <p:sp>
        <p:nvSpPr>
          <p:cNvPr id="10" name="日期占位符 9"/>
          <p:cNvSpPr>
            <a:spLocks noGrp="1"/>
          </p:cNvSpPr>
          <p:nvPr>
            <p:ph type="dt" sz="half" idx="10"/>
          </p:nvPr>
        </p:nvSpPr>
        <p:spPr/>
        <p:txBody>
          <a:bodyPr/>
          <a:lstStyle/>
          <a:p>
            <a:fld id="{EED75429-7CCB-4B34-8C35-F040A4B29339}" type="datetime1">
              <a:rPr lang="zh-CN" altLang="en-US" smtClean="0"/>
              <a:t>2023/11/18</a:t>
            </a:fld>
            <a:endParaRPr lang="zh-CN" altLang="en-US" dirty="0"/>
          </a:p>
        </p:txBody>
      </p:sp>
      <p:sp>
        <p:nvSpPr>
          <p:cNvPr id="11" name="页脚占位符 10"/>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12" name="灯片编号占位符 11"/>
          <p:cNvSpPr>
            <a:spLocks noGrp="1"/>
          </p:cNvSpPr>
          <p:nvPr>
            <p:ph type="sldNum" sz="quarter" idx="12"/>
          </p:nvPr>
        </p:nvSpPr>
        <p:spPr/>
        <p:txBody>
          <a:bodyPr/>
          <a:lstStyle/>
          <a:p>
            <a:fld id="{67913A8A-9EFB-4B5F-9CCB-3D21173FAA85}" type="slidenum">
              <a:rPr lang="zh-CN" altLang="en-US" smtClean="0"/>
              <a:pPr/>
              <a:t>183</a:t>
            </a:fld>
            <a:endParaRPr lang="zh-CN" altLang="en-US" dirty="0"/>
          </a:p>
        </p:txBody>
      </p:sp>
    </p:spTree>
    <p:extLst>
      <p:ext uri="{BB962C8B-B14F-4D97-AF65-F5344CB8AC3E}">
        <p14:creationId xmlns:p14="http://schemas.microsoft.com/office/powerpoint/2010/main" val="166697503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棋盘拼接游戏</a:t>
            </a:r>
            <a:endParaRPr lang="en-US" dirty="0"/>
          </a:p>
        </p:txBody>
      </p:sp>
      <p:sp>
        <p:nvSpPr>
          <p:cNvPr id="3" name="Content Placeholder 2"/>
          <p:cNvSpPr>
            <a:spLocks noGrp="1"/>
          </p:cNvSpPr>
          <p:nvPr>
            <p:ph idx="1"/>
          </p:nvPr>
        </p:nvSpPr>
        <p:spPr/>
        <p:txBody>
          <a:bodyPr>
            <a:normAutofit/>
          </a:bodyPr>
          <a:lstStyle/>
          <a:p>
            <a:r>
              <a:rPr lang="zh-CN" altLang="en-US" dirty="0"/>
              <a:t>例</a:t>
            </a:r>
            <a:r>
              <a:rPr lang="en-US" dirty="0"/>
              <a:t>: </a:t>
            </a:r>
            <a:r>
              <a:rPr lang="zh-CN" altLang="en-US" dirty="0"/>
              <a:t>我们能用骨牌拼接标准棋盘么</a:t>
            </a:r>
            <a:r>
              <a:rPr lang="en-US" dirty="0"/>
              <a:t>?</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解</a:t>
            </a:r>
            <a:r>
              <a:rPr lang="en-US" dirty="0"/>
              <a:t>: </a:t>
            </a:r>
            <a:r>
              <a:rPr lang="zh-CN" altLang="en-US" dirty="0"/>
              <a:t>能</a:t>
            </a:r>
            <a:r>
              <a:rPr lang="en-US" dirty="0"/>
              <a:t>! </a:t>
            </a:r>
            <a:r>
              <a:rPr lang="zh-CN" altLang="en-US" dirty="0"/>
              <a:t>例如下面提供了一种方法</a:t>
            </a:r>
            <a:r>
              <a:rPr lang="en-US" altLang="zh-CN" dirty="0"/>
              <a:t>. </a:t>
            </a:r>
            <a:r>
              <a:rPr lang="zh-CN" altLang="en-US" dirty="0"/>
              <a:t>此外还有很多其他拼接的方法</a:t>
            </a:r>
            <a:r>
              <a:rPr lang="en-US" altLang="zh-CN" dirty="0"/>
              <a:t>.</a:t>
            </a:r>
            <a:endParaRPr lang="en-US" dirty="0"/>
          </a:p>
        </p:txBody>
      </p:sp>
      <p:pic>
        <p:nvPicPr>
          <p:cNvPr id="4" name="Picture 3" descr="0114.jpg"/>
          <p:cNvPicPr>
            <a:picLocks noChangeAspect="1"/>
          </p:cNvPicPr>
          <p:nvPr/>
        </p:nvPicPr>
        <p:blipFill>
          <a:blip r:embed="rId3" cstate="print"/>
          <a:stretch>
            <a:fillRect/>
          </a:stretch>
        </p:blipFill>
        <p:spPr>
          <a:xfrm>
            <a:off x="1343397" y="1640675"/>
            <a:ext cx="2056729" cy="2057400"/>
          </a:xfrm>
          <a:prstGeom prst="rect">
            <a:avLst/>
          </a:prstGeom>
        </p:spPr>
      </p:pic>
      <p:pic>
        <p:nvPicPr>
          <p:cNvPr id="5" name="Picture 4" descr="0115.jpg"/>
          <p:cNvPicPr>
            <a:picLocks noChangeAspect="1"/>
          </p:cNvPicPr>
          <p:nvPr/>
        </p:nvPicPr>
        <p:blipFill>
          <a:blip r:embed="rId4" cstate="print"/>
          <a:stretch>
            <a:fillRect/>
          </a:stretch>
        </p:blipFill>
        <p:spPr>
          <a:xfrm>
            <a:off x="5029200" y="2160436"/>
            <a:ext cx="574548" cy="1011936"/>
          </a:xfrm>
          <a:prstGeom prst="rect">
            <a:avLst/>
          </a:prstGeom>
        </p:spPr>
      </p:pic>
      <p:pic>
        <p:nvPicPr>
          <p:cNvPr id="6" name="Picture 5" descr="0116.jpg"/>
          <p:cNvPicPr>
            <a:picLocks noChangeAspect="1"/>
          </p:cNvPicPr>
          <p:nvPr/>
        </p:nvPicPr>
        <p:blipFill>
          <a:blip r:embed="rId5" cstate="print"/>
          <a:stretch>
            <a:fillRect/>
          </a:stretch>
        </p:blipFill>
        <p:spPr>
          <a:xfrm>
            <a:off x="7239000" y="3015250"/>
            <a:ext cx="1905000" cy="2011052"/>
          </a:xfrm>
          <a:prstGeom prst="rect">
            <a:avLst/>
          </a:prstGeom>
        </p:spPr>
      </p:pic>
      <p:sp>
        <p:nvSpPr>
          <p:cNvPr id="9" name="TextBox 8"/>
          <p:cNvSpPr txBox="1"/>
          <p:nvPr/>
        </p:nvSpPr>
        <p:spPr>
          <a:xfrm>
            <a:off x="9179011" y="4495800"/>
            <a:ext cx="251460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一种可行方法</a:t>
            </a:r>
            <a:endParaRPr lang="en-US" dirty="0">
              <a:latin typeface="微软雅黑" panose="020B0503020204020204" pitchFamily="34" charset="-122"/>
              <a:ea typeface="微软雅黑" panose="020B0503020204020204" pitchFamily="34" charset="-122"/>
            </a:endParaRPr>
          </a:p>
        </p:txBody>
      </p:sp>
      <p:sp>
        <p:nvSpPr>
          <p:cNvPr id="10" name="日期占位符 9"/>
          <p:cNvSpPr>
            <a:spLocks noGrp="1"/>
          </p:cNvSpPr>
          <p:nvPr>
            <p:ph type="dt" sz="half" idx="10"/>
          </p:nvPr>
        </p:nvSpPr>
        <p:spPr/>
        <p:txBody>
          <a:bodyPr/>
          <a:lstStyle/>
          <a:p>
            <a:fld id="{067A9F3E-79CD-4FD3-BD09-CB676987FE75}" type="datetime1">
              <a:rPr lang="zh-CN" altLang="en-US" smtClean="0"/>
              <a:t>2023/11/18</a:t>
            </a:fld>
            <a:endParaRPr lang="zh-CN" altLang="en-US" dirty="0"/>
          </a:p>
        </p:txBody>
      </p:sp>
      <p:sp>
        <p:nvSpPr>
          <p:cNvPr id="11" name="页脚占位符 10"/>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12" name="灯片编号占位符 11"/>
          <p:cNvSpPr>
            <a:spLocks noGrp="1"/>
          </p:cNvSpPr>
          <p:nvPr>
            <p:ph type="sldNum" sz="quarter" idx="12"/>
          </p:nvPr>
        </p:nvSpPr>
        <p:spPr/>
        <p:txBody>
          <a:bodyPr/>
          <a:lstStyle/>
          <a:p>
            <a:fld id="{67913A8A-9EFB-4B5F-9CCB-3D21173FAA85}" type="slidenum">
              <a:rPr lang="zh-CN" altLang="en-US" smtClean="0"/>
              <a:pPr/>
              <a:t>184</a:t>
            </a:fld>
            <a:endParaRPr lang="zh-CN" altLang="en-US" dirty="0"/>
          </a:p>
        </p:txBody>
      </p:sp>
      <p:sp>
        <p:nvSpPr>
          <p:cNvPr id="13" name="TextBox 6"/>
          <p:cNvSpPr txBox="1"/>
          <p:nvPr/>
        </p:nvSpPr>
        <p:spPr>
          <a:xfrm>
            <a:off x="1752598" y="3698075"/>
            <a:ext cx="320040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标准棋盘</a:t>
            </a:r>
            <a:endParaRPr lang="en-US" dirty="0">
              <a:latin typeface="微软雅黑" panose="020B0503020204020204" pitchFamily="34" charset="-122"/>
              <a:ea typeface="微软雅黑" panose="020B0503020204020204" pitchFamily="34" charset="-122"/>
            </a:endParaRPr>
          </a:p>
        </p:txBody>
      </p:sp>
      <p:sp>
        <p:nvSpPr>
          <p:cNvPr id="14" name="TextBox 7"/>
          <p:cNvSpPr txBox="1"/>
          <p:nvPr/>
        </p:nvSpPr>
        <p:spPr>
          <a:xfrm>
            <a:off x="4952998" y="3217717"/>
            <a:ext cx="175260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两种骨牌</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876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wipe(down)">
                                      <p:cBhvr>
                                        <p:cTn id="7" dur="500"/>
                                        <p:tgtEl>
                                          <p:spTgt spid="3">
                                            <p:txEl>
                                              <p:pRg st="8" end="8"/>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棋盘拼接游戏</a:t>
            </a:r>
            <a:endParaRPr lang="en-US" dirty="0"/>
          </a:p>
        </p:txBody>
      </p:sp>
      <p:sp>
        <p:nvSpPr>
          <p:cNvPr id="3" name="Content Placeholder 2"/>
          <p:cNvSpPr>
            <a:spLocks noGrp="1"/>
          </p:cNvSpPr>
          <p:nvPr>
            <p:ph idx="1"/>
          </p:nvPr>
        </p:nvSpPr>
        <p:spPr/>
        <p:txBody>
          <a:bodyPr/>
          <a:lstStyle/>
          <a:p>
            <a:r>
              <a:rPr lang="zh-CN" altLang="en-US" dirty="0"/>
              <a:t>例</a:t>
            </a:r>
            <a:r>
              <a:rPr lang="en-US" dirty="0"/>
              <a:t>: </a:t>
            </a:r>
            <a:r>
              <a:rPr lang="zh-CN" altLang="en-US" dirty="0"/>
              <a:t>我们能拼接从标准棋盘中去掉四个角的方格之一的拼盘么</a:t>
            </a:r>
            <a:r>
              <a:rPr lang="en-US" dirty="0"/>
              <a:t>?</a:t>
            </a:r>
          </a:p>
          <a:p>
            <a:endParaRPr lang="en-US" altLang="zh-CN" dirty="0"/>
          </a:p>
          <a:p>
            <a:endParaRPr lang="en-US" altLang="zh-CN" dirty="0"/>
          </a:p>
          <a:p>
            <a:endParaRPr lang="en-US" altLang="zh-CN" dirty="0"/>
          </a:p>
          <a:p>
            <a:endParaRPr lang="en-US" altLang="zh-CN" dirty="0"/>
          </a:p>
          <a:p>
            <a:endParaRPr lang="en-US" altLang="zh-CN" dirty="0"/>
          </a:p>
          <a:p>
            <a:r>
              <a:rPr lang="zh-CN" altLang="en-US" dirty="0"/>
              <a:t>解</a:t>
            </a:r>
            <a:r>
              <a:rPr lang="en-US" dirty="0"/>
              <a:t>:</a:t>
            </a:r>
            <a:r>
              <a:rPr lang="zh-CN" altLang="en-US" dirty="0"/>
              <a:t>不能</a:t>
            </a:r>
            <a:r>
              <a:rPr lang="en-US" altLang="zh-CN" dirty="0"/>
              <a:t>. </a:t>
            </a:r>
            <a:r>
              <a:rPr lang="zh-CN" altLang="en-US" dirty="0"/>
              <a:t>一个标准棋盘</a:t>
            </a:r>
            <a:r>
              <a:rPr lang="en-US" altLang="zh-CN" dirty="0"/>
              <a:t>64</a:t>
            </a:r>
            <a:r>
              <a:rPr lang="zh-CN" altLang="en-US" dirty="0"/>
              <a:t>个方格</a:t>
            </a:r>
            <a:r>
              <a:rPr lang="en-US" altLang="zh-CN" dirty="0"/>
              <a:t>, </a:t>
            </a:r>
            <a:r>
              <a:rPr lang="zh-CN" altLang="en-US" dirty="0"/>
              <a:t>去掉一个那么</a:t>
            </a:r>
            <a:r>
              <a:rPr lang="en-US" dirty="0"/>
              <a:t>64−1=63</a:t>
            </a:r>
            <a:r>
              <a:rPr lang="zh-CN" altLang="en-US" dirty="0"/>
              <a:t>个方格组成的拼板</a:t>
            </a:r>
            <a:r>
              <a:rPr lang="en-US" dirty="0"/>
              <a:t>. </a:t>
            </a:r>
            <a:r>
              <a:rPr lang="zh-CN" altLang="en-US" dirty="0"/>
              <a:t>由于一个骨牌有两个方格</a:t>
            </a:r>
            <a:r>
              <a:rPr lang="en-US" altLang="zh-CN" dirty="0"/>
              <a:t>, </a:t>
            </a:r>
            <a:r>
              <a:rPr lang="zh-CN" altLang="en-US" dirty="0"/>
              <a:t>还要满足没有两个骨牌重叠</a:t>
            </a:r>
            <a:r>
              <a:rPr lang="en-US" altLang="zh-CN" dirty="0"/>
              <a:t>, </a:t>
            </a:r>
            <a:r>
              <a:rPr lang="zh-CN" altLang="en-US" dirty="0"/>
              <a:t>且没有骨牌悬空</a:t>
            </a:r>
            <a:r>
              <a:rPr lang="en-US" altLang="zh-CN" dirty="0"/>
              <a:t>, </a:t>
            </a:r>
            <a:r>
              <a:rPr lang="zh-CN" altLang="en-US" dirty="0"/>
              <a:t>那么这个拼板上一定有偶数个方格</a:t>
            </a:r>
            <a:r>
              <a:rPr lang="en-US" altLang="zh-CN" dirty="0"/>
              <a:t>. </a:t>
            </a:r>
            <a:r>
              <a:rPr lang="zh-CN" altLang="en-US" dirty="0"/>
              <a:t>但是这个拼板上</a:t>
            </a:r>
            <a:r>
              <a:rPr lang="en-US" altLang="zh-CN" dirty="0"/>
              <a:t>63</a:t>
            </a:r>
            <a:r>
              <a:rPr lang="zh-CN" altLang="en-US" dirty="0"/>
              <a:t>个方格</a:t>
            </a:r>
            <a:r>
              <a:rPr lang="en-US" altLang="zh-CN" dirty="0"/>
              <a:t>, </a:t>
            </a:r>
            <a:r>
              <a:rPr lang="zh-CN" altLang="en-US" dirty="0"/>
              <a:t>不是偶数</a:t>
            </a:r>
            <a:r>
              <a:rPr lang="en-US" altLang="zh-CN" dirty="0"/>
              <a:t>, </a:t>
            </a:r>
            <a:r>
              <a:rPr lang="zh-CN" altLang="en-US" dirty="0"/>
              <a:t>所以用归谬法证明标准棋盘中去掉一个方格不能用骨牌拼接</a:t>
            </a:r>
            <a:r>
              <a:rPr lang="en-US" altLang="zh-CN" dirty="0"/>
              <a:t>.</a:t>
            </a:r>
            <a:r>
              <a:rPr lang="en-US" dirty="0"/>
              <a:t> </a:t>
            </a:r>
          </a:p>
        </p:txBody>
      </p:sp>
      <p:sp>
        <p:nvSpPr>
          <p:cNvPr id="4" name="日期占位符 3"/>
          <p:cNvSpPr>
            <a:spLocks noGrp="1"/>
          </p:cNvSpPr>
          <p:nvPr>
            <p:ph type="dt" sz="half" idx="10"/>
          </p:nvPr>
        </p:nvSpPr>
        <p:spPr/>
        <p:txBody>
          <a:bodyPr/>
          <a:lstStyle/>
          <a:p>
            <a:fld id="{AEABF789-F18B-4484-8FFE-39A39CA71A07}"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185</a:t>
            </a:fld>
            <a:endParaRPr lang="zh-CN" altLang="en-US" dirty="0"/>
          </a:p>
        </p:txBody>
      </p:sp>
      <p:pic>
        <p:nvPicPr>
          <p:cNvPr id="7" name="Picture 3" descr="0114.jpg"/>
          <p:cNvPicPr>
            <a:picLocks noChangeAspect="1"/>
          </p:cNvPicPr>
          <p:nvPr/>
        </p:nvPicPr>
        <p:blipFill>
          <a:blip r:embed="rId2" cstate="print"/>
          <a:stretch>
            <a:fillRect/>
          </a:stretch>
        </p:blipFill>
        <p:spPr>
          <a:xfrm>
            <a:off x="4800600" y="1592164"/>
            <a:ext cx="2056729" cy="2057400"/>
          </a:xfrm>
          <a:prstGeom prst="rect">
            <a:avLst/>
          </a:prstGeom>
        </p:spPr>
      </p:pic>
      <p:sp>
        <p:nvSpPr>
          <p:cNvPr id="8" name="TextBox 6"/>
          <p:cNvSpPr txBox="1"/>
          <p:nvPr/>
        </p:nvSpPr>
        <p:spPr>
          <a:xfrm>
            <a:off x="4701553" y="3641326"/>
            <a:ext cx="4007421"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标准棋盘少掉右下角的一个方格</a:t>
            </a:r>
            <a:endParaRPr lang="en-US" dirty="0">
              <a:latin typeface="微软雅黑" panose="020B0503020204020204" pitchFamily="34" charset="-122"/>
              <a:ea typeface="微软雅黑" panose="020B0503020204020204" pitchFamily="34" charset="-122"/>
            </a:endParaRPr>
          </a:p>
        </p:txBody>
      </p:sp>
      <p:sp>
        <p:nvSpPr>
          <p:cNvPr id="9" name="矩形 8"/>
          <p:cNvSpPr/>
          <p:nvPr/>
        </p:nvSpPr>
        <p:spPr>
          <a:xfrm>
            <a:off x="6553200" y="3352801"/>
            <a:ext cx="304129" cy="296764"/>
          </a:xfrm>
          <a:prstGeom prst="rect">
            <a:avLst/>
          </a:prstGeom>
          <a:solidFill>
            <a:schemeClr val="accent4">
              <a:alpha val="4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9353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wipe(down)">
                                      <p:cBhvr>
                                        <p:cTn id="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页脚占位符 9"/>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11" name="灯片编号占位符 10"/>
          <p:cNvSpPr>
            <a:spLocks noGrp="1"/>
          </p:cNvSpPr>
          <p:nvPr>
            <p:ph type="sldNum" sz="quarter" idx="12"/>
          </p:nvPr>
        </p:nvSpPr>
        <p:spPr/>
        <p:txBody>
          <a:bodyPr/>
          <a:lstStyle/>
          <a:p>
            <a:fld id="{67913A8A-9EFB-4B5F-9CCB-3D21173FAA85}" type="slidenum">
              <a:rPr lang="zh-CN" altLang="en-US" smtClean="0"/>
              <a:pPr/>
              <a:t>186</a:t>
            </a:fld>
            <a:endParaRPr lang="zh-CN" altLang="en-US" dirty="0"/>
          </a:p>
        </p:txBody>
      </p:sp>
      <p:sp>
        <p:nvSpPr>
          <p:cNvPr id="2" name="Title 1"/>
          <p:cNvSpPr>
            <a:spLocks noGrp="1"/>
          </p:cNvSpPr>
          <p:nvPr>
            <p:ph type="title"/>
          </p:nvPr>
        </p:nvSpPr>
        <p:spPr/>
        <p:txBody>
          <a:bodyPr/>
          <a:lstStyle/>
          <a:p>
            <a:r>
              <a:rPr lang="zh-CN" altLang="en-US" dirty="0"/>
              <a:t>棋盘拼接游戏</a:t>
            </a:r>
            <a:endParaRPr lang="en-US" dirty="0"/>
          </a:p>
        </p:txBody>
      </p:sp>
      <p:sp>
        <p:nvSpPr>
          <p:cNvPr id="3" name="Content Placeholder 2"/>
          <p:cNvSpPr>
            <a:spLocks noGrp="1"/>
          </p:cNvSpPr>
          <p:nvPr>
            <p:ph idx="1"/>
          </p:nvPr>
        </p:nvSpPr>
        <p:spPr/>
        <p:txBody>
          <a:bodyPr>
            <a:noAutofit/>
          </a:bodyPr>
          <a:lstStyle/>
          <a:p>
            <a:r>
              <a:rPr lang="zh-CN" altLang="en-US" dirty="0"/>
              <a:t>例</a:t>
            </a:r>
            <a:r>
              <a:rPr lang="en-US" dirty="0"/>
              <a:t>: </a:t>
            </a:r>
            <a:r>
              <a:rPr lang="zh-CN" altLang="en-US" dirty="0"/>
              <a:t>能拼接标准棋盘中去掉左上角和右下角两个方格得到的拼板么</a:t>
            </a:r>
            <a:r>
              <a:rPr lang="en-US" dirty="0"/>
              <a:t>? </a:t>
            </a:r>
          </a:p>
          <a:p>
            <a:endParaRPr lang="en-US" dirty="0"/>
          </a:p>
          <a:p>
            <a:endParaRPr lang="en-US" dirty="0"/>
          </a:p>
          <a:p>
            <a:endParaRPr lang="en-US" dirty="0"/>
          </a:p>
          <a:p>
            <a:endParaRPr lang="en-US" dirty="0"/>
          </a:p>
          <a:p>
            <a:pPr>
              <a:lnSpc>
                <a:spcPct val="110000"/>
              </a:lnSpc>
            </a:pPr>
            <a:r>
              <a:rPr lang="zh-CN" altLang="en-US" dirty="0"/>
              <a:t>解</a:t>
            </a:r>
            <a:r>
              <a:rPr lang="en-US" altLang="zh-CN" dirty="0"/>
              <a:t>: </a:t>
            </a:r>
            <a:r>
              <a:rPr lang="zh-CN" altLang="en-US" dirty="0"/>
              <a:t>不能</a:t>
            </a:r>
            <a:r>
              <a:rPr lang="en-US" altLang="zh-CN" dirty="0"/>
              <a:t>. </a:t>
            </a:r>
            <a:r>
              <a:rPr lang="zh-CN" altLang="en-US" dirty="0"/>
              <a:t>拼板中</a:t>
            </a:r>
            <a:r>
              <a:rPr lang="en-US" altLang="zh-CN" dirty="0"/>
              <a:t>62</a:t>
            </a:r>
            <a:r>
              <a:rPr lang="zh-CN" altLang="en-US" dirty="0"/>
              <a:t>个方格</a:t>
            </a:r>
            <a:r>
              <a:rPr lang="en-US" altLang="zh-CN" dirty="0"/>
              <a:t>. </a:t>
            </a:r>
            <a:r>
              <a:rPr lang="zh-CN" altLang="en-US" dirty="0"/>
              <a:t>为了拼接</a:t>
            </a:r>
            <a:r>
              <a:rPr lang="en-US" altLang="zh-CN" dirty="0"/>
              <a:t>, </a:t>
            </a:r>
            <a:r>
              <a:rPr lang="zh-CN" altLang="en-US" dirty="0"/>
              <a:t>我们需要</a:t>
            </a:r>
            <a:r>
              <a:rPr lang="en-US" altLang="zh-CN" dirty="0"/>
              <a:t>31</a:t>
            </a:r>
            <a:r>
              <a:rPr lang="zh-CN" altLang="en-US" dirty="0"/>
              <a:t>个骨牌</a:t>
            </a:r>
            <a:r>
              <a:rPr lang="en-US" altLang="zh-CN" dirty="0"/>
              <a:t>. </a:t>
            </a:r>
            <a:r>
              <a:rPr lang="zh-CN" altLang="en-US" dirty="0"/>
              <a:t>一个骨牌会覆盖拼板中的一个黑色方格和一个白色方格</a:t>
            </a:r>
            <a:r>
              <a:rPr lang="en-US" altLang="zh-CN" dirty="0"/>
              <a:t>. </a:t>
            </a:r>
            <a:r>
              <a:rPr lang="zh-CN" altLang="en-US" dirty="0"/>
              <a:t>那么总共将覆盖</a:t>
            </a:r>
            <a:r>
              <a:rPr lang="en-US" altLang="zh-CN" dirty="0"/>
              <a:t>31</a:t>
            </a:r>
            <a:r>
              <a:rPr lang="zh-CN" altLang="en-US" dirty="0"/>
              <a:t>个黑色方格和</a:t>
            </a:r>
            <a:r>
              <a:rPr lang="en-US" altLang="zh-CN" dirty="0"/>
              <a:t>31</a:t>
            </a:r>
            <a:r>
              <a:rPr lang="zh-CN" altLang="en-US" dirty="0"/>
              <a:t>个白色方格</a:t>
            </a:r>
            <a:r>
              <a:rPr lang="en-US" altLang="zh-CN" dirty="0"/>
              <a:t>. </a:t>
            </a:r>
            <a:r>
              <a:rPr lang="zh-CN" altLang="en-US" dirty="0"/>
              <a:t>观察这个拼板</a:t>
            </a:r>
            <a:r>
              <a:rPr lang="en-US" altLang="zh-CN" dirty="0"/>
              <a:t>, </a:t>
            </a:r>
            <a:r>
              <a:rPr lang="zh-CN" altLang="en-US" dirty="0"/>
              <a:t>我们可以看到它只能有</a:t>
            </a:r>
            <a:r>
              <a:rPr lang="en-US" altLang="zh-CN" dirty="0"/>
              <a:t>30</a:t>
            </a:r>
            <a:r>
              <a:rPr lang="zh-CN" altLang="en-US" dirty="0"/>
              <a:t>个黑色方格和</a:t>
            </a:r>
            <a:r>
              <a:rPr lang="en-US" altLang="zh-CN" dirty="0"/>
              <a:t>32</a:t>
            </a:r>
            <a:r>
              <a:rPr lang="zh-CN" altLang="en-US" dirty="0"/>
              <a:t>个白色方格</a:t>
            </a:r>
            <a:r>
              <a:rPr lang="en-US" altLang="zh-CN" dirty="0"/>
              <a:t>, </a:t>
            </a:r>
            <a:r>
              <a:rPr lang="zh-CN" altLang="en-US" dirty="0"/>
              <a:t>或者是</a:t>
            </a:r>
            <a:r>
              <a:rPr lang="en-US" altLang="zh-CN" dirty="0"/>
              <a:t>32</a:t>
            </a:r>
            <a:r>
              <a:rPr lang="zh-CN" altLang="en-US" dirty="0"/>
              <a:t>个黑色方格和</a:t>
            </a:r>
            <a:r>
              <a:rPr lang="en-US" altLang="zh-CN" dirty="0"/>
              <a:t>30</a:t>
            </a:r>
            <a:r>
              <a:rPr lang="zh-CN" altLang="en-US" dirty="0"/>
              <a:t>个白色方格</a:t>
            </a:r>
            <a:r>
              <a:rPr lang="en-US" altLang="zh-CN" dirty="0"/>
              <a:t>. </a:t>
            </a:r>
            <a:r>
              <a:rPr lang="zh-CN" altLang="en-US" dirty="0"/>
              <a:t>因此与假设相矛盾</a:t>
            </a:r>
            <a:r>
              <a:rPr lang="en-US" altLang="zh-CN" dirty="0"/>
              <a:t>, </a:t>
            </a:r>
            <a:r>
              <a:rPr lang="zh-CN" altLang="en-US" dirty="0"/>
              <a:t>不能实现拼接</a:t>
            </a:r>
            <a:r>
              <a:rPr lang="en-US" altLang="zh-CN" dirty="0"/>
              <a:t>.</a:t>
            </a:r>
          </a:p>
        </p:txBody>
      </p:sp>
      <p:pic>
        <p:nvPicPr>
          <p:cNvPr id="4" name="Picture 3" descr="0117.jpg"/>
          <p:cNvPicPr>
            <a:picLocks noChangeAspect="1"/>
          </p:cNvPicPr>
          <p:nvPr/>
        </p:nvPicPr>
        <p:blipFill>
          <a:blip r:embed="rId3" cstate="print"/>
          <a:stretch>
            <a:fillRect/>
          </a:stretch>
        </p:blipFill>
        <p:spPr>
          <a:xfrm>
            <a:off x="1600200" y="1488989"/>
            <a:ext cx="2180006" cy="2212086"/>
          </a:xfrm>
          <a:prstGeom prst="rect">
            <a:avLst/>
          </a:prstGeom>
        </p:spPr>
      </p:pic>
      <p:pic>
        <p:nvPicPr>
          <p:cNvPr id="5" name="Picture 4" descr="0115.jpg"/>
          <p:cNvPicPr>
            <a:picLocks noChangeAspect="1"/>
          </p:cNvPicPr>
          <p:nvPr/>
        </p:nvPicPr>
        <p:blipFill>
          <a:blip r:embed="rId4" cstate="print"/>
          <a:stretch>
            <a:fillRect/>
          </a:stretch>
        </p:blipFill>
        <p:spPr>
          <a:xfrm>
            <a:off x="7106756" y="2528441"/>
            <a:ext cx="574548" cy="1011936"/>
          </a:xfrm>
          <a:prstGeom prst="rect">
            <a:avLst/>
          </a:prstGeom>
        </p:spPr>
      </p:pic>
      <p:sp>
        <p:nvSpPr>
          <p:cNvPr id="6" name="TextBox 5"/>
          <p:cNvSpPr txBox="1"/>
          <p:nvPr/>
        </p:nvSpPr>
        <p:spPr>
          <a:xfrm>
            <a:off x="4027341" y="3331743"/>
            <a:ext cx="327660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非标准棋盘</a:t>
            </a:r>
            <a:endParaRPr lang="en-US" dirty="0">
              <a:latin typeface="微软雅黑" panose="020B0503020204020204" pitchFamily="34" charset="-122"/>
              <a:ea typeface="微软雅黑" panose="020B0503020204020204" pitchFamily="34" charset="-122"/>
            </a:endParaRPr>
          </a:p>
        </p:txBody>
      </p:sp>
      <p:sp>
        <p:nvSpPr>
          <p:cNvPr id="7" name="TextBox 6"/>
          <p:cNvSpPr txBox="1"/>
          <p:nvPr/>
        </p:nvSpPr>
        <p:spPr>
          <a:xfrm>
            <a:off x="7681304" y="3153335"/>
            <a:ext cx="160020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两种骨牌</a:t>
            </a:r>
            <a:endParaRPr lang="en-US" dirty="0">
              <a:latin typeface="微软雅黑" panose="020B0503020204020204" pitchFamily="34" charset="-122"/>
              <a:ea typeface="微软雅黑" panose="020B0503020204020204" pitchFamily="34" charset="-122"/>
            </a:endParaRPr>
          </a:p>
        </p:txBody>
      </p:sp>
      <p:sp>
        <p:nvSpPr>
          <p:cNvPr id="9" name="日期占位符 8"/>
          <p:cNvSpPr>
            <a:spLocks noGrp="1"/>
          </p:cNvSpPr>
          <p:nvPr>
            <p:ph type="dt" sz="half" idx="10"/>
          </p:nvPr>
        </p:nvSpPr>
        <p:spPr/>
        <p:txBody>
          <a:bodyPr/>
          <a:lstStyle/>
          <a:p>
            <a:fld id="{E5A03F34-E48F-43B7-AE1A-3766D3407052}" type="datetime1">
              <a:rPr lang="zh-CN" altLang="en-US" smtClean="0"/>
              <a:t>2023/11/18</a:t>
            </a:fld>
            <a:endParaRPr lang="zh-CN" altLang="en-US" dirty="0"/>
          </a:p>
        </p:txBody>
      </p:sp>
    </p:spTree>
    <p:extLst>
      <p:ext uri="{BB962C8B-B14F-4D97-AF65-F5344CB8AC3E}">
        <p14:creationId xmlns:p14="http://schemas.microsoft.com/office/powerpoint/2010/main" val="372441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ipe(down)">
                                      <p:cBhvr>
                                        <p:cTn id="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31341" y="3429000"/>
            <a:ext cx="11277599" cy="892377"/>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a:t>开放问题</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gn="just"/>
                <a:r>
                  <a:rPr lang="zh-CN" altLang="en-US" dirty="0"/>
                  <a:t>数学中的许多进展是人们试图解决著名的悬而未决的开放问题时做出的</a:t>
                </a:r>
                <a:r>
                  <a:rPr lang="en-US" altLang="zh-CN" dirty="0"/>
                  <a:t>.</a:t>
                </a:r>
              </a:p>
              <a:p>
                <a:endParaRPr lang="en-US" altLang="zh-CN" dirty="0"/>
              </a:p>
              <a:p>
                <a:r>
                  <a:rPr lang="zh-CN" altLang="en-US" dirty="0"/>
                  <a:t>比如</a:t>
                </a:r>
                <a:r>
                  <a:rPr lang="en-US" altLang="zh-CN" dirty="0"/>
                  <a:t>, 300</a:t>
                </a:r>
                <a:r>
                  <a:rPr lang="zh-CN" altLang="en-US" dirty="0"/>
                  <a:t>多年前的一个猜想最近被证明</a:t>
                </a:r>
                <a:r>
                  <a:rPr lang="en-US" altLang="zh-CN" dirty="0"/>
                  <a:t>, </a:t>
                </a:r>
                <a:r>
                  <a:rPr lang="zh-CN" altLang="en-US" dirty="0"/>
                  <a:t>该猜想断言称为费马大定理的命题为真</a:t>
                </a:r>
                <a:r>
                  <a:rPr lang="en-US" altLang="zh-CN" dirty="0"/>
                  <a:t>.</a:t>
                </a:r>
              </a:p>
              <a:p>
                <a:pPr algn="just"/>
                <a:r>
                  <a:rPr lang="zh-CN" altLang="en-US" b="1" dirty="0">
                    <a:solidFill>
                      <a:srgbClr val="C00000"/>
                    </a:solidFill>
                  </a:rPr>
                  <a:t>费马大定理</a:t>
                </a:r>
                <a:r>
                  <a:rPr lang="en-US" dirty="0"/>
                  <a:t>: </a:t>
                </a:r>
                <a:r>
                  <a:rPr lang="zh-CN" altLang="en-US" dirty="0"/>
                  <a:t>只要</a:t>
                </a:r>
                <a14:m>
                  <m:oMath xmlns:m="http://schemas.openxmlformats.org/officeDocument/2006/math">
                    <m:r>
                      <a:rPr lang="en-US" altLang="zh-CN" i="1" dirty="0" smtClean="0">
                        <a:latin typeface="Cambria Math" panose="02040503050406030204" pitchFamily="18" charset="0"/>
                      </a:rPr>
                      <m:t>𝑛</m:t>
                    </m:r>
                  </m:oMath>
                </a14:m>
                <a:r>
                  <a:rPr lang="zh-CN" altLang="en-US" dirty="0"/>
                  <a:t>满足</a:t>
                </a:r>
                <a14:m>
                  <m:oMath xmlns:m="http://schemas.openxmlformats.org/officeDocument/2006/math">
                    <m:r>
                      <a:rPr lang="en-US" altLang="zh-CN" i="1" dirty="0" smtClean="0">
                        <a:latin typeface="Cambria Math" panose="02040503050406030204" pitchFamily="18" charset="0"/>
                      </a:rPr>
                      <m:t>𝑛</m:t>
                    </m:r>
                  </m:oMath>
                </a14:m>
                <a:r>
                  <a:rPr lang="en-US" altLang="zh-CN" dirty="0"/>
                  <a:t>&gt;2</a:t>
                </a:r>
                <a:r>
                  <a:rPr lang="zh-CN" altLang="en-US" dirty="0"/>
                  <a:t>的整数</a:t>
                </a:r>
                <a:r>
                  <a:rPr lang="en-US" altLang="zh-CN" dirty="0"/>
                  <a:t>, </a:t>
                </a:r>
                <a:r>
                  <a:rPr lang="zh-CN" altLang="en-US" dirty="0"/>
                  <a:t>方程</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i="1">
                            <a:latin typeface="Cambria Math" panose="02040503050406030204" pitchFamily="18" charset="0"/>
                          </a:rPr>
                          <m:t>𝑛</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𝑧</m:t>
                        </m:r>
                      </m:e>
                      <m:sup>
                        <m:r>
                          <a:rPr lang="en-US" altLang="zh-CN" i="1">
                            <a:latin typeface="Cambria Math" panose="02040503050406030204" pitchFamily="18" charset="0"/>
                          </a:rPr>
                          <m:t>𝑛</m:t>
                        </m:r>
                      </m:sup>
                    </m:sSup>
                  </m:oMath>
                </a14:m>
                <a:r>
                  <a:rPr lang="zh-CN" altLang="en-US" dirty="0"/>
                  <a:t>就没有满足</a:t>
                </a:r>
                <a14:m>
                  <m:oMath xmlns:m="http://schemas.openxmlformats.org/officeDocument/2006/math">
                    <m:r>
                      <a:rPr lang="en-US" altLang="zh-CN" i="1" dirty="0" smtClean="0">
                        <a:latin typeface="Cambria Math" panose="02040503050406030204" pitchFamily="18" charset="0"/>
                      </a:rPr>
                      <m:t>𝑥𝑦𝑧</m:t>
                    </m:r>
                  </m:oMath>
                </a14:m>
                <a:r>
                  <a:rPr lang="en-US" altLang="zh-CN" dirty="0"/>
                  <a:t>≠0</a:t>
                </a:r>
                <a:r>
                  <a:rPr lang="zh-CN" altLang="en-US" dirty="0"/>
                  <a:t>的整数解</a:t>
                </a:r>
                <a14:m>
                  <m:oMath xmlns:m="http://schemas.openxmlformats.org/officeDocument/2006/math">
                    <m:r>
                      <a:rPr lang="en-US" altLang="zh-CN" i="1" dirty="0" smtClean="0">
                        <a:latin typeface="Cambria Math" panose="02040503050406030204" pitchFamily="18" charset="0"/>
                      </a:rPr>
                      <m:t>𝑥</m:t>
                    </m:r>
                  </m:oMath>
                </a14:m>
                <a:r>
                  <a:rPr lang="en-US" altLang="zh-CN" dirty="0" err="1"/>
                  <a:t>,</a:t>
                </a:r>
                <a14:m>
                  <m:oMath xmlns:m="http://schemas.openxmlformats.org/officeDocument/2006/math">
                    <m:r>
                      <a:rPr lang="en-US" altLang="zh-CN" i="1" dirty="0" smtClean="0">
                        <a:latin typeface="Cambria Math" panose="02040503050406030204" pitchFamily="18" charset="0"/>
                      </a:rPr>
                      <m:t>𝑦</m:t>
                    </m:r>
                  </m:oMath>
                </a14:m>
                <a:r>
                  <a:rPr lang="en-US" altLang="zh-CN" dirty="0" err="1"/>
                  <a:t>,</a:t>
                </a:r>
                <a14:m>
                  <m:oMath xmlns:m="http://schemas.openxmlformats.org/officeDocument/2006/math">
                    <m:r>
                      <a:rPr lang="en-US" altLang="zh-CN" i="1" dirty="0" smtClean="0">
                        <a:latin typeface="Cambria Math" panose="02040503050406030204" pitchFamily="18" charset="0"/>
                      </a:rPr>
                      <m:t>𝑧</m:t>
                    </m:r>
                  </m:oMath>
                </a14:m>
                <a:r>
                  <a:rPr lang="en-US" altLang="zh-CN" dirty="0"/>
                  <a:t>.</a:t>
                </a:r>
                <a:endParaRPr lang="en-US" dirty="0"/>
              </a:p>
              <a:p>
                <a:r>
                  <a:rPr lang="en-US" dirty="0"/>
                  <a:t> </a:t>
                </a:r>
                <a:r>
                  <a:rPr lang="zh-CN" altLang="en-US" dirty="0"/>
                  <a:t>这个定理在</a:t>
                </a:r>
                <a:r>
                  <a:rPr lang="en-US" altLang="zh-CN" dirty="0"/>
                  <a:t>20</a:t>
                </a:r>
                <a:r>
                  <a:rPr lang="zh-CN" altLang="en-US" dirty="0"/>
                  <a:t>世纪</a:t>
                </a:r>
                <a:r>
                  <a:rPr lang="en-US" altLang="zh-CN" dirty="0"/>
                  <a:t>90</a:t>
                </a:r>
                <a:r>
                  <a:rPr lang="zh-CN" altLang="en-US" dirty="0"/>
                  <a:t>年代被安德鲁</a:t>
                </a:r>
                <a:r>
                  <a:rPr lang="en-US" altLang="zh-CN" dirty="0"/>
                  <a:t>.</a:t>
                </a:r>
                <a:r>
                  <a:rPr lang="zh-CN" altLang="en-US" dirty="0"/>
                  <a:t>怀尔斯</a:t>
                </a:r>
                <a:r>
                  <a:rPr lang="en-US" altLang="zh-CN" dirty="0"/>
                  <a:t>(</a:t>
                </a:r>
                <a:r>
                  <a:rPr lang="en-US" dirty="0"/>
                  <a:t> Andrew Wiles</a:t>
                </a:r>
                <a:r>
                  <a:rPr lang="en-US" altLang="zh-CN" dirty="0"/>
                  <a:t>)</a:t>
                </a:r>
                <a:r>
                  <a:rPr lang="zh-CN" altLang="en-US" dirty="0"/>
                  <a:t>证明出来了</a:t>
                </a:r>
                <a:r>
                  <a:rPr lang="en-US" altLang="zh-CN" dirty="0"/>
                  <a:t>, </a:t>
                </a:r>
                <a:r>
                  <a:rPr lang="zh-CN" altLang="en-US" dirty="0"/>
                  <a:t>有兴趣的同学可以阅读更多资料来学习</a:t>
                </a:r>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r="-11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767BFAD9-BEA6-4EAB-BDA2-04894B8AB47D}"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187</a:t>
            </a:fld>
            <a:endParaRPr lang="zh-CN" altLang="en-US" dirty="0"/>
          </a:p>
        </p:txBody>
      </p:sp>
    </p:spTree>
    <p:extLst>
      <p:ext uri="{BB962C8B-B14F-4D97-AF65-F5344CB8AC3E}">
        <p14:creationId xmlns:p14="http://schemas.microsoft.com/office/powerpoint/2010/main" val="129459088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200" y="1055873"/>
            <a:ext cx="11277599" cy="892377"/>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a:t>开放问题</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pPr>
                  <a:lnSpc>
                    <a:spcPct val="110000"/>
                  </a:lnSpc>
                </a:pPr>
                <a:r>
                  <a:rPr lang="en-US" b="1" dirty="0">
                    <a:solidFill>
                      <a:srgbClr val="C00000"/>
                    </a:solidFill>
                  </a:rPr>
                  <a:t>3x+1</a:t>
                </a:r>
                <a:r>
                  <a:rPr lang="zh-CN" altLang="en-US" b="1" dirty="0">
                    <a:solidFill>
                      <a:srgbClr val="C00000"/>
                    </a:solidFill>
                  </a:rPr>
                  <a:t>猜想</a:t>
                </a:r>
                <a:r>
                  <a:rPr lang="en-US" dirty="0"/>
                  <a:t>: </a:t>
                </a:r>
                <a:r>
                  <a:rPr lang="zh-CN" altLang="en-US" dirty="0"/>
                  <a:t>令</a:t>
                </a:r>
                <a14:m>
                  <m:oMath xmlns:m="http://schemas.openxmlformats.org/officeDocument/2006/math">
                    <m:r>
                      <a:rPr lang="en-US" i="1" dirty="0" smtClean="0">
                        <a:latin typeface="Cambria Math" panose="02040503050406030204" pitchFamily="18" charset="0"/>
                      </a:rPr>
                      <m:t>𝑇</m:t>
                    </m:r>
                  </m:oMath>
                </a14:m>
                <a:r>
                  <a:rPr lang="zh-CN" altLang="en-US" dirty="0"/>
                  <a:t>是把偶数</a:t>
                </a:r>
                <a14:m>
                  <m:oMath xmlns:m="http://schemas.openxmlformats.org/officeDocument/2006/math">
                    <m:r>
                      <a:rPr lang="en-US" altLang="zh-CN" i="1" dirty="0" smtClean="0">
                        <a:latin typeface="Cambria Math" panose="02040503050406030204" pitchFamily="18" charset="0"/>
                      </a:rPr>
                      <m:t>𝑥</m:t>
                    </m:r>
                  </m:oMath>
                </a14:m>
                <a:r>
                  <a:rPr lang="zh-CN" altLang="en-US" dirty="0"/>
                  <a:t>转换</a:t>
                </a:r>
                <a14:m>
                  <m:oMath xmlns:m="http://schemas.openxmlformats.org/officeDocument/2006/math">
                    <m:r>
                      <a:rPr lang="en-US" i="1" dirty="0" smtClean="0">
                        <a:latin typeface="Cambria Math" panose="02040503050406030204" pitchFamily="18" charset="0"/>
                      </a:rPr>
                      <m:t>𝑥</m:t>
                    </m:r>
                  </m:oMath>
                </a14:m>
                <a:r>
                  <a:rPr lang="en-US" dirty="0"/>
                  <a:t>/2</a:t>
                </a:r>
                <a:r>
                  <a:rPr lang="zh-CN" altLang="en-US" dirty="0"/>
                  <a:t>、把奇整数</a:t>
                </a:r>
                <a14:m>
                  <m:oMath xmlns:m="http://schemas.openxmlformats.org/officeDocument/2006/math">
                    <m:r>
                      <a:rPr lang="en-US" altLang="zh-CN" i="1" dirty="0" smtClean="0">
                        <a:latin typeface="Cambria Math" panose="02040503050406030204" pitchFamily="18" charset="0"/>
                      </a:rPr>
                      <m:t>𝑥</m:t>
                    </m:r>
                  </m:oMath>
                </a14:m>
                <a:r>
                  <a:rPr lang="zh-CN" altLang="en-US" dirty="0"/>
                  <a:t>转换成</a:t>
                </a:r>
                <a:r>
                  <a:rPr lang="en-US" dirty="0"/>
                  <a:t> 3</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 </m:t>
                    </m:r>
                  </m:oMath>
                </a14:m>
                <a:r>
                  <a:rPr lang="en-US" dirty="0"/>
                  <a:t>+ 1</a:t>
                </a:r>
                <a:r>
                  <a:rPr lang="zh-CN" altLang="en-US" dirty="0"/>
                  <a:t>的变换</a:t>
                </a:r>
                <a:r>
                  <a:rPr lang="en-US" dirty="0"/>
                  <a:t>. </a:t>
                </a:r>
                <a:r>
                  <a:rPr lang="zh-CN" altLang="en-US" dirty="0"/>
                  <a:t>对于所有的正整数</a:t>
                </a:r>
                <a14:m>
                  <m:oMath xmlns:m="http://schemas.openxmlformats.org/officeDocument/2006/math">
                    <m:r>
                      <a:rPr lang="en-US" i="1" dirty="0" smtClean="0">
                        <a:latin typeface="Cambria Math" panose="02040503050406030204" pitchFamily="18" charset="0"/>
                      </a:rPr>
                      <m:t>𝑥</m:t>
                    </m:r>
                  </m:oMath>
                </a14:m>
                <a:r>
                  <a:rPr lang="en-US" dirty="0"/>
                  <a:t>, </a:t>
                </a:r>
                <a:r>
                  <a:rPr lang="zh-CN" altLang="en-US" dirty="0"/>
                  <a:t>当反复地利用变换</a:t>
                </a:r>
                <a14:m>
                  <m:oMath xmlns:m="http://schemas.openxmlformats.org/officeDocument/2006/math">
                    <m:r>
                      <a:rPr lang="en-US" altLang="zh-CN" i="1" dirty="0" smtClean="0">
                        <a:latin typeface="Cambria Math" panose="02040503050406030204" pitchFamily="18" charset="0"/>
                      </a:rPr>
                      <m:t>𝑇</m:t>
                    </m:r>
                  </m:oMath>
                </a14:m>
                <a:r>
                  <a:rPr lang="en-US" altLang="zh-CN" dirty="0"/>
                  <a:t>, </a:t>
                </a:r>
                <a:r>
                  <a:rPr lang="zh-CN" altLang="en-US" dirty="0"/>
                  <a:t>我们将最终得到整数</a:t>
                </a:r>
                <a:r>
                  <a:rPr lang="en-US" altLang="zh-CN" dirty="0"/>
                  <a:t>1</a:t>
                </a:r>
                <a:r>
                  <a:rPr lang="en-US" dirty="0"/>
                  <a:t>. </a:t>
                </a:r>
              </a:p>
              <a:p>
                <a:r>
                  <a:rPr lang="zh-CN" altLang="en-US" dirty="0"/>
                  <a:t>例</a:t>
                </a:r>
                <a:r>
                  <a:rPr lang="en-US" altLang="zh-CN" dirty="0"/>
                  <a:t>: </a:t>
                </a:r>
                <a:r>
                  <a:rPr lang="zh-CN" altLang="en-US" dirty="0"/>
                  <a:t>根据</a:t>
                </a:r>
                <a:r>
                  <a:rPr lang="en-US" altLang="zh-CN" dirty="0"/>
                  <a:t>3</a:t>
                </a:r>
                <a14:m>
                  <m:oMath xmlns:m="http://schemas.openxmlformats.org/officeDocument/2006/math">
                    <m:r>
                      <a:rPr lang="en-US" altLang="zh-CN" i="1" dirty="0" smtClean="0">
                        <a:latin typeface="Cambria Math" panose="02040503050406030204" pitchFamily="18" charset="0"/>
                      </a:rPr>
                      <m:t>𝑥</m:t>
                    </m:r>
                  </m:oMath>
                </a14:m>
                <a:r>
                  <a:rPr lang="en-US" altLang="zh-CN" dirty="0"/>
                  <a:t>+1</a:t>
                </a:r>
                <a:r>
                  <a:rPr lang="zh-CN" altLang="en-US" dirty="0"/>
                  <a:t>猜想求</a:t>
                </a:r>
                <a:r>
                  <a:rPr lang="en-US" altLang="zh-CN" dirty="0"/>
                  <a:t>5</a:t>
                </a:r>
                <a:r>
                  <a:rPr lang="zh-CN" altLang="en-US" dirty="0"/>
                  <a:t>的变换</a:t>
                </a:r>
                <a14:m>
                  <m:oMath xmlns:m="http://schemas.openxmlformats.org/officeDocument/2006/math">
                    <m:r>
                      <a:rPr lang="en-US" altLang="zh-CN" i="1" dirty="0" smtClean="0">
                        <a:latin typeface="Cambria Math" panose="02040503050406030204" pitchFamily="18" charset="0"/>
                      </a:rPr>
                      <m:t>𝑇</m:t>
                    </m:r>
                  </m:oMath>
                </a14:m>
                <a:r>
                  <a:rPr lang="en-US" altLang="zh-CN" dirty="0"/>
                  <a:t>.</a:t>
                </a:r>
              </a:p>
              <a:p>
                <a:r>
                  <a:rPr lang="zh-CN" altLang="en-US" dirty="0"/>
                  <a:t>解</a:t>
                </a:r>
                <a:r>
                  <a:rPr lang="en-US" altLang="zh-CN" dirty="0"/>
                  <a:t>: </a:t>
                </a:r>
                <a:r>
                  <a:rPr lang="zh-CN" altLang="en-US" dirty="0"/>
                  <a:t>从</a:t>
                </a:r>
                <a14:m>
                  <m:oMath xmlns:m="http://schemas.openxmlformats.org/officeDocument/2006/math">
                    <m:r>
                      <a:rPr lang="en-US" altLang="zh-CN" i="1" dirty="0" smtClean="0">
                        <a:latin typeface="Cambria Math" panose="02040503050406030204" pitchFamily="18" charset="0"/>
                      </a:rPr>
                      <m:t>𝑥</m:t>
                    </m:r>
                  </m:oMath>
                </a14:m>
                <a:r>
                  <a:rPr lang="en-US" altLang="zh-CN" dirty="0"/>
                  <a:t>=5</a:t>
                </a:r>
                <a:r>
                  <a:rPr lang="zh-CN" altLang="en-US" dirty="0"/>
                  <a:t>开始求变换</a:t>
                </a:r>
                <a14:m>
                  <m:oMath xmlns:m="http://schemas.openxmlformats.org/officeDocument/2006/math">
                    <m:r>
                      <a:rPr lang="en-US" altLang="zh-CN" i="1" dirty="0" smtClean="0">
                        <a:latin typeface="Cambria Math" panose="02040503050406030204" pitchFamily="18" charset="0"/>
                      </a:rPr>
                      <m:t>𝑇</m:t>
                    </m:r>
                  </m:oMath>
                </a14:m>
                <a:endParaRPr lang="en-US" altLang="zh-CN" dirty="0"/>
              </a:p>
              <a:p>
                <a:pPr marL="542925" indent="-180975">
                  <a:lnSpc>
                    <a:spcPct val="100000"/>
                  </a:lnSpc>
                  <a:buClr>
                    <a:srgbClr val="01559D"/>
                  </a:buClr>
                  <a:buSzPct val="97000"/>
                  <a:buFont typeface="Wingdings" panose="05000000000000000000" pitchFamily="2" charset="2"/>
                  <a:buChar char="Ø"/>
                </a:pPr>
                <a:r>
                  <a:rPr lang="en-US" sz="2400" dirty="0"/>
                  <a:t>T(5)= 3∙5 + 1 = 16</a:t>
                </a:r>
              </a:p>
              <a:p>
                <a:pPr marL="542925" indent="-180975">
                  <a:lnSpc>
                    <a:spcPct val="100000"/>
                  </a:lnSpc>
                  <a:buClr>
                    <a:srgbClr val="01559D"/>
                  </a:buClr>
                  <a:buSzPct val="97000"/>
                  <a:buFont typeface="Wingdings" panose="05000000000000000000" pitchFamily="2" charset="2"/>
                  <a:buChar char="Ø"/>
                </a:pPr>
                <a:r>
                  <a:rPr lang="en-US" sz="2400" dirty="0"/>
                  <a:t>T(16) = 16/2  = 8</a:t>
                </a:r>
              </a:p>
              <a:p>
                <a:pPr marL="542925" indent="-180975">
                  <a:lnSpc>
                    <a:spcPct val="100000"/>
                  </a:lnSpc>
                  <a:buClr>
                    <a:srgbClr val="01559D"/>
                  </a:buClr>
                  <a:buSzPct val="97000"/>
                  <a:buFont typeface="Wingdings" panose="05000000000000000000" pitchFamily="2" charset="2"/>
                  <a:buChar char="Ø"/>
                </a:pPr>
                <a:r>
                  <a:rPr lang="en-US" sz="2400" dirty="0"/>
                  <a:t>T(8) = 8/2  = 4</a:t>
                </a:r>
              </a:p>
              <a:p>
                <a:pPr marL="542925" indent="-180975">
                  <a:lnSpc>
                    <a:spcPct val="100000"/>
                  </a:lnSpc>
                  <a:buClr>
                    <a:srgbClr val="01559D"/>
                  </a:buClr>
                  <a:buSzPct val="97000"/>
                  <a:buFont typeface="Wingdings" panose="05000000000000000000" pitchFamily="2" charset="2"/>
                  <a:buChar char="Ø"/>
                </a:pPr>
                <a:r>
                  <a:rPr lang="en-US" sz="2400" dirty="0"/>
                  <a:t>T(4) = 4/2  = 2</a:t>
                </a:r>
              </a:p>
              <a:p>
                <a:pPr marL="542925" indent="-180975">
                  <a:lnSpc>
                    <a:spcPct val="100000"/>
                  </a:lnSpc>
                  <a:buClr>
                    <a:srgbClr val="01559D"/>
                  </a:buClr>
                  <a:buSzPct val="97000"/>
                  <a:buFont typeface="Wingdings" panose="05000000000000000000" pitchFamily="2" charset="2"/>
                  <a:buChar char="Ø"/>
                </a:pPr>
                <a:r>
                  <a:rPr lang="en-US" sz="2400" dirty="0"/>
                  <a:t>T(2) = 2/2  = 1</a:t>
                </a:r>
              </a:p>
              <a:p>
                <a:pPr algn="just"/>
                <a:r>
                  <a:rPr lang="zh-CN" altLang="en-US" dirty="0"/>
                  <a:t>这个猜想目前已经通过使用计算机程序能够验证了直到</a:t>
                </a:r>
                <a14:m>
                  <m:oMath xmlns:m="http://schemas.openxmlformats.org/officeDocument/2006/math">
                    <m:r>
                      <a:rPr lang="en-US" altLang="zh-CN" b="0" i="1" smtClean="0">
                        <a:latin typeface="Cambria Math" panose="02040503050406030204" pitchFamily="18" charset="0"/>
                      </a:rPr>
                      <m:t>5.6</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10</m:t>
                        </m:r>
                      </m:e>
                      <m:sup>
                        <m:r>
                          <a:rPr lang="en-US" altLang="zh-CN" b="0" i="1" smtClean="0">
                            <a:latin typeface="Cambria Math" panose="02040503050406030204" pitchFamily="18" charset="0"/>
                            <a:ea typeface="Cambria Math" panose="02040503050406030204" pitchFamily="18" charset="0"/>
                          </a:rPr>
                          <m:t>13</m:t>
                        </m:r>
                      </m:sup>
                    </m:sSup>
                  </m:oMath>
                </a14:m>
                <a:r>
                  <a:rPr lang="zh-CN" altLang="en-US" dirty="0"/>
                  <a:t>的所有整数都符合要求</a:t>
                </a:r>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88" t="-952" r="-999" b="-226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A2FA71A7-C8EE-4345-9B83-86C68F1CEF74}"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188</a:t>
            </a:fld>
            <a:endParaRPr lang="zh-CN" altLang="en-US" dirty="0"/>
          </a:p>
        </p:txBody>
      </p:sp>
    </p:spTree>
    <p:extLst>
      <p:ext uri="{BB962C8B-B14F-4D97-AF65-F5344CB8AC3E}">
        <p14:creationId xmlns:p14="http://schemas.microsoft.com/office/powerpoint/2010/main" val="2136108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down)">
                                      <p:cBhvr>
                                        <p:cTn id="10" dur="500"/>
                                        <p:tgtEl>
                                          <p:spTgt spid="3">
                                            <p:txEl>
                                              <p:pRg st="3" end="3"/>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wipe(down)">
                                      <p:cBhvr>
                                        <p:cTn id="13" dur="500"/>
                                        <p:tgtEl>
                                          <p:spTgt spid="3">
                                            <p:txEl>
                                              <p:pRg st="4" end="4"/>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wipe(down)">
                                      <p:cBhvr>
                                        <p:cTn id="16" dur="500"/>
                                        <p:tgtEl>
                                          <p:spTgt spid="3">
                                            <p:txEl>
                                              <p:pRg st="5" end="5"/>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wipe(down)">
                                      <p:cBhvr>
                                        <p:cTn id="19" dur="500"/>
                                        <p:tgtEl>
                                          <p:spTgt spid="3">
                                            <p:txEl>
                                              <p:pRg st="6" end="6"/>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wipe(down)">
                                      <p:cBhvr>
                                        <p:cTn id="22" dur="500"/>
                                        <p:tgtEl>
                                          <p:spTgt spid="3">
                                            <p:txEl>
                                              <p:pRg st="7" end="7"/>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wipe(down)">
                                      <p:cBhvr>
                                        <p:cTn id="2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其他证明方法</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a:t>后续我们还将看到其他证明方法</a:t>
                </a:r>
                <a:r>
                  <a:rPr lang="en-US" dirty="0"/>
                  <a:t>:</a:t>
                </a:r>
              </a:p>
              <a:p>
                <a:pPr lvl="1"/>
                <a:r>
                  <a:rPr lang="zh-CN" altLang="en-US" dirty="0"/>
                  <a:t>数学归纳</a:t>
                </a:r>
                <a:r>
                  <a:rPr lang="en-US" altLang="zh-CN" dirty="0"/>
                  <a:t>, </a:t>
                </a:r>
                <a:r>
                  <a:rPr lang="zh-CN" altLang="en-US" dirty="0"/>
                  <a:t>这是证明形式为</a:t>
                </a:r>
                <a:r>
                  <a:rPr lang="en-US" altLang="zh-CN" dirty="0">
                    <a:sym typeface="Symbol"/>
                  </a:rPr>
                  <a:t></a:t>
                </a:r>
                <a14:m>
                  <m:oMath xmlns:m="http://schemas.openxmlformats.org/officeDocument/2006/math">
                    <m:r>
                      <a:rPr lang="en-US" altLang="zh-CN" i="1" dirty="0" smtClean="0">
                        <a:latin typeface="Cambria Math" panose="02040503050406030204" pitchFamily="18" charset="0"/>
                        <a:sym typeface="Symbol"/>
                      </a:rPr>
                      <m:t>𝑛𝑃</m:t>
                    </m:r>
                  </m:oMath>
                </a14:m>
                <a:r>
                  <a:rPr lang="en-US" altLang="zh-CN" dirty="0">
                    <a:sym typeface="Symbol"/>
                  </a:rPr>
                  <a:t>(</a:t>
                </a:r>
                <a14:m>
                  <m:oMath xmlns:m="http://schemas.openxmlformats.org/officeDocument/2006/math">
                    <m:r>
                      <a:rPr lang="en-US" altLang="zh-CN" i="1" dirty="0" smtClean="0">
                        <a:latin typeface="Cambria Math" panose="02040503050406030204" pitchFamily="18" charset="0"/>
                        <a:sym typeface="Symbol"/>
                      </a:rPr>
                      <m:t>𝑛</m:t>
                    </m:r>
                  </m:oMath>
                </a14:m>
                <a:r>
                  <a:rPr lang="en-US" altLang="zh-CN" dirty="0">
                    <a:sym typeface="Symbol"/>
                  </a:rPr>
                  <a:t>)</a:t>
                </a:r>
                <a:r>
                  <a:rPr lang="zh-CN" altLang="en-US" dirty="0"/>
                  <a:t>的语句的有用方法</a:t>
                </a:r>
                <a:r>
                  <a:rPr lang="en-US" altLang="zh-CN" dirty="0"/>
                  <a:t>, </a:t>
                </a:r>
                <a:r>
                  <a:rPr lang="zh-CN" altLang="en-US" dirty="0"/>
                  <a:t>其中域由所有正整数组成</a:t>
                </a:r>
              </a:p>
              <a:p>
                <a:pPr lvl="1"/>
                <a:r>
                  <a:rPr lang="zh-CN" altLang="en-US" dirty="0"/>
                  <a:t>结构归纳</a:t>
                </a:r>
                <a:r>
                  <a:rPr lang="en-US" altLang="zh-CN" dirty="0"/>
                  <a:t>, </a:t>
                </a:r>
                <a:r>
                  <a:rPr lang="zh-CN" altLang="en-US" dirty="0"/>
                  <a:t>可用于证明关于递归定义集的这种结果</a:t>
                </a:r>
              </a:p>
              <a:p>
                <a:pPr lvl="1"/>
                <a:r>
                  <a:rPr lang="zh-CN" altLang="en-US" dirty="0"/>
                  <a:t>康托尔对角论证法</a:t>
                </a:r>
                <a:r>
                  <a:rPr lang="en-US" altLang="zh-CN" dirty="0"/>
                  <a:t>, </a:t>
                </a:r>
                <a:r>
                  <a:rPr lang="zh-CN" altLang="en-US" dirty="0"/>
                  <a:t>用于证明无限集大小的结果</a:t>
                </a:r>
              </a:p>
              <a:p>
                <a:pPr lvl="1"/>
                <a:r>
                  <a:rPr lang="zh-CN" altLang="en-US" dirty="0"/>
                  <a:t>组合证明</a:t>
                </a:r>
                <a:r>
                  <a:rPr lang="en-US" altLang="zh-CN" dirty="0"/>
                  <a:t>, </a:t>
                </a:r>
                <a:r>
                  <a:rPr lang="zh-CN" altLang="en-US" dirty="0"/>
                  <a:t>使用计数参数</a:t>
                </a:r>
                <a:endParaRPr lang="en-US" altLang="zh-CN" dirty="0"/>
              </a:p>
              <a:p>
                <a:pPr lvl="1"/>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r="-666"/>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98BE960D-A28D-49FC-BD08-70B698F4A3AE}"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189</a:t>
            </a:fld>
            <a:endParaRPr lang="zh-CN" altLang="en-US" dirty="0"/>
          </a:p>
        </p:txBody>
      </p:sp>
    </p:spTree>
    <p:extLst>
      <p:ext uri="{BB962C8B-B14F-4D97-AF65-F5344CB8AC3E}">
        <p14:creationId xmlns:p14="http://schemas.microsoft.com/office/powerpoint/2010/main" val="21096356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命题联结词</a:t>
            </a:r>
            <a:r>
              <a:rPr lang="en-US" altLang="zh-CN" dirty="0"/>
              <a:t>-</a:t>
            </a:r>
            <a:r>
              <a:rPr lang="zh-CN" altLang="en-US" dirty="0"/>
              <a:t>“蕴含（→）”</a:t>
            </a:r>
            <a:endParaRPr lang="en-US" dirty="0"/>
          </a:p>
        </p:txBody>
      </p:sp>
      <p:sp>
        <p:nvSpPr>
          <p:cNvPr id="3" name="Content Placeholder 2"/>
          <p:cNvSpPr>
            <a:spLocks noGrp="1"/>
          </p:cNvSpPr>
          <p:nvPr>
            <p:ph idx="1"/>
          </p:nvPr>
        </p:nvSpPr>
        <p:spPr>
          <a:xfrm>
            <a:off x="462148" y="867055"/>
            <a:ext cx="11368315" cy="5121481"/>
          </a:xfrm>
        </p:spPr>
        <p:txBody>
          <a:bodyPr>
            <a:normAutofit/>
          </a:bodyPr>
          <a:lstStyle/>
          <a:p>
            <a:pPr marL="0" indent="0">
              <a:lnSpc>
                <a:spcPct val="150000"/>
              </a:lnSpc>
              <a:buNone/>
            </a:pPr>
            <a:endParaRPr lang="en-US" altLang="zh-CN" dirty="0"/>
          </a:p>
          <a:p>
            <a:pPr marL="393192" lvl="1" indent="0">
              <a:buNone/>
            </a:pPr>
            <a:endParaRPr lang="en-US" altLang="zh-CN" dirty="0"/>
          </a:p>
          <a:p>
            <a:pPr marL="0" indent="0">
              <a:lnSpc>
                <a:spcPct val="150000"/>
              </a:lnSpc>
              <a:buNone/>
            </a:pPr>
            <a:endParaRPr lang="zh-CN" altLang="en-US" dirty="0"/>
          </a:p>
          <a:p>
            <a:pPr marL="0" indent="0">
              <a:buNone/>
            </a:pPr>
            <a:endParaRPr lang="zh-CN" altLang="en-US" dirty="0"/>
          </a:p>
          <a:p>
            <a:pPr marL="0" indent="0">
              <a:buNone/>
            </a:pPr>
            <a:endParaRPr lang="en-US" altLang="zh-CN" dirty="0"/>
          </a:p>
        </p:txBody>
      </p:sp>
      <p:sp>
        <p:nvSpPr>
          <p:cNvPr id="4" name="日期占位符 3"/>
          <p:cNvSpPr>
            <a:spLocks noGrp="1"/>
          </p:cNvSpPr>
          <p:nvPr>
            <p:ph type="dt" sz="half" idx="10"/>
          </p:nvPr>
        </p:nvSpPr>
        <p:spPr/>
        <p:txBody>
          <a:bodyPr/>
          <a:lstStyle/>
          <a:p>
            <a:fld id="{97D8E808-91F8-4DA4-87A5-C3DDE59CFE8B}"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19</a:t>
            </a:fld>
            <a:endParaRPr lang="zh-CN" altLang="en-US" dirty="0"/>
          </a:p>
        </p:txBody>
      </p:sp>
      <p:sp>
        <p:nvSpPr>
          <p:cNvPr id="7" name="Rectangle 3"/>
          <p:cNvSpPr txBox="1">
            <a:spLocks noChangeArrowheads="1"/>
          </p:cNvSpPr>
          <p:nvPr/>
        </p:nvSpPr>
        <p:spPr>
          <a:xfrm>
            <a:off x="337459" y="1001055"/>
            <a:ext cx="11810999" cy="1630362"/>
          </a:xfrm>
          <a:prstGeom prst="rect">
            <a:avLst/>
          </a:prstGeom>
        </p:spPr>
        <p:txBody>
          <a:bodyPr vert="horz" lIns="91440" tIns="45720" rIns="91440" bIns="45720" rtlCol="0">
            <a:normAutofit fontScale="85000" lnSpcReduction="10000"/>
          </a:bodyPr>
          <a:lstStyle>
            <a:lvl1pPr marL="274320" indent="-274320" algn="l" defTabSz="914400" rtl="0" eaLnBrk="1" latinLnBrk="0" hangingPunct="1">
              <a:lnSpc>
                <a:spcPct val="90000"/>
              </a:lnSpc>
              <a:spcBef>
                <a:spcPts val="1000"/>
              </a:spcBef>
              <a:buClr>
                <a:srgbClr val="CEA524"/>
              </a:buClr>
              <a:buSzPct val="100000"/>
              <a:buFont typeface="Wingdings" panose="05000000000000000000" pitchFamily="2" charset="2"/>
              <a:buChar char="q"/>
              <a:defRPr sz="2800" kern="1200">
                <a:solidFill>
                  <a:schemeClr val="tx1"/>
                </a:solidFill>
                <a:latin typeface="微软雅黑" panose="020B0503020204020204" pitchFamily="34" charset="-122"/>
                <a:ea typeface="微软雅黑" panose="020B0503020204020204" pitchFamily="34" charset="-122"/>
                <a:cs typeface="+mn-cs"/>
              </a:defRPr>
            </a:lvl1pPr>
            <a:lvl2pPr marL="640080" indent="-246888" algn="l" defTabSz="914400" rtl="0" eaLnBrk="1" latinLnBrk="0" hangingPunct="1">
              <a:lnSpc>
                <a:spcPct val="90000"/>
              </a:lnSpc>
              <a:spcBef>
                <a:spcPts val="500"/>
              </a:spcBef>
              <a:buClr>
                <a:srgbClr val="01559D"/>
              </a:buClr>
              <a:buFont typeface="Wingdings" panose="05000000000000000000" pitchFamily="2" charset="2"/>
              <a:buChar char="Ø"/>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None/>
            </a:pPr>
            <a:r>
              <a:rPr lang="zh-CN" altLang="en-US" b="1" dirty="0">
                <a:solidFill>
                  <a:srgbClr val="C00000"/>
                </a:solidFill>
              </a:rPr>
              <a:t>  定义 </a:t>
            </a:r>
            <a:r>
              <a:rPr lang="zh-CN" altLang="en-US" dirty="0"/>
              <a:t>设</a:t>
            </a:r>
            <a:r>
              <a:rPr lang="en-US" altLang="zh-CN" dirty="0"/>
              <a:t>P</a:t>
            </a:r>
            <a:r>
              <a:rPr lang="zh-CN" altLang="en-US" dirty="0"/>
              <a:t>、</a:t>
            </a:r>
            <a:r>
              <a:rPr lang="en-US" altLang="zh-CN" dirty="0"/>
              <a:t>Q</a:t>
            </a:r>
            <a:r>
              <a:rPr lang="zh-CN" altLang="en-US" dirty="0"/>
              <a:t>是任两个命题，复合命题</a:t>
            </a:r>
            <a:r>
              <a:rPr lang="zh-CN" altLang="en-US" b="1" dirty="0">
                <a:solidFill>
                  <a:srgbClr val="0070C0"/>
                </a:solidFill>
                <a:latin typeface="宋体" panose="02010600030101010101" pitchFamily="2" charset="-122"/>
              </a:rPr>
              <a:t>“</a:t>
            </a:r>
            <a:r>
              <a:rPr lang="zh-CN" altLang="en-US" b="1" dirty="0">
                <a:solidFill>
                  <a:srgbClr val="0070C0"/>
                </a:solidFill>
              </a:rPr>
              <a:t>如果</a:t>
            </a:r>
            <a:r>
              <a:rPr lang="en-US" altLang="zh-CN" b="1" dirty="0">
                <a:solidFill>
                  <a:srgbClr val="0070C0"/>
                </a:solidFill>
              </a:rPr>
              <a:t>P</a:t>
            </a:r>
            <a:r>
              <a:rPr lang="zh-CN" altLang="en-US" b="1" dirty="0">
                <a:solidFill>
                  <a:srgbClr val="0070C0"/>
                </a:solidFill>
              </a:rPr>
              <a:t>，则</a:t>
            </a:r>
            <a:r>
              <a:rPr lang="en-US" altLang="zh-CN" b="1" dirty="0">
                <a:solidFill>
                  <a:srgbClr val="0070C0"/>
                </a:solidFill>
              </a:rPr>
              <a:t>Q</a:t>
            </a:r>
            <a:r>
              <a:rPr lang="zh-CN" altLang="en-US" b="1" dirty="0">
                <a:solidFill>
                  <a:srgbClr val="0070C0"/>
                </a:solidFill>
              </a:rPr>
              <a:t>”</a:t>
            </a:r>
            <a:r>
              <a:rPr lang="zh-CN" altLang="en-US" dirty="0"/>
              <a:t>称为</a:t>
            </a:r>
            <a:r>
              <a:rPr lang="en-US" altLang="zh-CN" dirty="0"/>
              <a:t>P</a:t>
            </a:r>
            <a:r>
              <a:rPr lang="zh-CN" altLang="en-US" dirty="0"/>
              <a:t>与</a:t>
            </a:r>
            <a:r>
              <a:rPr lang="en-US" altLang="zh-CN" dirty="0"/>
              <a:t>Q</a:t>
            </a:r>
            <a:r>
              <a:rPr lang="zh-CN" altLang="en-US" dirty="0"/>
              <a:t>的</a:t>
            </a:r>
            <a:r>
              <a:rPr lang="zh-CN" altLang="en-US" b="1" dirty="0">
                <a:solidFill>
                  <a:srgbClr val="0070C0"/>
                </a:solidFill>
              </a:rPr>
              <a:t>蕴涵式</a:t>
            </a:r>
            <a:r>
              <a:rPr lang="en-US" altLang="zh-CN" dirty="0"/>
              <a:t>(Implication</a:t>
            </a:r>
            <a:r>
              <a:rPr lang="en-US" altLang="zh-CN" dirty="0">
                <a:solidFill>
                  <a:srgbClr val="0070C0"/>
                </a:solidFill>
              </a:rPr>
              <a:t>) (</a:t>
            </a:r>
            <a:r>
              <a:rPr lang="zh-CN" altLang="en-US" b="1" dirty="0">
                <a:solidFill>
                  <a:srgbClr val="0070C0"/>
                </a:solidFill>
              </a:rPr>
              <a:t>条件语句</a:t>
            </a:r>
            <a:r>
              <a:rPr lang="en-US" altLang="zh-CN" dirty="0">
                <a:solidFill>
                  <a:srgbClr val="0070C0"/>
                </a:solidFill>
              </a:rPr>
              <a:t>)</a:t>
            </a:r>
            <a:r>
              <a:rPr lang="zh-CN" altLang="en-US" dirty="0"/>
              <a:t>，记作</a:t>
            </a:r>
            <a:r>
              <a:rPr lang="en-US" altLang="zh-CN" b="1" dirty="0">
                <a:solidFill>
                  <a:srgbClr val="0070C0"/>
                </a:solidFill>
              </a:rPr>
              <a:t>P→Q</a:t>
            </a:r>
            <a:r>
              <a:rPr lang="zh-CN" altLang="en-US" dirty="0"/>
              <a:t>，</a:t>
            </a:r>
            <a:r>
              <a:rPr lang="zh-CN" altLang="en-US" dirty="0">
                <a:latin typeface="宋体" panose="02010600030101010101" pitchFamily="2" charset="-122"/>
              </a:rPr>
              <a:t>“</a:t>
            </a:r>
            <a:r>
              <a:rPr lang="zh-CN" altLang="en-US" b="1" dirty="0">
                <a:solidFill>
                  <a:srgbClr val="0070C0"/>
                </a:solidFill>
              </a:rPr>
              <a:t>→</a:t>
            </a:r>
            <a:r>
              <a:rPr lang="zh-CN" altLang="en-US" dirty="0">
                <a:latin typeface="宋体" panose="02010600030101010101" pitchFamily="2" charset="-122"/>
              </a:rPr>
              <a:t>”</a:t>
            </a:r>
            <a:r>
              <a:rPr lang="zh-CN" altLang="en-US" dirty="0"/>
              <a:t>称为</a:t>
            </a:r>
            <a:r>
              <a:rPr lang="zh-CN" altLang="en-US" b="1" dirty="0">
                <a:solidFill>
                  <a:srgbClr val="0070C0"/>
                </a:solidFill>
              </a:rPr>
              <a:t>蕴涵联结词</a:t>
            </a:r>
            <a:r>
              <a:rPr lang="zh-CN" altLang="en-US" dirty="0"/>
              <a:t>，</a:t>
            </a:r>
            <a:r>
              <a:rPr lang="en-US" altLang="zh-CN" dirty="0"/>
              <a:t>P</a:t>
            </a:r>
            <a:r>
              <a:rPr lang="zh-CN" altLang="en-US" dirty="0"/>
              <a:t>称为蕴涵式的</a:t>
            </a:r>
            <a:r>
              <a:rPr lang="zh-CN" altLang="en-US" b="1" dirty="0">
                <a:solidFill>
                  <a:srgbClr val="0070C0"/>
                </a:solidFill>
              </a:rPr>
              <a:t>前件（假设，前提）</a:t>
            </a:r>
            <a:r>
              <a:rPr lang="zh-CN" altLang="en-US" dirty="0"/>
              <a:t>，</a:t>
            </a:r>
            <a:r>
              <a:rPr lang="en-US" altLang="zh-CN" dirty="0"/>
              <a:t>Q</a:t>
            </a:r>
            <a:r>
              <a:rPr lang="zh-CN" altLang="en-US" dirty="0"/>
              <a:t>称为蕴涵式的</a:t>
            </a:r>
            <a:r>
              <a:rPr lang="zh-CN" altLang="en-US" b="1" dirty="0">
                <a:solidFill>
                  <a:srgbClr val="0070C0"/>
                </a:solidFill>
              </a:rPr>
              <a:t>后件（结论，推论）</a:t>
            </a:r>
            <a:r>
              <a:rPr lang="zh-CN" altLang="en-US" dirty="0"/>
              <a:t>。</a:t>
            </a:r>
          </a:p>
        </p:txBody>
      </p:sp>
      <p:pic>
        <p:nvPicPr>
          <p:cNvPr id="11" name="Picture 19" descr="MCj0230785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600" y="4033386"/>
            <a:ext cx="2078037"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4"/>
          <p:cNvSpPr>
            <a:spLocks noChangeArrowheads="1"/>
          </p:cNvSpPr>
          <p:nvPr/>
        </p:nvSpPr>
        <p:spPr bwMode="gray">
          <a:xfrm>
            <a:off x="1371600" y="2709979"/>
            <a:ext cx="8424862" cy="1193010"/>
          </a:xfrm>
          <a:prstGeom prst="rect">
            <a:avLst/>
          </a:prstGeom>
          <a:gradFill rotWithShape="1">
            <a:gsLst>
              <a:gs pos="0">
                <a:srgbClr val="4C000F"/>
              </a:gs>
              <a:gs pos="50000">
                <a:srgbClr val="A50021"/>
              </a:gs>
              <a:gs pos="100000">
                <a:srgbClr val="4C000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r>
              <a:rPr lang="zh-CN" altLang="en-US" dirty="0">
                <a:solidFill>
                  <a:schemeClr val="bg1"/>
                </a:solidFill>
              </a:rPr>
              <a:t> </a:t>
            </a:r>
            <a:r>
              <a:rPr lang="en-US" altLang="zh-CN" dirty="0">
                <a:solidFill>
                  <a:schemeClr val="bg1"/>
                </a:solidFill>
              </a:rPr>
              <a:t>P</a:t>
            </a:r>
            <a:r>
              <a:rPr lang="zh-CN" altLang="en-US" dirty="0">
                <a:solidFill>
                  <a:schemeClr val="bg1"/>
                </a:solidFill>
              </a:rPr>
              <a:t>：周末天气晴朗；</a:t>
            </a:r>
            <a:r>
              <a:rPr lang="en-US" altLang="zh-CN" dirty="0">
                <a:solidFill>
                  <a:schemeClr val="bg1"/>
                </a:solidFill>
              </a:rPr>
              <a:t>Q</a:t>
            </a:r>
            <a:r>
              <a:rPr lang="zh-CN" altLang="en-US" dirty="0">
                <a:solidFill>
                  <a:schemeClr val="bg1"/>
                </a:solidFill>
              </a:rPr>
              <a:t>：我们将去郊外旅游。</a:t>
            </a:r>
          </a:p>
          <a:p>
            <a:pPr eaLnBrk="1" hangingPunct="1">
              <a:buFont typeface="Wingdings" panose="05000000000000000000" pitchFamily="2" charset="2"/>
              <a:buNone/>
            </a:pPr>
            <a:r>
              <a:rPr lang="zh-CN" altLang="en-US" dirty="0">
                <a:solidFill>
                  <a:schemeClr val="bg1"/>
                </a:solidFill>
              </a:rPr>
              <a:t> </a:t>
            </a:r>
            <a:r>
              <a:rPr lang="en-US" altLang="zh-CN" dirty="0">
                <a:solidFill>
                  <a:schemeClr val="bg1"/>
                </a:solidFill>
              </a:rPr>
              <a:t>P→Q</a:t>
            </a:r>
            <a:r>
              <a:rPr lang="zh-CN" altLang="en-US" dirty="0">
                <a:solidFill>
                  <a:schemeClr val="bg1"/>
                </a:solidFill>
              </a:rPr>
              <a:t>：如果周末天气晴朗，则我们将去郊外旅游。</a:t>
            </a:r>
          </a:p>
        </p:txBody>
      </p:sp>
      <p:graphicFrame>
        <p:nvGraphicFramePr>
          <p:cNvPr id="13" name="Group 34">
            <a:extLst>
              <a:ext uri="{FF2B5EF4-FFF2-40B4-BE49-F238E27FC236}">
                <a16:creationId xmlns:a16="http://schemas.microsoft.com/office/drawing/2014/main" id="{EAFEFBC9-7758-4CC2-AAE2-C9361CF4D020}"/>
              </a:ext>
            </a:extLst>
          </p:cNvPr>
          <p:cNvGraphicFramePr>
            <a:graphicFrameLocks noGrp="1"/>
          </p:cNvGraphicFramePr>
          <p:nvPr>
            <p:extLst>
              <p:ext uri="{D42A27DB-BD31-4B8C-83A1-F6EECF244321}">
                <p14:modId xmlns:p14="http://schemas.microsoft.com/office/powerpoint/2010/main" val="1443130479"/>
              </p:ext>
            </p:extLst>
          </p:nvPr>
        </p:nvGraphicFramePr>
        <p:xfrm>
          <a:off x="5549106" y="4113836"/>
          <a:ext cx="4751387" cy="2008700"/>
        </p:xfrm>
        <a:graphic>
          <a:graphicData uri="http://schemas.openxmlformats.org/drawingml/2006/table">
            <a:tbl>
              <a:tblPr/>
              <a:tblGrid>
                <a:gridCol w="1604962">
                  <a:extLst>
                    <a:ext uri="{9D8B030D-6E8A-4147-A177-3AD203B41FA5}">
                      <a16:colId xmlns:a16="http://schemas.microsoft.com/office/drawing/2014/main" val="1392564958"/>
                    </a:ext>
                  </a:extLst>
                </a:gridCol>
                <a:gridCol w="1576388">
                  <a:extLst>
                    <a:ext uri="{9D8B030D-6E8A-4147-A177-3AD203B41FA5}">
                      <a16:colId xmlns:a16="http://schemas.microsoft.com/office/drawing/2014/main" val="2543915730"/>
                    </a:ext>
                  </a:extLst>
                </a:gridCol>
                <a:gridCol w="1570037">
                  <a:extLst>
                    <a:ext uri="{9D8B030D-6E8A-4147-A177-3AD203B41FA5}">
                      <a16:colId xmlns:a16="http://schemas.microsoft.com/office/drawing/2014/main" val="1264960933"/>
                    </a:ext>
                  </a:extLst>
                </a:gridCol>
              </a:tblGrid>
              <a:tr h="401637">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P</a:t>
                      </a:r>
                    </a:p>
                  </a:txBody>
                  <a:tcPr marL="72000" marR="72000" marT="17990" marB="179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66FF"/>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rPr>
                        <a:t>Q</a:t>
                      </a:r>
                    </a:p>
                  </a:txBody>
                  <a:tcPr marL="72000" marR="72000" marT="17990" marB="179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alpha val="70195"/>
                      </a:srgb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rPr>
                        <a:t>P→Q</a:t>
                      </a:r>
                    </a:p>
                  </a:txBody>
                  <a:tcPr marL="72000" marR="72000" marT="17990" marB="179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00"/>
                    </a:solidFill>
                  </a:tcPr>
                </a:tc>
                <a:extLst>
                  <a:ext uri="{0D108BD9-81ED-4DB2-BD59-A6C34878D82A}">
                    <a16:rowId xmlns:a16="http://schemas.microsoft.com/office/drawing/2014/main" val="1196614798"/>
                  </a:ext>
                </a:extLst>
              </a:tr>
              <a:tr h="401637">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p>
                  </a:txBody>
                  <a:tcPr marL="72000" marR="72000" marT="17990" marB="179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p>
                  </a:txBody>
                  <a:tcPr marL="72000" marR="72000" marT="17990" marB="179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8196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p>
                  </a:txBody>
                  <a:tcPr marL="72000" marR="72000" marT="17990" marB="179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extLst>
                  <a:ext uri="{0D108BD9-81ED-4DB2-BD59-A6C34878D82A}">
                    <a16:rowId xmlns:a16="http://schemas.microsoft.com/office/drawing/2014/main" val="3987699917"/>
                  </a:ext>
                </a:extLst>
              </a:tr>
              <a:tr h="401637">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p>
                  </a:txBody>
                  <a:tcPr marL="72000" marR="72000" marT="17990" marB="179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7842"/>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p>
                  </a:txBody>
                  <a:tcPr marL="72000" marR="72000" marT="17990" marB="179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p>
                  </a:txBody>
                  <a:tcPr marL="72000" marR="72000" marT="17990" marB="179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7842"/>
                      </a:schemeClr>
                    </a:solidFill>
                  </a:tcPr>
                </a:tc>
                <a:extLst>
                  <a:ext uri="{0D108BD9-81ED-4DB2-BD59-A6C34878D82A}">
                    <a16:rowId xmlns:a16="http://schemas.microsoft.com/office/drawing/2014/main" val="508736998"/>
                  </a:ext>
                </a:extLst>
              </a:tr>
              <a:tr h="401637">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p>
                  </a:txBody>
                  <a:tcPr marL="72000" marR="72000" marT="17990" marB="179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p>
                  </a:txBody>
                  <a:tcPr marL="72000" marR="72000" marT="17990" marB="179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8196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O</a:t>
                      </a:r>
                    </a:p>
                  </a:txBody>
                  <a:tcPr marL="72000" marR="72000" marT="17990" marB="179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extLst>
                  <a:ext uri="{0D108BD9-81ED-4DB2-BD59-A6C34878D82A}">
                    <a16:rowId xmlns:a16="http://schemas.microsoft.com/office/drawing/2014/main" val="1023684354"/>
                  </a:ext>
                </a:extLst>
              </a:tr>
              <a:tr h="401637">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p>
                  </a:txBody>
                  <a:tcPr marL="72000" marR="72000" marT="17990" marB="179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7842"/>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p>
                  </a:txBody>
                  <a:tcPr marL="72000" marR="72000" marT="17990" marB="179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p>
                  </a:txBody>
                  <a:tcPr marL="72000" marR="72000" marT="17990" marB="179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7842"/>
                      </a:schemeClr>
                    </a:solidFill>
                  </a:tcPr>
                </a:tc>
                <a:extLst>
                  <a:ext uri="{0D108BD9-81ED-4DB2-BD59-A6C34878D82A}">
                    <a16:rowId xmlns:a16="http://schemas.microsoft.com/office/drawing/2014/main" val="4180579537"/>
                  </a:ext>
                </a:extLst>
              </a:tr>
            </a:tbl>
          </a:graphicData>
        </a:graphic>
      </p:graphicFrame>
      <p:sp>
        <p:nvSpPr>
          <p:cNvPr id="16" name="圆角矩形 15"/>
          <p:cNvSpPr/>
          <p:nvPr/>
        </p:nvSpPr>
        <p:spPr>
          <a:xfrm>
            <a:off x="5410200" y="5334000"/>
            <a:ext cx="4953000" cy="35808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8810521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1.8 </a:t>
            </a:r>
            <a:r>
              <a:rPr lang="zh-CN" altLang="en-US"/>
              <a:t>证明</a:t>
            </a:r>
            <a:r>
              <a:rPr lang="zh-CN" altLang="en-US" dirty="0"/>
              <a:t>的方法和策略的课后作业</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证明三角不等式</a:t>
                </a:r>
                <a:r>
                  <a:rPr lang="en-US" altLang="zh-CN" dirty="0"/>
                  <a:t>: </a:t>
                </a:r>
                <a:r>
                  <a:rPr lang="zh-CN" altLang="en-US" dirty="0"/>
                  <a:t>如果</a:t>
                </a:r>
                <a14:m>
                  <m:oMath xmlns:m="http://schemas.openxmlformats.org/officeDocument/2006/math">
                    <m:r>
                      <a:rPr lang="en-US" altLang="zh-CN" i="1" dirty="0" smtClean="0">
                        <a:latin typeface="Cambria Math" panose="02040503050406030204" pitchFamily="18" charset="0"/>
                      </a:rPr>
                      <m:t>𝑥</m:t>
                    </m:r>
                  </m:oMath>
                </a14:m>
                <a:r>
                  <a:rPr lang="zh-CN" altLang="en-US" dirty="0"/>
                  <a:t>和</a:t>
                </a:r>
                <a14:m>
                  <m:oMath xmlns:m="http://schemas.openxmlformats.org/officeDocument/2006/math">
                    <m:r>
                      <a:rPr lang="en-US" altLang="zh-CN" i="1" dirty="0" smtClean="0">
                        <a:latin typeface="Cambria Math" panose="02040503050406030204" pitchFamily="18" charset="0"/>
                      </a:rPr>
                      <m:t>𝑦</m:t>
                    </m:r>
                  </m:oMath>
                </a14:m>
                <a:r>
                  <a:rPr lang="zh-CN" altLang="en-US" dirty="0"/>
                  <a:t>都是实数，则</a:t>
                </a:r>
                <a:r>
                  <a:rPr lang="en-US" altLang="zh-CN" dirty="0"/>
                  <a:t>|</a:t>
                </a:r>
                <a14:m>
                  <m:oMath xmlns:m="http://schemas.openxmlformats.org/officeDocument/2006/math">
                    <m:r>
                      <a:rPr lang="en-US" altLang="zh-CN" i="1" dirty="0" smtClean="0">
                        <a:latin typeface="Cambria Math" panose="02040503050406030204" pitchFamily="18" charset="0"/>
                      </a:rPr>
                      <m:t>𝑥</m:t>
                    </m:r>
                  </m:oMath>
                </a14:m>
                <a:r>
                  <a:rPr lang="en-US" altLang="zh-CN" dirty="0"/>
                  <a:t>|+|</a:t>
                </a:r>
                <a14:m>
                  <m:oMath xmlns:m="http://schemas.openxmlformats.org/officeDocument/2006/math">
                    <m:r>
                      <a:rPr lang="en-US" altLang="zh-CN" i="1" dirty="0" smtClean="0">
                        <a:latin typeface="Cambria Math" panose="02040503050406030204" pitchFamily="18" charset="0"/>
                      </a:rPr>
                      <m:t>𝑦</m:t>
                    </m:r>
                  </m:oMath>
                </a14:m>
                <a:r>
                  <a:rPr lang="en-US" altLang="zh-CN" dirty="0"/>
                  <a:t>|</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t>|</a:t>
                </a:r>
                <a14:m>
                  <m:oMath xmlns:m="http://schemas.openxmlformats.org/officeDocument/2006/math">
                    <m:r>
                      <a:rPr lang="en-US" altLang="zh-CN" i="1" dirty="0" smtClean="0">
                        <a:latin typeface="Cambria Math" panose="02040503050406030204" pitchFamily="18" charset="0"/>
                      </a:rPr>
                      <m:t>𝑥</m:t>
                    </m:r>
                  </m:oMath>
                </a14:m>
                <a:r>
                  <a:rPr lang="en-US" altLang="zh-CN" dirty="0" err="1"/>
                  <a:t>+</a:t>
                </a:r>
                <a14:m>
                  <m:oMath xmlns:m="http://schemas.openxmlformats.org/officeDocument/2006/math">
                    <m:r>
                      <a:rPr lang="en-US" altLang="zh-CN" i="1" dirty="0" smtClean="0">
                        <a:latin typeface="Cambria Math" panose="02040503050406030204" pitchFamily="18" charset="0"/>
                      </a:rPr>
                      <m:t>𝑦</m:t>
                    </m:r>
                  </m:oMath>
                </a14:m>
                <a:r>
                  <a:rPr lang="en-US" altLang="zh-CN" dirty="0"/>
                  <a:t>|. </a:t>
                </a:r>
                <a:r>
                  <a:rPr lang="zh-CN" altLang="en-US" dirty="0"/>
                  <a:t>其中</a:t>
                </a:r>
                <a:r>
                  <a:rPr lang="en-US" altLang="zh-CN" dirty="0"/>
                  <a:t>|</a:t>
                </a:r>
                <a14:m>
                  <m:oMath xmlns:m="http://schemas.openxmlformats.org/officeDocument/2006/math">
                    <m:r>
                      <a:rPr lang="en-US" altLang="zh-CN" i="1" dirty="0" smtClean="0">
                        <a:latin typeface="Cambria Math" panose="02040503050406030204" pitchFamily="18" charset="0"/>
                      </a:rPr>
                      <m:t>𝑥</m:t>
                    </m:r>
                  </m:oMath>
                </a14:m>
                <a:r>
                  <a:rPr lang="en-US" altLang="zh-CN" dirty="0"/>
                  <a:t>|</a:t>
                </a:r>
                <a:r>
                  <a:rPr lang="zh-CN" altLang="en-US" dirty="0"/>
                  <a:t>表示</a:t>
                </a:r>
                <a14:m>
                  <m:oMath xmlns:m="http://schemas.openxmlformats.org/officeDocument/2006/math">
                    <m:r>
                      <a:rPr lang="en-US" altLang="zh-CN" i="1" dirty="0" smtClean="0">
                        <a:latin typeface="Cambria Math" panose="02040503050406030204" pitchFamily="18" charset="0"/>
                      </a:rPr>
                      <m:t>𝑥</m:t>
                    </m:r>
                  </m:oMath>
                </a14:m>
                <a:r>
                  <a:rPr lang="zh-CN" altLang="en-US" dirty="0"/>
                  <a:t>的绝对值</a:t>
                </a:r>
                <a:r>
                  <a:rPr lang="en-US" altLang="zh-CN" dirty="0"/>
                  <a:t>. </a:t>
                </a:r>
                <a:r>
                  <a:rPr lang="zh-CN" altLang="en-US" dirty="0"/>
                  <a:t>即</a:t>
                </a:r>
                <a14:m>
                  <m:oMath xmlns:m="http://schemas.openxmlformats.org/officeDocument/2006/math">
                    <m:r>
                      <a:rPr lang="en-US" altLang="zh-CN" i="1" dirty="0" smtClean="0">
                        <a:latin typeface="Cambria Math" panose="02040503050406030204" pitchFamily="18" charset="0"/>
                      </a:rPr>
                      <m:t>𝑥</m:t>
                    </m:r>
                  </m:oMath>
                </a14:m>
                <a:r>
                  <a:rPr lang="en-US" altLang="zh-CN" dirty="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en-US" altLang="zh-CN" dirty="0"/>
                  <a:t>0</a:t>
                </a:r>
                <a:r>
                  <a:rPr lang="zh-CN" altLang="en-US" dirty="0"/>
                  <a:t>时，它等于</a:t>
                </a:r>
                <a14:m>
                  <m:oMath xmlns:m="http://schemas.openxmlformats.org/officeDocument/2006/math">
                    <m:r>
                      <a:rPr lang="en-US" altLang="zh-CN" i="1" dirty="0" smtClean="0">
                        <a:latin typeface="Cambria Math" panose="02040503050406030204" pitchFamily="18" charset="0"/>
                      </a:rPr>
                      <m:t>𝑥</m:t>
                    </m:r>
                  </m:oMath>
                </a14:m>
                <a:r>
                  <a:rPr lang="en-US" altLang="zh-CN" dirty="0"/>
                  <a:t>; </a:t>
                </a:r>
                <a:r>
                  <a:rPr lang="zh-CN" altLang="en-US" dirty="0"/>
                  <a:t>当</a:t>
                </a:r>
                <a14:m>
                  <m:oMath xmlns:m="http://schemas.openxmlformats.org/officeDocument/2006/math">
                    <m:r>
                      <a:rPr lang="en-US" altLang="zh-CN" i="1" dirty="0" smtClean="0">
                        <a:latin typeface="Cambria Math" panose="02040503050406030204" pitchFamily="18" charset="0"/>
                      </a:rPr>
                      <m:t>𝑥</m:t>
                    </m:r>
                  </m:oMath>
                </a14:m>
                <a:r>
                  <a:rPr lang="en-US" altLang="zh-CN" dirty="0"/>
                  <a:t>&lt;0</a:t>
                </a:r>
                <a:r>
                  <a:rPr lang="zh-CN" altLang="en-US" dirty="0"/>
                  <a:t>时</a:t>
                </a:r>
                <a:r>
                  <a:rPr lang="en-US" altLang="zh-CN" dirty="0"/>
                  <a:t>, </a:t>
                </a:r>
                <a:r>
                  <a:rPr lang="zh-CN" altLang="en-US" dirty="0"/>
                  <a:t>它等于</a:t>
                </a:r>
                <a:r>
                  <a:rPr lang="en-US" altLang="zh-CN" dirty="0"/>
                  <a:t>-</a:t>
                </a:r>
                <a14:m>
                  <m:oMath xmlns:m="http://schemas.openxmlformats.org/officeDocument/2006/math">
                    <m:r>
                      <a:rPr lang="en-US" altLang="zh-CN" i="1" dirty="0" smtClean="0">
                        <a:latin typeface="Cambria Math" panose="02040503050406030204" pitchFamily="18" charset="0"/>
                      </a:rPr>
                      <m:t>𝑥</m:t>
                    </m:r>
                  </m:oMath>
                </a14:m>
                <a:r>
                  <a:rPr lang="en-US" altLang="zh-CN" dirty="0"/>
                  <a:t>.</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99" t="-2143" r="-999"/>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F2BA33E3-40A8-4489-BE8D-B1FA1D02577B}"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190</a:t>
            </a:fld>
            <a:endParaRPr lang="zh-CN" altLang="en-US" dirty="0"/>
          </a:p>
        </p:txBody>
      </p:sp>
    </p:spTree>
    <p:extLst>
      <p:ext uri="{BB962C8B-B14F-4D97-AF65-F5344CB8AC3E}">
        <p14:creationId xmlns:p14="http://schemas.microsoft.com/office/powerpoint/2010/main" val="3728162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1303792"/>
            <a:ext cx="3962400" cy="5084496"/>
          </a:xfrm>
          <a:prstGeom prst="rect">
            <a:avLst/>
          </a:prstGeom>
        </p:spPr>
      </p:pic>
      <p:sp>
        <p:nvSpPr>
          <p:cNvPr id="5" name="标题 1"/>
          <p:cNvSpPr txBox="1">
            <a:spLocks/>
          </p:cNvSpPr>
          <p:nvPr/>
        </p:nvSpPr>
        <p:spPr>
          <a:xfrm>
            <a:off x="2133600" y="0"/>
            <a:ext cx="8211312"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b="1" dirty="0">
                <a:solidFill>
                  <a:srgbClr val="C55A11"/>
                </a:solidFill>
                <a:latin typeface="微软雅黑" panose="020B0503020204020204" pitchFamily="34" charset="-122"/>
                <a:ea typeface="微软雅黑" panose="020B0503020204020204" pitchFamily="34" charset="-122"/>
              </a:rPr>
              <a:t>同学们加</a:t>
            </a:r>
            <a:r>
              <a:rPr lang="en-US" altLang="zh-CN" b="1" dirty="0">
                <a:solidFill>
                  <a:srgbClr val="C55A11"/>
                </a:solidFill>
                <a:latin typeface="微软雅黑" panose="020B0503020204020204" pitchFamily="34" charset="-122"/>
                <a:ea typeface="微软雅黑" panose="020B0503020204020204" pitchFamily="34" charset="-122"/>
              </a:rPr>
              <a:t>QQ</a:t>
            </a:r>
            <a:r>
              <a:rPr lang="zh-CN" altLang="en-US" b="1" dirty="0">
                <a:solidFill>
                  <a:srgbClr val="C55A11"/>
                </a:solidFill>
                <a:latin typeface="微软雅黑" panose="020B0503020204020204" pitchFamily="34" charset="-122"/>
                <a:ea typeface="微软雅黑" panose="020B0503020204020204" pitchFamily="34" charset="-122"/>
              </a:rPr>
              <a:t>课程群</a:t>
            </a:r>
          </a:p>
        </p:txBody>
      </p:sp>
    </p:spTree>
    <p:extLst>
      <p:ext uri="{BB962C8B-B14F-4D97-AF65-F5344CB8AC3E}">
        <p14:creationId xmlns:p14="http://schemas.microsoft.com/office/powerpoint/2010/main" val="3336688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normAutofit/>
          </a:bodyPr>
          <a:lstStyle/>
          <a:p>
            <a:r>
              <a:rPr lang="en-US" dirty="0"/>
              <a:t> </a:t>
            </a:r>
            <a:r>
              <a:rPr lang="zh-CN" altLang="en-US" dirty="0"/>
              <a:t>蕴含命题</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457200" lvl="1" indent="-457200">
                  <a:lnSpc>
                    <a:spcPct val="150000"/>
                  </a:lnSpc>
                  <a:buClr>
                    <a:srgbClr val="CEA524"/>
                  </a:buClr>
                  <a:buSzPct val="100000"/>
                  <a:buFont typeface="Wingdings" panose="05000000000000000000" pitchFamily="2" charset="2"/>
                  <a:buChar char="q"/>
                </a:pPr>
                <a:r>
                  <a:rPr lang="zh-CN" altLang="en-US" sz="2800" dirty="0"/>
                  <a:t>在</a:t>
                </a:r>
                <a14:m>
                  <m:oMath xmlns:m="http://schemas.openxmlformats.org/officeDocument/2006/math">
                    <m:r>
                      <a:rPr lang="en-US" altLang="zh-CN" sz="2800" i="1" dirty="0">
                        <a:latin typeface="Cambria Math" panose="02040503050406030204" pitchFamily="18" charset="0"/>
                      </a:rPr>
                      <m:t>𝑝</m:t>
                    </m:r>
                    <m:r>
                      <a:rPr lang="en-US" altLang="zh-CN" sz="2800" i="1" dirty="0">
                        <a:latin typeface="Cambria Math" panose="02040503050406030204" pitchFamily="18" charset="0"/>
                      </a:rPr>
                      <m:t> →</m:t>
                    </m:r>
                    <m:r>
                      <a:rPr lang="en-US" altLang="zh-CN" sz="2800" i="1" dirty="0">
                        <a:latin typeface="Cambria Math" panose="02040503050406030204" pitchFamily="18" charset="0"/>
                      </a:rPr>
                      <m:t>𝑞</m:t>
                    </m:r>
                  </m:oMath>
                </a14:m>
                <a:r>
                  <a:rPr lang="zh-CN" altLang="en-US" sz="2800" dirty="0"/>
                  <a:t>中</a:t>
                </a:r>
                <a:r>
                  <a:rPr lang="en-US" altLang="zh-CN" sz="2800" dirty="0"/>
                  <a:t>, </a:t>
                </a:r>
                <a14:m>
                  <m:oMath xmlns:m="http://schemas.openxmlformats.org/officeDocument/2006/math">
                    <m:r>
                      <a:rPr lang="en-US" altLang="zh-CN" sz="2800" i="1" dirty="0">
                        <a:latin typeface="Cambria Math" panose="02040503050406030204" pitchFamily="18" charset="0"/>
                      </a:rPr>
                      <m:t>𝑝</m:t>
                    </m:r>
                  </m:oMath>
                </a14:m>
                <a:r>
                  <a:rPr lang="zh-CN" altLang="en-US" sz="2800" dirty="0"/>
                  <a:t>是</a:t>
                </a:r>
                <a:r>
                  <a:rPr lang="zh-CN" altLang="en-US" sz="2800" b="1" dirty="0"/>
                  <a:t>假设</a:t>
                </a:r>
                <a:r>
                  <a:rPr lang="en-US" altLang="zh-CN" sz="2800" b="1" dirty="0"/>
                  <a:t> (</a:t>
                </a:r>
                <a:r>
                  <a:rPr lang="zh-CN" altLang="en-US" sz="2800" b="1" dirty="0"/>
                  <a:t>前提</a:t>
                </a:r>
                <a:r>
                  <a:rPr lang="en-US" altLang="zh-CN" sz="2800" b="1" dirty="0"/>
                  <a:t>), </a:t>
                </a:r>
                <a14:m>
                  <m:oMath xmlns:m="http://schemas.openxmlformats.org/officeDocument/2006/math">
                    <m:r>
                      <a:rPr lang="en-US" altLang="zh-CN" sz="2800" i="1" dirty="0">
                        <a:latin typeface="Cambria Math" panose="02040503050406030204" pitchFamily="18" charset="0"/>
                      </a:rPr>
                      <m:t>𝑞</m:t>
                    </m:r>
                  </m:oMath>
                </a14:m>
                <a:r>
                  <a:rPr lang="zh-CN" altLang="en-US" sz="2800" dirty="0"/>
                  <a:t>是</a:t>
                </a:r>
                <a:r>
                  <a:rPr lang="zh-CN" altLang="en-US" sz="2800" b="1" dirty="0"/>
                  <a:t>结论</a:t>
                </a:r>
                <a:r>
                  <a:rPr lang="en-US" altLang="zh-CN" sz="2800" b="1" dirty="0"/>
                  <a:t> (</a:t>
                </a:r>
                <a:r>
                  <a:rPr lang="zh-CN" altLang="en-US" sz="2800" b="1" dirty="0"/>
                  <a:t>推论</a:t>
                </a:r>
                <a:r>
                  <a:rPr lang="en-US" altLang="zh-CN" sz="2800" b="1" dirty="0"/>
                  <a:t>). </a:t>
                </a:r>
              </a:p>
              <a:p>
                <a:pPr marL="457200" lvl="1" indent="-457200" algn="just">
                  <a:lnSpc>
                    <a:spcPct val="150000"/>
                  </a:lnSpc>
                  <a:buClr>
                    <a:srgbClr val="CEA524"/>
                  </a:buClr>
                  <a:buSzPct val="100000"/>
                  <a:buFont typeface="Wingdings" panose="05000000000000000000" pitchFamily="2" charset="2"/>
                  <a:buChar char="q"/>
                </a:pPr>
                <a:r>
                  <a:rPr lang="zh-CN" altLang="en-US" sz="2800" dirty="0"/>
                  <a:t>在</a:t>
                </a:r>
                <a14:m>
                  <m:oMath xmlns:m="http://schemas.openxmlformats.org/officeDocument/2006/math">
                    <m:r>
                      <a:rPr lang="en-US" sz="2800" i="1" dirty="0" smtClean="0">
                        <a:latin typeface="Cambria Math" panose="02040503050406030204" pitchFamily="18" charset="0"/>
                      </a:rPr>
                      <m:t>𝑝</m:t>
                    </m:r>
                    <m:r>
                      <a:rPr lang="en-US" sz="2800" i="1" dirty="0" smtClean="0">
                        <a:latin typeface="Cambria Math" panose="02040503050406030204" pitchFamily="18" charset="0"/>
                      </a:rPr>
                      <m:t> →</m:t>
                    </m:r>
                    <m:r>
                      <a:rPr lang="en-US" sz="2800" i="1" dirty="0" smtClean="0">
                        <a:latin typeface="Cambria Math" panose="02040503050406030204" pitchFamily="18" charset="0"/>
                      </a:rPr>
                      <m:t>𝑞</m:t>
                    </m:r>
                    <m:r>
                      <a:rPr lang="en-US" sz="2800" i="1" dirty="0" smtClean="0">
                        <a:latin typeface="Cambria Math" panose="02040503050406030204" pitchFamily="18" charset="0"/>
                      </a:rPr>
                      <m:t> </m:t>
                    </m:r>
                  </m:oMath>
                </a14:m>
                <a:r>
                  <a:rPr lang="zh-CN" altLang="en-US" sz="2800" dirty="0"/>
                  <a:t>中</a:t>
                </a:r>
                <a:r>
                  <a:rPr lang="en-US" altLang="zh-CN" sz="2800" dirty="0"/>
                  <a:t>, </a:t>
                </a:r>
                <a:r>
                  <a:rPr lang="zh-CN" altLang="en-US" sz="2800" b="1" dirty="0">
                    <a:solidFill>
                      <a:srgbClr val="C00000"/>
                    </a:solidFill>
                  </a:rPr>
                  <a:t>前提和结论之间不需要有关联</a:t>
                </a:r>
                <a:r>
                  <a:rPr lang="en-US" sz="2800" dirty="0"/>
                  <a:t>. </a:t>
                </a:r>
                <a14:m>
                  <m:oMath xmlns:m="http://schemas.openxmlformats.org/officeDocument/2006/math">
                    <m:r>
                      <a:rPr lang="en-US" sz="2800" i="1" dirty="0" smtClean="0">
                        <a:latin typeface="Cambria Math" panose="02040503050406030204" pitchFamily="18" charset="0"/>
                      </a:rPr>
                      <m:t>𝑝</m:t>
                    </m:r>
                    <m:r>
                      <a:rPr lang="en-US" sz="2800" i="1" dirty="0" smtClean="0">
                        <a:latin typeface="Cambria Math" panose="02040503050406030204" pitchFamily="18" charset="0"/>
                      </a:rPr>
                      <m:t> →</m:t>
                    </m:r>
                    <m:r>
                      <a:rPr lang="en-US" sz="2800" i="1" dirty="0" smtClean="0">
                        <a:latin typeface="Cambria Math" panose="02040503050406030204" pitchFamily="18" charset="0"/>
                      </a:rPr>
                      <m:t>𝑞</m:t>
                    </m:r>
                  </m:oMath>
                </a14:m>
                <a:r>
                  <a:rPr lang="en-US" sz="2800" i="1" dirty="0"/>
                  <a:t> </a:t>
                </a:r>
                <a:r>
                  <a:rPr lang="zh-CN" altLang="en-US" sz="2800" dirty="0"/>
                  <a:t>的</a:t>
                </a:r>
                <a:r>
                  <a:rPr lang="zh-CN" altLang="en-US" sz="2800" b="1" dirty="0">
                    <a:solidFill>
                      <a:srgbClr val="C00000"/>
                    </a:solidFill>
                  </a:rPr>
                  <a:t>真值仅仅与</a:t>
                </a:r>
                <a14:m>
                  <m:oMath xmlns:m="http://schemas.openxmlformats.org/officeDocument/2006/math">
                    <m:r>
                      <a:rPr lang="en-US" sz="2800" b="1" i="1" dirty="0" smtClean="0">
                        <a:solidFill>
                          <a:srgbClr val="C00000"/>
                        </a:solidFill>
                        <a:latin typeface="Cambria Math" panose="02040503050406030204" pitchFamily="18" charset="0"/>
                      </a:rPr>
                      <m:t>𝒑</m:t>
                    </m:r>
                  </m:oMath>
                </a14:m>
                <a:r>
                  <a:rPr lang="en-US" altLang="zh-CN" sz="2800" b="1" dirty="0">
                    <a:solidFill>
                      <a:srgbClr val="C00000"/>
                    </a:solidFill>
                  </a:rPr>
                  <a:t>, </a:t>
                </a:r>
                <a14:m>
                  <m:oMath xmlns:m="http://schemas.openxmlformats.org/officeDocument/2006/math">
                    <m:r>
                      <a:rPr lang="en-US" sz="2800" b="1" i="1" dirty="0" smtClean="0">
                        <a:solidFill>
                          <a:srgbClr val="C00000"/>
                        </a:solidFill>
                        <a:latin typeface="Cambria Math" panose="02040503050406030204" pitchFamily="18" charset="0"/>
                      </a:rPr>
                      <m:t>𝒒</m:t>
                    </m:r>
                  </m:oMath>
                </a14:m>
                <a:r>
                  <a:rPr lang="zh-CN" altLang="en-US" sz="2800" b="1" dirty="0">
                    <a:solidFill>
                      <a:srgbClr val="C00000"/>
                    </a:solidFill>
                  </a:rPr>
                  <a:t>的真值有关系</a:t>
                </a:r>
                <a:r>
                  <a:rPr lang="en-US" sz="2800" dirty="0"/>
                  <a:t>. </a:t>
                </a:r>
              </a:p>
              <a:p>
                <a:pPr>
                  <a:lnSpc>
                    <a:spcPct val="150000"/>
                  </a:lnSpc>
                </a:pPr>
                <a:r>
                  <a:rPr lang="zh-CN" altLang="en-US" dirty="0"/>
                  <a:t> 蕴含命题可能在自然语言中表示不通顺</a:t>
                </a:r>
                <a:r>
                  <a:rPr lang="en-US" altLang="zh-CN" dirty="0"/>
                  <a:t>, </a:t>
                </a:r>
                <a:r>
                  <a:rPr lang="zh-CN" altLang="en-US" dirty="0"/>
                  <a:t>但在命题逻辑中表示真</a:t>
                </a:r>
                <a:r>
                  <a:rPr lang="en-US" dirty="0"/>
                  <a:t>.</a:t>
                </a:r>
              </a:p>
              <a:p>
                <a:pPr lvl="1">
                  <a:lnSpc>
                    <a:spcPct val="150000"/>
                  </a:lnSpc>
                </a:pPr>
                <a:r>
                  <a:rPr lang="en-US" dirty="0"/>
                  <a:t>“</a:t>
                </a:r>
                <a:r>
                  <a:rPr lang="zh-CN" altLang="en-US" dirty="0"/>
                  <a:t>如果月亮由绿色的奶酪组成</a:t>
                </a:r>
                <a:r>
                  <a:rPr lang="en-US" altLang="zh-CN" dirty="0"/>
                  <a:t>, </a:t>
                </a:r>
                <a:r>
                  <a:rPr lang="zh-CN" altLang="en-US" dirty="0"/>
                  <a:t>那么我比比尔</a:t>
                </a:r>
                <a:r>
                  <a:rPr lang="en-US" altLang="zh-CN" dirty="0"/>
                  <a:t>.</a:t>
                </a:r>
                <a:r>
                  <a:rPr lang="zh-CN" altLang="en-US" dirty="0"/>
                  <a:t>盖茨更富有</a:t>
                </a:r>
                <a:r>
                  <a:rPr lang="en-US" dirty="0"/>
                  <a:t>. ”</a:t>
                </a:r>
              </a:p>
              <a:p>
                <a:pPr lvl="1">
                  <a:lnSpc>
                    <a:spcPct val="150000"/>
                  </a:lnSpc>
                </a:pPr>
                <a:r>
                  <a:rPr lang="en-US" dirty="0"/>
                  <a:t> “</a:t>
                </a:r>
                <a:r>
                  <a:rPr lang="zh-CN" altLang="en-US" dirty="0"/>
                  <a:t>如果月亮由绿色的奶酪组成</a:t>
                </a:r>
                <a:r>
                  <a:rPr lang="en-US" altLang="zh-CN" dirty="0"/>
                  <a:t>, </a:t>
                </a:r>
                <a:r>
                  <a:rPr lang="zh-CN" altLang="en-US" dirty="0"/>
                  <a:t>那么我得靠救济生活</a:t>
                </a:r>
                <a:r>
                  <a:rPr lang="en-US" dirty="0"/>
                  <a:t>.”</a:t>
                </a:r>
              </a:p>
              <a:p>
                <a:pPr lvl="1">
                  <a:lnSpc>
                    <a:spcPct val="150000"/>
                  </a:lnSpc>
                </a:pPr>
                <a:r>
                  <a:rPr lang="en-US" dirty="0"/>
                  <a:t>“</a:t>
                </a:r>
                <a:r>
                  <a:rPr lang="zh-CN" altLang="en-US" dirty="0"/>
                  <a:t>如果</a:t>
                </a:r>
                <a:r>
                  <a:rPr lang="en-US" dirty="0"/>
                  <a:t>1+1=3, </a:t>
                </a:r>
                <a:r>
                  <a:rPr lang="zh-CN" altLang="en-US" dirty="0"/>
                  <a:t>那么你哥哥穿着军靴</a:t>
                </a:r>
                <a:r>
                  <a:rPr lang="en-US" dirty="0"/>
                  <a:t>.”</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99" r="-11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7FEC8C97-EEA8-4B41-BD33-2F62C48F137A}"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20</a:t>
            </a:fld>
            <a:endParaRPr lang="zh-CN" altLang="en-US" dirty="0"/>
          </a:p>
        </p:txBody>
      </p:sp>
    </p:spTree>
    <p:extLst>
      <p:ext uri="{BB962C8B-B14F-4D97-AF65-F5344CB8AC3E}">
        <p14:creationId xmlns:p14="http://schemas.microsoft.com/office/powerpoint/2010/main" val="2616119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gn="just">
                  <a:lnSpc>
                    <a:spcPct val="150000"/>
                  </a:lnSpc>
                </a:pPr>
                <a:r>
                  <a:rPr lang="zh-CN" altLang="en-US" dirty="0"/>
                  <a:t>为了便于理解条件语句的真值表</a:t>
                </a:r>
                <a:r>
                  <a:rPr lang="en-US" altLang="zh-CN" dirty="0"/>
                  <a:t>, </a:t>
                </a:r>
                <a:r>
                  <a:rPr lang="zh-CN" altLang="en-US" dirty="0"/>
                  <a:t>可以将条件语句想象为义务或合同</a:t>
                </a:r>
                <a:r>
                  <a:rPr lang="en-US" dirty="0"/>
                  <a:t>.</a:t>
                </a:r>
              </a:p>
              <a:p>
                <a:pPr lvl="1">
                  <a:lnSpc>
                    <a:spcPct val="150000"/>
                  </a:lnSpc>
                </a:pPr>
                <a:r>
                  <a:rPr lang="en-US" dirty="0"/>
                  <a:t>“</a:t>
                </a:r>
                <a:r>
                  <a:rPr lang="zh-CN" altLang="en-US" dirty="0"/>
                  <a:t>如果我当选了</a:t>
                </a:r>
                <a:r>
                  <a:rPr lang="en-US" dirty="0"/>
                  <a:t>, </a:t>
                </a:r>
                <a:r>
                  <a:rPr lang="zh-CN" altLang="en-US" dirty="0"/>
                  <a:t>那么我将减税</a:t>
                </a:r>
                <a:r>
                  <a:rPr lang="en-US" dirty="0"/>
                  <a:t>.”</a:t>
                </a:r>
              </a:p>
              <a:p>
                <a:pPr marL="1071563" lvl="1" indent="-261938">
                  <a:lnSpc>
                    <a:spcPct val="150000"/>
                  </a:lnSpc>
                  <a:buFont typeface="Arial" panose="020B0604020202020204" pitchFamily="34" charset="0"/>
                  <a:buChar char="•"/>
                </a:pPr>
                <a:r>
                  <a:rPr lang="zh-CN" altLang="en-US" sz="2000" dirty="0"/>
                  <a:t>只有在该政治家当选了但却没有减税的情况下</a:t>
                </a:r>
                <a:r>
                  <a:rPr lang="en-US" altLang="zh-CN" sz="2000" dirty="0"/>
                  <a:t>, </a:t>
                </a:r>
                <a:r>
                  <a:rPr lang="zh-CN" altLang="en-US" sz="2000" dirty="0"/>
                  <a:t>选民才能说政治家违背了竞选诺言</a:t>
                </a:r>
                <a:r>
                  <a:rPr lang="en-US" altLang="zh-CN" sz="2000" dirty="0"/>
                  <a:t>. </a:t>
                </a:r>
                <a:endParaRPr lang="en-US" dirty="0"/>
              </a:p>
              <a:p>
                <a:pPr lvl="1">
                  <a:lnSpc>
                    <a:spcPct val="150000"/>
                  </a:lnSpc>
                </a:pPr>
                <a:r>
                  <a:rPr lang="en-US" dirty="0"/>
                  <a:t>“</a:t>
                </a:r>
                <a:r>
                  <a:rPr lang="zh-CN" altLang="en-US" dirty="0"/>
                  <a:t>如果你在期末考试得了满分</a:t>
                </a:r>
                <a:r>
                  <a:rPr lang="en-US" dirty="0"/>
                  <a:t>, </a:t>
                </a:r>
                <a:r>
                  <a:rPr lang="zh-CN" altLang="en-US" dirty="0"/>
                  <a:t>那么你的成绩将被评定为</a:t>
                </a:r>
                <a:r>
                  <a:rPr lang="en-US" dirty="0"/>
                  <a:t>A.”</a:t>
                </a:r>
              </a:p>
              <a:p>
                <a:pPr marL="1071563" lvl="1" indent="-261938">
                  <a:lnSpc>
                    <a:spcPct val="150000"/>
                  </a:lnSpc>
                  <a:buFont typeface="Arial" panose="020B0604020202020204" pitchFamily="34" charset="0"/>
                  <a:buChar char="•"/>
                </a:pPr>
                <a:r>
                  <a:rPr lang="zh-CN" altLang="en-US" sz="2000" dirty="0"/>
                  <a:t>你得到满分</a:t>
                </a:r>
                <a:r>
                  <a:rPr lang="en-US" altLang="zh-CN" sz="2000" dirty="0"/>
                  <a:t>, </a:t>
                </a:r>
                <a:r>
                  <a:rPr lang="zh-CN" altLang="en-US" sz="2000" dirty="0"/>
                  <a:t>教授没有给你</a:t>
                </a:r>
                <a:r>
                  <a:rPr lang="en-US" altLang="zh-CN" sz="2000" dirty="0"/>
                  <a:t>A, </a:t>
                </a:r>
                <a:r>
                  <a:rPr lang="zh-CN" altLang="en-US" sz="2000" dirty="0"/>
                  <a:t>你才会有受骗的感觉</a:t>
                </a:r>
                <a:r>
                  <a:rPr lang="en-US" sz="2000" dirty="0"/>
                  <a:t>. </a:t>
                </a:r>
                <a:r>
                  <a:rPr lang="zh-CN" altLang="en-US" sz="2000" dirty="0"/>
                  <a:t>在这儿对应了条件语句中</a:t>
                </a:r>
                <a14:m>
                  <m:oMath xmlns:m="http://schemas.openxmlformats.org/officeDocument/2006/math">
                    <m:r>
                      <a:rPr lang="en-US" sz="2000" dirty="0">
                        <a:latin typeface="Cambria Math" panose="02040503050406030204" pitchFamily="18" charset="0"/>
                      </a:rPr>
                      <m:t>𝑝</m:t>
                    </m:r>
                  </m:oMath>
                </a14:m>
                <a:r>
                  <a:rPr lang="zh-CN" altLang="en-US" sz="2000" dirty="0"/>
                  <a:t>为真</a:t>
                </a:r>
                <a:r>
                  <a:rPr lang="en-US" altLang="zh-CN" sz="2000" dirty="0"/>
                  <a:t>, </a:t>
                </a:r>
                <a14:m>
                  <m:oMath xmlns:m="http://schemas.openxmlformats.org/officeDocument/2006/math">
                    <m:r>
                      <a:rPr lang="en-US" sz="2000" dirty="0">
                        <a:latin typeface="Cambria Math" panose="02040503050406030204" pitchFamily="18" charset="0"/>
                      </a:rPr>
                      <m:t>𝑞</m:t>
                    </m:r>
                  </m:oMath>
                </a14:m>
                <a:r>
                  <a:rPr lang="zh-CN" altLang="en-US" sz="2000" dirty="0"/>
                  <a:t>为假时</a:t>
                </a:r>
                <a:r>
                  <a:rPr lang="en-US" altLang="zh-CN" sz="2000" dirty="0"/>
                  <a:t>, </a:t>
                </a:r>
                <a14:m>
                  <m:oMath xmlns:m="http://schemas.openxmlformats.org/officeDocument/2006/math">
                    <m:r>
                      <a:rPr lang="en-US" altLang="zh-CN" sz="2000" dirty="0">
                        <a:latin typeface="Cambria Math" panose="02040503050406030204" pitchFamily="18" charset="0"/>
                      </a:rPr>
                      <m:t>𝑝</m:t>
                    </m:r>
                    <m:r>
                      <a:rPr lang="en-US" altLang="zh-CN" sz="2000" dirty="0">
                        <a:latin typeface="Cambria Math" panose="02040503050406030204" pitchFamily="18" charset="0"/>
                      </a:rPr>
                      <m:t>→</m:t>
                    </m:r>
                    <m:r>
                      <a:rPr lang="en-US" altLang="zh-CN" sz="2000" dirty="0">
                        <a:latin typeface="Cambria Math" panose="02040503050406030204" pitchFamily="18" charset="0"/>
                      </a:rPr>
                      <m:t>𝑞</m:t>
                    </m:r>
                  </m:oMath>
                </a14:m>
                <a:r>
                  <a:rPr lang="zh-CN" altLang="en-US" sz="2000" dirty="0"/>
                  <a:t>的真值为假的情况</a:t>
                </a:r>
                <a:r>
                  <a:rPr lang="en-US" sz="20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99" r="-11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66E85F48-91C3-4153-BA57-E89915BE0A61}"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21</a:t>
            </a:fld>
            <a:endParaRPr lang="zh-CN" altLang="en-US" dirty="0"/>
          </a:p>
        </p:txBody>
      </p:sp>
      <p:sp>
        <p:nvSpPr>
          <p:cNvPr id="7" name="Title 1"/>
          <p:cNvSpPr txBox="1">
            <a:spLocks/>
          </p:cNvSpPr>
          <p:nvPr/>
        </p:nvSpPr>
        <p:spPr>
          <a:xfrm>
            <a:off x="595087" y="268889"/>
            <a:ext cx="10987314" cy="63577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000" kern="1200">
                <a:solidFill>
                  <a:srgbClr val="01559D"/>
                </a:solidFill>
                <a:latin typeface="微软雅黑" panose="020B0503020204020204" pitchFamily="34" charset="-122"/>
                <a:ea typeface="微软雅黑" panose="020B0503020204020204" pitchFamily="34" charset="-122"/>
                <a:cs typeface="+mj-cs"/>
              </a:defRPr>
            </a:lvl1pPr>
          </a:lstStyle>
          <a:p>
            <a:r>
              <a:rPr lang="en-US"/>
              <a:t> </a:t>
            </a:r>
            <a:r>
              <a:rPr lang="zh-CN" altLang="en-US"/>
              <a:t>蕴含命题</a:t>
            </a:r>
            <a:endParaRPr lang="en-US" dirty="0"/>
          </a:p>
        </p:txBody>
      </p:sp>
    </p:spTree>
    <p:extLst>
      <p:ext uri="{BB962C8B-B14F-4D97-AF65-F5344CB8AC3E}">
        <p14:creationId xmlns:p14="http://schemas.microsoft.com/office/powerpoint/2010/main" val="24577407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常见的</a:t>
            </a:r>
            <a:r>
              <a:rPr lang="en-US" sz="5400" i="1" dirty="0">
                <a:latin typeface="Cambria Math" pitchFamily="18" charset="0"/>
                <a:ea typeface="Cambria Math" pitchFamily="18" charset="0"/>
              </a:rPr>
              <a:t>p </a:t>
            </a:r>
            <a:r>
              <a:rPr lang="en-US" sz="5400" dirty="0">
                <a:latin typeface="Cambria Math"/>
                <a:ea typeface="Cambria Math"/>
              </a:rPr>
              <a:t>→</a:t>
            </a:r>
            <a:r>
              <a:rPr lang="en-US" sz="5400" i="1" dirty="0">
                <a:latin typeface="Cambria Math" pitchFamily="18" charset="0"/>
                <a:ea typeface="Cambria Math" pitchFamily="18" charset="0"/>
              </a:rPr>
              <a:t>q</a:t>
            </a:r>
            <a:r>
              <a:rPr lang="en-US" dirty="0"/>
              <a:t> </a:t>
            </a:r>
            <a:r>
              <a:rPr lang="zh-CN" altLang="en-US" dirty="0"/>
              <a:t>的表述方式</a:t>
            </a:r>
            <a:r>
              <a:rPr lang="en-US" dirty="0"/>
              <a:t> </a:t>
            </a:r>
          </a:p>
        </p:txBody>
      </p:sp>
      <p:sp>
        <p:nvSpPr>
          <p:cNvPr id="4" name="日期占位符 3"/>
          <p:cNvSpPr>
            <a:spLocks noGrp="1"/>
          </p:cNvSpPr>
          <p:nvPr>
            <p:ph type="dt" sz="half" idx="10"/>
          </p:nvPr>
        </p:nvSpPr>
        <p:spPr/>
        <p:txBody>
          <a:bodyPr/>
          <a:lstStyle/>
          <a:p>
            <a:fld id="{00C6C320-EAE2-4782-9820-11007860C3EC}"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7" name="灯片编号占位符 6"/>
          <p:cNvSpPr>
            <a:spLocks noGrp="1"/>
          </p:cNvSpPr>
          <p:nvPr>
            <p:ph type="sldNum" sz="quarter" idx="12"/>
          </p:nvPr>
        </p:nvSpPr>
        <p:spPr/>
        <p:txBody>
          <a:bodyPr/>
          <a:lstStyle/>
          <a:p>
            <a:fld id="{67913A8A-9EFB-4B5F-9CCB-3D21173FAA85}" type="slidenum">
              <a:rPr lang="zh-CN" altLang="en-US" smtClean="0"/>
              <a:pPr/>
              <a:t>22</a:t>
            </a:fld>
            <a:endParaRPr lang="zh-CN" altLang="en-US" dirty="0"/>
          </a:p>
        </p:txBody>
      </p:sp>
      <mc:AlternateContent xmlns:mc="http://schemas.openxmlformats.org/markup-compatibility/2006" xmlns:a14="http://schemas.microsoft.com/office/drawing/2010/main">
        <mc:Choice Requires="a14">
          <p:sp>
            <p:nvSpPr>
              <p:cNvPr id="26" name="Content Placeholder 2"/>
              <p:cNvSpPr>
                <a:spLocks noGrp="1"/>
              </p:cNvSpPr>
              <p:nvPr>
                <p:ph idx="1"/>
              </p:nvPr>
            </p:nvSpPr>
            <p:spPr>
              <a:xfrm>
                <a:off x="6248400" y="1241224"/>
                <a:ext cx="5805714" cy="4858111"/>
              </a:xfrm>
            </p:spPr>
            <p:txBody>
              <a:bodyPr>
                <a:normAutofit/>
              </a:bodyPr>
              <a:lstStyle/>
              <a:p>
                <a:r>
                  <a:rPr lang="zh-CN" altLang="en-US" dirty="0"/>
                  <a:t>如果</a:t>
                </a:r>
                <a14:m>
                  <m:oMath xmlns:m="http://schemas.openxmlformats.org/officeDocument/2006/math">
                    <m:r>
                      <a:rPr lang="en-US" altLang="zh-CN" i="1" dirty="0" smtClean="0">
                        <a:latin typeface="Cambria Math" panose="02040503050406030204" pitchFamily="18" charset="0"/>
                      </a:rPr>
                      <m:t>𝑝</m:t>
                    </m:r>
                  </m:oMath>
                </a14:m>
                <a:r>
                  <a:rPr lang="en-US" altLang="zh-CN" dirty="0"/>
                  <a:t>, </a:t>
                </a:r>
                <a14:m>
                  <m:oMath xmlns:m="http://schemas.openxmlformats.org/officeDocument/2006/math">
                    <m:r>
                      <a:rPr lang="en-US" altLang="zh-CN" i="1" dirty="0" smtClean="0">
                        <a:latin typeface="Cambria Math" panose="02040503050406030204" pitchFamily="18" charset="0"/>
                      </a:rPr>
                      <m:t>𝑞</m:t>
                    </m:r>
                  </m:oMath>
                </a14:m>
                <a:endParaRPr lang="en-US" altLang="zh-CN" dirty="0"/>
              </a:p>
              <a:p>
                <a14:m>
                  <m:oMath xmlns:m="http://schemas.openxmlformats.org/officeDocument/2006/math">
                    <m:r>
                      <a:rPr lang="en-US" altLang="zh-CN" i="1" dirty="0" smtClean="0">
                        <a:latin typeface="Cambria Math" panose="02040503050406030204" pitchFamily="18" charset="0"/>
                      </a:rPr>
                      <m:t>𝑞</m:t>
                    </m:r>
                  </m:oMath>
                </a14:m>
                <a:r>
                  <a:rPr lang="zh-CN" altLang="en-US" dirty="0"/>
                  <a:t>由</a:t>
                </a:r>
                <a14:m>
                  <m:oMath xmlns:m="http://schemas.openxmlformats.org/officeDocument/2006/math">
                    <m:r>
                      <a:rPr lang="en-US" altLang="zh-CN" i="1" dirty="0" smtClean="0">
                        <a:latin typeface="Cambria Math" panose="02040503050406030204" pitchFamily="18" charset="0"/>
                      </a:rPr>
                      <m:t>𝑝</m:t>
                    </m:r>
                  </m:oMath>
                </a14:m>
                <a:r>
                  <a:rPr lang="zh-CN" altLang="en-US" dirty="0"/>
                  <a:t>得出</a:t>
                </a:r>
                <a:endParaRPr lang="en-US" altLang="zh-CN" dirty="0"/>
              </a:p>
              <a:p>
                <a14:m>
                  <m:oMath xmlns:m="http://schemas.openxmlformats.org/officeDocument/2006/math">
                    <m:r>
                      <a:rPr lang="en-US" altLang="zh-CN" i="1" dirty="0" smtClean="0">
                        <a:latin typeface="Cambria Math" panose="02040503050406030204" pitchFamily="18" charset="0"/>
                      </a:rPr>
                      <m:t>𝑞</m:t>
                    </m:r>
                  </m:oMath>
                </a14:m>
                <a:r>
                  <a:rPr lang="zh-CN" altLang="en-US" dirty="0"/>
                  <a:t>假定</a:t>
                </a:r>
                <a14:m>
                  <m:oMath xmlns:m="http://schemas.openxmlformats.org/officeDocument/2006/math">
                    <m:r>
                      <a:rPr lang="en-US" altLang="zh-CN" i="1" dirty="0" smtClean="0">
                        <a:latin typeface="Cambria Math" panose="02040503050406030204" pitchFamily="18" charset="0"/>
                      </a:rPr>
                      <m:t>𝑝</m:t>
                    </m:r>
                  </m:oMath>
                </a14:m>
                <a:endParaRPr lang="en-US" altLang="zh-CN" dirty="0"/>
              </a:p>
              <a:p>
                <a14:m>
                  <m:oMath xmlns:m="http://schemas.openxmlformats.org/officeDocument/2006/math">
                    <m:r>
                      <a:rPr lang="en-US" altLang="zh-CN" i="1" dirty="0" smtClean="0">
                        <a:latin typeface="Cambria Math" panose="02040503050406030204" pitchFamily="18" charset="0"/>
                      </a:rPr>
                      <m:t>𝑞</m:t>
                    </m:r>
                  </m:oMath>
                </a14:m>
                <a:r>
                  <a:rPr lang="zh-CN" altLang="en-US" dirty="0"/>
                  <a:t>当</a:t>
                </a:r>
                <a14:m>
                  <m:oMath xmlns:m="http://schemas.openxmlformats.org/officeDocument/2006/math">
                    <m:r>
                      <a:rPr lang="en-US" altLang="zh-CN" i="1" dirty="0" smtClean="0">
                        <a:latin typeface="Cambria Math" panose="02040503050406030204" pitchFamily="18" charset="0"/>
                      </a:rPr>
                      <m:t>𝑝</m:t>
                    </m:r>
                  </m:oMath>
                </a14:m>
                <a:endParaRPr lang="en-US" altLang="zh-CN" dirty="0"/>
              </a:p>
              <a:p>
                <a14:m>
                  <m:oMath xmlns:m="http://schemas.openxmlformats.org/officeDocument/2006/math">
                    <m:r>
                      <a:rPr lang="en-US" altLang="zh-CN" i="1" dirty="0" smtClean="0">
                        <a:latin typeface="Cambria Math" panose="02040503050406030204" pitchFamily="18" charset="0"/>
                      </a:rPr>
                      <m:t>𝑞</m:t>
                    </m:r>
                  </m:oMath>
                </a14:m>
                <a:r>
                  <a:rPr lang="zh-CN" altLang="en-US" dirty="0"/>
                  <a:t>是</a:t>
                </a:r>
                <a14:m>
                  <m:oMath xmlns:m="http://schemas.openxmlformats.org/officeDocument/2006/math">
                    <m:r>
                      <a:rPr lang="en-US" altLang="zh-CN" i="1" dirty="0" smtClean="0">
                        <a:latin typeface="Cambria Math" panose="02040503050406030204" pitchFamily="18" charset="0"/>
                      </a:rPr>
                      <m:t>𝑝</m:t>
                    </m:r>
                  </m:oMath>
                </a14:m>
                <a:r>
                  <a:rPr lang="zh-CN" altLang="en-US" dirty="0"/>
                  <a:t>的必要条件</a:t>
                </a:r>
                <a:endParaRPr lang="en-US" altLang="zh-CN" dirty="0"/>
              </a:p>
              <a:p>
                <a14:m>
                  <m:oMath xmlns:m="http://schemas.openxmlformats.org/officeDocument/2006/math">
                    <m:r>
                      <a:rPr lang="en-US" altLang="zh-CN" i="1" dirty="0" smtClean="0">
                        <a:latin typeface="Cambria Math" panose="02040503050406030204" pitchFamily="18" charset="0"/>
                      </a:rPr>
                      <m:t>𝑝</m:t>
                    </m:r>
                  </m:oMath>
                </a14:m>
                <a:r>
                  <a:rPr lang="zh-CN" altLang="en-US" dirty="0"/>
                  <a:t>是</a:t>
                </a:r>
                <a14:m>
                  <m:oMath xmlns:m="http://schemas.openxmlformats.org/officeDocument/2006/math">
                    <m:r>
                      <a:rPr lang="en-US" altLang="zh-CN" i="1" dirty="0" smtClean="0">
                        <a:latin typeface="Cambria Math" panose="02040503050406030204" pitchFamily="18" charset="0"/>
                        <a:ea typeface="Cambria Math" pitchFamily="18" charset="0"/>
                      </a:rPr>
                      <m:t>𝑞</m:t>
                    </m:r>
                  </m:oMath>
                </a14:m>
                <a:r>
                  <a:rPr lang="zh-CN" altLang="en-US" dirty="0"/>
                  <a:t>的充分条件</a:t>
                </a:r>
                <a:endParaRPr lang="en-US" altLang="zh-CN" dirty="0"/>
              </a:p>
              <a:p>
                <a:r>
                  <a:rPr lang="zh-CN" altLang="en-US" dirty="0"/>
                  <a:t>。</a:t>
                </a:r>
                <a:endParaRPr lang="en-US" altLang="zh-CN" dirty="0"/>
              </a:p>
            </p:txBody>
          </p:sp>
        </mc:Choice>
        <mc:Fallback xmlns="">
          <p:sp>
            <p:nvSpPr>
              <p:cNvPr id="26" name="Content Placeholder 2"/>
              <p:cNvSpPr>
                <a:spLocks noGrp="1" noRot="1" noChangeAspect="1" noMove="1" noResize="1" noEditPoints="1" noAdjustHandles="1" noChangeArrowheads="1" noChangeShapeType="1" noTextEdit="1"/>
              </p:cNvSpPr>
              <p:nvPr>
                <p:ph idx="1"/>
              </p:nvPr>
            </p:nvSpPr>
            <p:spPr>
              <a:xfrm>
                <a:off x="6248400" y="1241224"/>
                <a:ext cx="5805714" cy="4858111"/>
              </a:xfrm>
              <a:blipFill rotWithShape="0">
                <a:blip r:embed="rId3"/>
                <a:stretch>
                  <a:fillRect l="-1786" t="-22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Content Placeholder 2"/>
              <p:cNvSpPr txBox="1">
                <a:spLocks/>
              </p:cNvSpPr>
              <p:nvPr/>
            </p:nvSpPr>
            <p:spPr>
              <a:xfrm>
                <a:off x="747486" y="1241224"/>
                <a:ext cx="5348514" cy="5121481"/>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000"/>
                  </a:spcBef>
                  <a:buClr>
                    <a:srgbClr val="CEA524"/>
                  </a:buClr>
                  <a:buSzPct val="100000"/>
                  <a:buFont typeface="Wingdings" panose="05000000000000000000" pitchFamily="2" charset="2"/>
                  <a:buChar char="q"/>
                  <a:defRPr sz="2800" kern="1200">
                    <a:solidFill>
                      <a:schemeClr val="tx1"/>
                    </a:solidFill>
                    <a:latin typeface="微软雅黑" panose="020B0503020204020204" pitchFamily="34" charset="-122"/>
                    <a:ea typeface="微软雅黑" panose="020B0503020204020204" pitchFamily="34" charset="-122"/>
                    <a:cs typeface="+mn-cs"/>
                  </a:defRPr>
                </a:lvl1pPr>
                <a:lvl2pPr marL="640080" indent="-246888" algn="l" defTabSz="914400" rtl="0" eaLnBrk="1" latinLnBrk="0" hangingPunct="1">
                  <a:lnSpc>
                    <a:spcPct val="90000"/>
                  </a:lnSpc>
                  <a:spcBef>
                    <a:spcPts val="500"/>
                  </a:spcBef>
                  <a:buClr>
                    <a:srgbClr val="01559D"/>
                  </a:buClr>
                  <a:buFont typeface="Wingdings" panose="05000000000000000000" pitchFamily="2" charset="2"/>
                  <a:buChar char="Ø"/>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如果</a:t>
                </a:r>
                <a14:m>
                  <m:oMath xmlns:m="http://schemas.openxmlformats.org/officeDocument/2006/math">
                    <m:r>
                      <a:rPr lang="en-US" i="1" dirty="0" smtClean="0">
                        <a:latin typeface="Cambria Math" panose="02040503050406030204" pitchFamily="18" charset="0"/>
                      </a:rPr>
                      <m:t>𝑝</m:t>
                    </m:r>
                  </m:oMath>
                </a14:m>
                <a:r>
                  <a:rPr lang="en-US" dirty="0"/>
                  <a:t>, </a:t>
                </a:r>
                <a:r>
                  <a:rPr lang="zh-CN" altLang="en-US" dirty="0"/>
                  <a:t>则</a:t>
                </a:r>
                <a14:m>
                  <m:oMath xmlns:m="http://schemas.openxmlformats.org/officeDocument/2006/math">
                    <m:r>
                      <a:rPr lang="en-US" i="1" dirty="0" smtClean="0">
                        <a:latin typeface="Cambria Math" panose="02040503050406030204" pitchFamily="18" charset="0"/>
                      </a:rPr>
                      <m:t>𝑞</m:t>
                    </m:r>
                  </m:oMath>
                </a14:m>
                <a:endParaRPr lang="en-US" dirty="0"/>
              </a:p>
              <a:p>
                <a14:m>
                  <m:oMath xmlns:m="http://schemas.openxmlformats.org/officeDocument/2006/math">
                    <m:r>
                      <a:rPr lang="en-US" i="1" dirty="0" smtClean="0">
                        <a:latin typeface="Cambria Math" panose="02040503050406030204" pitchFamily="18" charset="0"/>
                      </a:rPr>
                      <m:t>𝑝</m:t>
                    </m:r>
                  </m:oMath>
                </a14:m>
                <a:r>
                  <a:rPr lang="zh-CN" altLang="en-US" dirty="0"/>
                  <a:t>蕴含</a:t>
                </a:r>
                <a14:m>
                  <m:oMath xmlns:m="http://schemas.openxmlformats.org/officeDocument/2006/math">
                    <m:r>
                      <a:rPr lang="en-US" i="1" dirty="0" smtClean="0">
                        <a:latin typeface="Cambria Math" panose="02040503050406030204" pitchFamily="18" charset="0"/>
                      </a:rPr>
                      <m:t>𝑞</m:t>
                    </m:r>
                  </m:oMath>
                </a14:m>
                <a:r>
                  <a:rPr lang="en-US" dirty="0"/>
                  <a:t>  </a:t>
                </a:r>
              </a:p>
              <a:p>
                <a14:m>
                  <m:oMath xmlns:m="http://schemas.openxmlformats.org/officeDocument/2006/math">
                    <m:r>
                      <a:rPr lang="en-US" i="1" dirty="0" smtClean="0">
                        <a:latin typeface="Cambria Math" panose="02040503050406030204" pitchFamily="18" charset="0"/>
                      </a:rPr>
                      <m:t>𝑞</m:t>
                    </m:r>
                  </m:oMath>
                </a14:m>
                <a:r>
                  <a:rPr lang="zh-CN" altLang="en-US" dirty="0"/>
                  <a:t>如果</a:t>
                </a:r>
                <a14:m>
                  <m:oMath xmlns:m="http://schemas.openxmlformats.org/officeDocument/2006/math">
                    <m:r>
                      <a:rPr lang="en-US" i="1" dirty="0" smtClean="0">
                        <a:latin typeface="Cambria Math" panose="02040503050406030204" pitchFamily="18" charset="0"/>
                      </a:rPr>
                      <m:t>𝑝</m:t>
                    </m:r>
                  </m:oMath>
                </a14:m>
                <a:endParaRPr lang="en-US" dirty="0"/>
              </a:p>
              <a:p>
                <a14:m>
                  <m:oMath xmlns:m="http://schemas.openxmlformats.org/officeDocument/2006/math">
                    <m:r>
                      <a:rPr lang="en-US" i="1" dirty="0" smtClean="0">
                        <a:latin typeface="Cambria Math" panose="02040503050406030204" pitchFamily="18" charset="0"/>
                      </a:rPr>
                      <m:t>𝑞</m:t>
                    </m:r>
                  </m:oMath>
                </a14:m>
                <a:r>
                  <a:rPr lang="zh-CN" altLang="en-US" dirty="0"/>
                  <a:t>每当</a:t>
                </a:r>
                <a14:m>
                  <m:oMath xmlns:m="http://schemas.openxmlformats.org/officeDocument/2006/math">
                    <m:r>
                      <a:rPr lang="en-US" i="1" dirty="0" smtClean="0">
                        <a:latin typeface="Cambria Math" panose="02040503050406030204" pitchFamily="18" charset="0"/>
                      </a:rPr>
                      <m:t>𝑝</m:t>
                    </m:r>
                  </m:oMath>
                </a14:m>
                <a:endParaRPr lang="en-US" dirty="0"/>
              </a:p>
              <a:p>
                <a14:m>
                  <m:oMath xmlns:m="http://schemas.openxmlformats.org/officeDocument/2006/math">
                    <m:r>
                      <a:rPr lang="en-US" i="1" dirty="0" smtClean="0">
                        <a:latin typeface="Cambria Math" panose="02040503050406030204" pitchFamily="18" charset="0"/>
                      </a:rPr>
                      <m:t>𝑝</m:t>
                    </m:r>
                  </m:oMath>
                </a14:m>
                <a:r>
                  <a:rPr lang="zh-CN" altLang="en-US" dirty="0"/>
                  <a:t>的必要条件是</a:t>
                </a:r>
                <a14:m>
                  <m:oMath xmlns:m="http://schemas.openxmlformats.org/officeDocument/2006/math">
                    <m:r>
                      <a:rPr lang="en-US" i="1" dirty="0" smtClean="0">
                        <a:latin typeface="Cambria Math" panose="02040503050406030204" pitchFamily="18" charset="0"/>
                      </a:rPr>
                      <m:t>𝑞</m:t>
                    </m:r>
                  </m:oMath>
                </a14:m>
                <a:endParaRPr lang="en-US" dirty="0"/>
              </a:p>
              <a:p>
                <a14:m>
                  <m:oMath xmlns:m="http://schemas.openxmlformats.org/officeDocument/2006/math">
                    <m:r>
                      <a:rPr lang="en-US" altLang="zh-CN" i="1" dirty="0" smtClean="0">
                        <a:latin typeface="Cambria Math" panose="02040503050406030204" pitchFamily="18" charset="0"/>
                      </a:rPr>
                      <m:t>𝑞</m:t>
                    </m:r>
                  </m:oMath>
                </a14:m>
                <a:r>
                  <a:rPr lang="zh-CN" altLang="en-US" dirty="0"/>
                  <a:t>的充分条件是</a:t>
                </a:r>
                <a14:m>
                  <m:oMath xmlns:m="http://schemas.openxmlformats.org/officeDocument/2006/math">
                    <m:r>
                      <a:rPr lang="en-US" altLang="zh-CN" i="1" dirty="0" smtClean="0">
                        <a:latin typeface="Cambria Math" panose="02040503050406030204" pitchFamily="18" charset="0"/>
                      </a:rPr>
                      <m:t>𝑝</m:t>
                    </m:r>
                  </m:oMath>
                </a14:m>
                <a:endParaRPr lang="en-US" altLang="zh-CN" dirty="0"/>
              </a:p>
              <a:p>
                <a:endParaRPr lang="en-US" altLang="zh-CN" dirty="0"/>
              </a:p>
              <a:p>
                <a14:m>
                  <m:oMath xmlns:m="http://schemas.openxmlformats.org/officeDocument/2006/math">
                    <m:r>
                      <a:rPr lang="en-US" altLang="zh-CN" b="1" i="1" dirty="0" smtClean="0">
                        <a:latin typeface="Cambria Math" panose="02040503050406030204" pitchFamily="18" charset="0"/>
                      </a:rPr>
                      <m:t>𝒑</m:t>
                    </m:r>
                  </m:oMath>
                </a14:m>
                <a:r>
                  <a:rPr lang="zh-CN" altLang="en-US" b="1" dirty="0"/>
                  <a:t>仅当</a:t>
                </a:r>
                <a14:m>
                  <m:oMath xmlns:m="http://schemas.openxmlformats.org/officeDocument/2006/math">
                    <m:r>
                      <a:rPr lang="en-US" altLang="zh-CN" b="1" i="1" dirty="0" smtClean="0">
                        <a:latin typeface="Cambria Math" panose="02040503050406030204" pitchFamily="18" charset="0"/>
                      </a:rPr>
                      <m:t>𝒒</m:t>
                    </m:r>
                  </m:oMath>
                </a14:m>
                <a:endParaRPr lang="en-US" altLang="zh-CN" sz="2400" dirty="0"/>
              </a:p>
              <a:p>
                <a14:m>
                  <m:oMath xmlns:m="http://schemas.openxmlformats.org/officeDocument/2006/math">
                    <m:r>
                      <a:rPr lang="en-US" altLang="zh-CN" b="1" i="1" dirty="0" smtClean="0">
                        <a:latin typeface="Cambria Math" panose="02040503050406030204" pitchFamily="18" charset="0"/>
                      </a:rPr>
                      <m:t>𝒒</m:t>
                    </m:r>
                  </m:oMath>
                </a14:m>
                <a:r>
                  <a:rPr lang="zh-CN" altLang="en-US" b="1" dirty="0"/>
                  <a:t>除非</a:t>
                </a:r>
                <a14:m>
                  <m:oMath xmlns:m="http://schemas.openxmlformats.org/officeDocument/2006/math">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𝒑</m:t>
                    </m:r>
                  </m:oMath>
                </a14:m>
                <a:endParaRPr lang="en-US" altLang="zh-CN" b="1" dirty="0"/>
              </a:p>
              <a:p>
                <a:pPr>
                  <a:buFont typeface="Wingdings" panose="05000000000000000000" pitchFamily="2" charset="2"/>
                  <a:buNone/>
                </a:pPr>
                <a:endParaRPr lang="en-US" dirty="0"/>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747486" y="1241224"/>
                <a:ext cx="5348514" cy="5121481"/>
              </a:xfrm>
              <a:prstGeom prst="rect">
                <a:avLst/>
              </a:prstGeom>
              <a:blipFill rotWithShape="0">
                <a:blip r:embed="rId4"/>
                <a:stretch>
                  <a:fillRect l="-2052" t="-2143"/>
                </a:stretch>
              </a:blipFill>
            </p:spPr>
            <p:txBody>
              <a:bodyPr/>
              <a:lstStyle/>
              <a:p>
                <a:r>
                  <a:rPr lang="zh-CN" altLang="en-US">
                    <a:noFill/>
                  </a:rPr>
                  <a:t> </a:t>
                </a:r>
              </a:p>
            </p:txBody>
          </p:sp>
        </mc:Fallback>
      </mc:AlternateContent>
      <p:sp>
        <p:nvSpPr>
          <p:cNvPr id="3" name="矩形 2"/>
          <p:cNvSpPr/>
          <p:nvPr/>
        </p:nvSpPr>
        <p:spPr>
          <a:xfrm>
            <a:off x="2500086" y="4953000"/>
            <a:ext cx="9310914" cy="369332"/>
          </a:xfrm>
          <a:prstGeom prst="rect">
            <a:avLst/>
          </a:prstGeom>
        </p:spPr>
        <p:txBody>
          <a:bodyPr wrap="square">
            <a:spAutoFit/>
          </a:bodyPr>
          <a:lstStyle/>
          <a:p>
            <a:r>
              <a:rPr lang="zh-CN" altLang="en-US" dirty="0"/>
              <a:t>例</a:t>
            </a:r>
            <a:r>
              <a:rPr lang="en-US" altLang="zh-CN" dirty="0"/>
              <a:t>: </a:t>
            </a:r>
            <a:r>
              <a:rPr lang="zh-CN" altLang="en-US" dirty="0"/>
              <a:t>某次考试有</a:t>
            </a:r>
            <a:r>
              <a:rPr lang="en-US" altLang="zh-CN" dirty="0"/>
              <a:t>3</a:t>
            </a:r>
            <a:r>
              <a:rPr lang="zh-CN" altLang="en-US" dirty="0"/>
              <a:t>道题，分别是</a:t>
            </a:r>
            <a:r>
              <a:rPr lang="en-US" altLang="zh-CN" dirty="0"/>
              <a:t>30</a:t>
            </a:r>
            <a:r>
              <a:rPr lang="zh-CN" altLang="en-US" dirty="0"/>
              <a:t>分</a:t>
            </a:r>
            <a:r>
              <a:rPr lang="en-US" altLang="zh-CN" dirty="0"/>
              <a:t>, 50</a:t>
            </a:r>
            <a:r>
              <a:rPr lang="zh-CN" altLang="en-US" dirty="0"/>
              <a:t>分</a:t>
            </a:r>
            <a:r>
              <a:rPr lang="en-US" altLang="zh-CN" dirty="0"/>
              <a:t>, 20</a:t>
            </a:r>
            <a:r>
              <a:rPr lang="zh-CN" altLang="en-US" dirty="0"/>
              <a:t>分</a:t>
            </a:r>
            <a:r>
              <a:rPr lang="en-US" altLang="zh-CN" dirty="0"/>
              <a:t>. </a:t>
            </a:r>
            <a:r>
              <a:rPr lang="zh-CN" altLang="en-US" dirty="0"/>
              <a:t>你有可能及格</a:t>
            </a:r>
            <a:r>
              <a:rPr lang="en-US" altLang="zh-CN" dirty="0"/>
              <a:t>, </a:t>
            </a:r>
            <a:r>
              <a:rPr lang="zh-CN" altLang="en-US" dirty="0"/>
              <a:t>仅当你将</a:t>
            </a:r>
            <a:r>
              <a:rPr lang="en-US" altLang="zh-CN" dirty="0"/>
              <a:t>50</a:t>
            </a:r>
            <a:r>
              <a:rPr lang="zh-CN" altLang="en-US" dirty="0"/>
              <a:t>分那道题做对了。</a:t>
            </a:r>
          </a:p>
        </p:txBody>
      </p:sp>
      <p:sp>
        <p:nvSpPr>
          <p:cNvPr id="9" name="矩形 8"/>
          <p:cNvSpPr/>
          <p:nvPr/>
        </p:nvSpPr>
        <p:spPr>
          <a:xfrm>
            <a:off x="2590800" y="5444922"/>
            <a:ext cx="9310914" cy="369332"/>
          </a:xfrm>
          <a:prstGeom prst="rect">
            <a:avLst/>
          </a:prstGeom>
        </p:spPr>
        <p:txBody>
          <a:bodyPr wrap="square">
            <a:spAutoFit/>
          </a:bodyPr>
          <a:lstStyle/>
          <a:p>
            <a:r>
              <a:rPr lang="zh-CN" altLang="en-US" dirty="0"/>
              <a:t>例</a:t>
            </a:r>
            <a:r>
              <a:rPr lang="en-US" altLang="zh-CN" dirty="0"/>
              <a:t>: </a:t>
            </a:r>
            <a:r>
              <a:rPr lang="zh-CN" altLang="en-US" dirty="0"/>
              <a:t>新白娘子能出塔，除非西湖水干。</a:t>
            </a:r>
          </a:p>
        </p:txBody>
      </p:sp>
    </p:spTree>
    <p:extLst>
      <p:ext uri="{BB962C8B-B14F-4D97-AF65-F5344CB8AC3E}">
        <p14:creationId xmlns:p14="http://schemas.microsoft.com/office/powerpoint/2010/main" val="9847703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命题联结词</a:t>
            </a:r>
            <a:r>
              <a:rPr lang="en-US" altLang="zh-CN" dirty="0"/>
              <a:t>-</a:t>
            </a:r>
            <a:r>
              <a:rPr lang="zh-CN" altLang="en-US" dirty="0"/>
              <a:t>“双向蕴含（</a:t>
            </a:r>
            <a:r>
              <a:rPr lang="en-US" altLang="zh-CN" dirty="0">
                <a:solidFill>
                  <a:schemeClr val="accent1"/>
                </a:solidFill>
                <a:sym typeface="Symbol" panose="05050102010706020507" pitchFamily="18" charset="2"/>
              </a:rPr>
              <a:t> </a:t>
            </a:r>
            <a:r>
              <a:rPr lang="en-US" altLang="zh-CN" dirty="0">
                <a:sym typeface="Symbol" panose="05050102010706020507" pitchFamily="18" charset="2"/>
              </a:rPr>
              <a:t></a:t>
            </a:r>
            <a:r>
              <a:rPr lang="en-US" altLang="zh-CN" dirty="0">
                <a:solidFill>
                  <a:schemeClr val="accent1"/>
                </a:solidFill>
                <a:sym typeface="Symbol" panose="05050102010706020507" pitchFamily="18" charset="2"/>
              </a:rPr>
              <a:t> </a:t>
            </a:r>
            <a:r>
              <a:rPr lang="zh-CN" altLang="en-US" dirty="0"/>
              <a:t>）”</a:t>
            </a:r>
            <a:endParaRPr lang="en-US" dirty="0"/>
          </a:p>
        </p:txBody>
      </p:sp>
      <p:sp>
        <p:nvSpPr>
          <p:cNvPr id="3" name="Content Placeholder 2"/>
          <p:cNvSpPr>
            <a:spLocks noGrp="1"/>
          </p:cNvSpPr>
          <p:nvPr>
            <p:ph idx="1"/>
          </p:nvPr>
        </p:nvSpPr>
        <p:spPr>
          <a:xfrm>
            <a:off x="462148" y="867055"/>
            <a:ext cx="11368315" cy="5121481"/>
          </a:xfrm>
        </p:spPr>
        <p:txBody>
          <a:bodyPr>
            <a:normAutofit/>
          </a:bodyPr>
          <a:lstStyle/>
          <a:p>
            <a:pPr marL="0" indent="0">
              <a:lnSpc>
                <a:spcPct val="150000"/>
              </a:lnSpc>
              <a:buNone/>
            </a:pPr>
            <a:endParaRPr lang="en-US" altLang="zh-CN" dirty="0"/>
          </a:p>
          <a:p>
            <a:pPr marL="393192" lvl="1" indent="0">
              <a:buNone/>
            </a:pPr>
            <a:endParaRPr lang="en-US" altLang="zh-CN" dirty="0"/>
          </a:p>
          <a:p>
            <a:pPr marL="0" indent="0">
              <a:lnSpc>
                <a:spcPct val="150000"/>
              </a:lnSpc>
              <a:buNone/>
            </a:pPr>
            <a:endParaRPr lang="zh-CN" altLang="en-US" dirty="0"/>
          </a:p>
          <a:p>
            <a:pPr marL="0" indent="0">
              <a:buNone/>
            </a:pPr>
            <a:endParaRPr lang="zh-CN" altLang="en-US" dirty="0"/>
          </a:p>
          <a:p>
            <a:pPr marL="0" indent="0">
              <a:buNone/>
            </a:pPr>
            <a:endParaRPr lang="en-US" altLang="zh-CN" dirty="0"/>
          </a:p>
        </p:txBody>
      </p:sp>
      <p:sp>
        <p:nvSpPr>
          <p:cNvPr id="4" name="日期占位符 3"/>
          <p:cNvSpPr>
            <a:spLocks noGrp="1"/>
          </p:cNvSpPr>
          <p:nvPr>
            <p:ph type="dt" sz="half" idx="10"/>
          </p:nvPr>
        </p:nvSpPr>
        <p:spPr/>
        <p:txBody>
          <a:bodyPr/>
          <a:lstStyle/>
          <a:p>
            <a:fld id="{97D8E808-91F8-4DA4-87A5-C3DDE59CFE8B}"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23</a:t>
            </a:fld>
            <a:endParaRPr lang="zh-CN" altLang="en-US" dirty="0"/>
          </a:p>
        </p:txBody>
      </p:sp>
      <p:sp>
        <p:nvSpPr>
          <p:cNvPr id="7" name="Rectangle 3"/>
          <p:cNvSpPr txBox="1">
            <a:spLocks noChangeArrowheads="1"/>
          </p:cNvSpPr>
          <p:nvPr/>
        </p:nvSpPr>
        <p:spPr>
          <a:xfrm>
            <a:off x="337459" y="1001055"/>
            <a:ext cx="11810999" cy="1630362"/>
          </a:xfrm>
          <a:prstGeom prst="rect">
            <a:avLst/>
          </a:prstGeom>
        </p:spPr>
        <p:txBody>
          <a:bodyPr vert="horz" lIns="91440" tIns="45720" rIns="91440" bIns="45720" rtlCol="0">
            <a:normAutofit fontScale="25000" lnSpcReduction="20000"/>
          </a:bodyPr>
          <a:lstStyle>
            <a:lvl1pPr marL="274320" indent="-274320" algn="l" defTabSz="914400" rtl="0" eaLnBrk="1" latinLnBrk="0" hangingPunct="1">
              <a:lnSpc>
                <a:spcPct val="90000"/>
              </a:lnSpc>
              <a:spcBef>
                <a:spcPts val="1000"/>
              </a:spcBef>
              <a:buClr>
                <a:srgbClr val="CEA524"/>
              </a:buClr>
              <a:buSzPct val="100000"/>
              <a:buFont typeface="Wingdings" panose="05000000000000000000" pitchFamily="2" charset="2"/>
              <a:buChar char="q"/>
              <a:defRPr sz="2800" kern="1200">
                <a:solidFill>
                  <a:schemeClr val="tx1"/>
                </a:solidFill>
                <a:latin typeface="微软雅黑" panose="020B0503020204020204" pitchFamily="34" charset="-122"/>
                <a:ea typeface="微软雅黑" panose="020B0503020204020204" pitchFamily="34" charset="-122"/>
                <a:cs typeface="+mn-cs"/>
              </a:defRPr>
            </a:lvl1pPr>
            <a:lvl2pPr marL="640080" indent="-246888" algn="l" defTabSz="914400" rtl="0" eaLnBrk="1" latinLnBrk="0" hangingPunct="1">
              <a:lnSpc>
                <a:spcPct val="90000"/>
              </a:lnSpc>
              <a:spcBef>
                <a:spcPts val="500"/>
              </a:spcBef>
              <a:buClr>
                <a:srgbClr val="01559D"/>
              </a:buClr>
              <a:buFont typeface="Wingdings" panose="05000000000000000000" pitchFamily="2" charset="2"/>
              <a:buChar char="Ø"/>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70000"/>
              </a:lnSpc>
              <a:buNone/>
            </a:pPr>
            <a:r>
              <a:rPr lang="zh-CN" altLang="en-US" b="1" dirty="0">
                <a:solidFill>
                  <a:srgbClr val="C00000"/>
                </a:solidFill>
              </a:rPr>
              <a:t>  </a:t>
            </a:r>
            <a:r>
              <a:rPr lang="zh-CN" altLang="en-US" sz="9600" b="1" dirty="0">
                <a:solidFill>
                  <a:srgbClr val="C00000"/>
                </a:solidFill>
              </a:rPr>
              <a:t>定义 </a:t>
            </a:r>
            <a:r>
              <a:rPr lang="zh-CN" altLang="en-US" sz="9600" dirty="0"/>
              <a:t>设</a:t>
            </a:r>
            <a:r>
              <a:rPr lang="en-US" altLang="zh-CN" sz="9600" dirty="0"/>
              <a:t>P</a:t>
            </a:r>
            <a:r>
              <a:rPr lang="zh-CN" altLang="en-US" sz="9600" dirty="0"/>
              <a:t>、</a:t>
            </a:r>
            <a:r>
              <a:rPr lang="en-US" altLang="zh-CN" sz="9600" dirty="0"/>
              <a:t>Q</a:t>
            </a:r>
            <a:r>
              <a:rPr lang="zh-CN" altLang="en-US" sz="9600" dirty="0"/>
              <a:t>是任两个命题，复合命题</a:t>
            </a:r>
            <a:r>
              <a:rPr lang="zh-CN" altLang="en-US" sz="9600" dirty="0">
                <a:latin typeface="宋体" panose="02010600030101010101" pitchFamily="2" charset="-122"/>
              </a:rPr>
              <a:t>“</a:t>
            </a:r>
            <a:r>
              <a:rPr lang="en-US" altLang="zh-CN" sz="9600" b="1" dirty="0">
                <a:solidFill>
                  <a:srgbClr val="0070C0"/>
                </a:solidFill>
              </a:rPr>
              <a:t>P</a:t>
            </a:r>
            <a:r>
              <a:rPr lang="zh-CN" altLang="en-US" sz="9600" b="1" dirty="0">
                <a:solidFill>
                  <a:srgbClr val="0070C0"/>
                </a:solidFill>
              </a:rPr>
              <a:t>当且仅当</a:t>
            </a:r>
            <a:r>
              <a:rPr lang="en-US" altLang="zh-CN" sz="9600" b="1" dirty="0">
                <a:solidFill>
                  <a:srgbClr val="0070C0"/>
                </a:solidFill>
              </a:rPr>
              <a:t>Q</a:t>
            </a:r>
            <a:r>
              <a:rPr lang="zh-CN" altLang="en-US" sz="9600" b="1" dirty="0">
                <a:solidFill>
                  <a:srgbClr val="0070C0"/>
                </a:solidFill>
                <a:latin typeface="宋体" panose="02010600030101010101" pitchFamily="2" charset="-122"/>
              </a:rPr>
              <a:t>”</a:t>
            </a:r>
            <a:r>
              <a:rPr lang="zh-CN" altLang="en-US" sz="9600" dirty="0"/>
              <a:t>称为</a:t>
            </a:r>
            <a:r>
              <a:rPr lang="en-US" altLang="zh-CN" sz="9600" dirty="0"/>
              <a:t>P</a:t>
            </a:r>
            <a:r>
              <a:rPr lang="zh-CN" altLang="en-US" sz="9600" dirty="0"/>
              <a:t>与</a:t>
            </a:r>
            <a:r>
              <a:rPr lang="en-US" altLang="zh-CN" sz="9600" dirty="0"/>
              <a:t>Q</a:t>
            </a:r>
            <a:r>
              <a:rPr lang="zh-CN" altLang="en-US" sz="9600" dirty="0"/>
              <a:t>的</a:t>
            </a:r>
            <a:r>
              <a:rPr lang="zh-CN" altLang="en-US" sz="9600" b="1" dirty="0">
                <a:solidFill>
                  <a:srgbClr val="0070C0"/>
                </a:solidFill>
              </a:rPr>
              <a:t>双向蕴含</a:t>
            </a:r>
            <a:r>
              <a:rPr lang="en-US" altLang="zh-CN" sz="9600" dirty="0"/>
              <a:t>(Equivalence)</a:t>
            </a:r>
            <a:r>
              <a:rPr lang="zh-CN" altLang="en-US" sz="9600" dirty="0"/>
              <a:t>，记作</a:t>
            </a:r>
            <a:r>
              <a:rPr lang="en-US" altLang="zh-CN" sz="9600" b="1" dirty="0">
                <a:solidFill>
                  <a:srgbClr val="0070C0"/>
                </a:solidFill>
              </a:rPr>
              <a:t>P</a:t>
            </a:r>
            <a:r>
              <a:rPr lang="en-US" altLang="zh-CN" sz="9600" b="1" dirty="0">
                <a:solidFill>
                  <a:srgbClr val="0070C0"/>
                </a:solidFill>
                <a:sym typeface="Symbol" panose="05050102010706020507" pitchFamily="18" charset="2"/>
              </a:rPr>
              <a:t></a:t>
            </a:r>
            <a:r>
              <a:rPr lang="en-US" altLang="zh-CN" sz="9600" b="1" dirty="0">
                <a:solidFill>
                  <a:srgbClr val="0070C0"/>
                </a:solidFill>
              </a:rPr>
              <a:t>Q</a:t>
            </a:r>
            <a:r>
              <a:rPr lang="zh-CN" altLang="en-US" sz="9600" dirty="0"/>
              <a:t>，</a:t>
            </a:r>
            <a:r>
              <a:rPr lang="zh-CN" altLang="en-US" sz="9600" dirty="0">
                <a:latin typeface="宋体" panose="02010600030101010101" pitchFamily="2" charset="-122"/>
              </a:rPr>
              <a:t>“</a:t>
            </a:r>
            <a:r>
              <a:rPr lang="zh-CN" altLang="en-US" sz="9600" dirty="0">
                <a:sym typeface="Symbol" panose="05050102010706020507" pitchFamily="18" charset="2"/>
              </a:rPr>
              <a:t></a:t>
            </a:r>
            <a:r>
              <a:rPr lang="zh-CN" altLang="en-US" sz="9600" dirty="0">
                <a:latin typeface="宋体" panose="02010600030101010101" pitchFamily="2" charset="-122"/>
              </a:rPr>
              <a:t>”</a:t>
            </a:r>
            <a:r>
              <a:rPr lang="zh-CN" altLang="en-US" sz="9600" dirty="0"/>
              <a:t>称为</a:t>
            </a:r>
            <a:r>
              <a:rPr lang="zh-CN" altLang="en-US" sz="9600" b="1" dirty="0">
                <a:solidFill>
                  <a:srgbClr val="0070C0"/>
                </a:solidFill>
              </a:rPr>
              <a:t>双向蕴含联结词</a:t>
            </a:r>
            <a:r>
              <a:rPr lang="zh-CN" altLang="en-US" sz="9600" dirty="0"/>
              <a:t>。</a:t>
            </a:r>
          </a:p>
          <a:p>
            <a:pPr algn="ctr">
              <a:lnSpc>
                <a:spcPct val="170000"/>
              </a:lnSpc>
              <a:spcBef>
                <a:spcPct val="0"/>
              </a:spcBef>
              <a:buNone/>
            </a:pPr>
            <a:r>
              <a:rPr lang="en-US" altLang="zh-CN" sz="9600" dirty="0">
                <a:solidFill>
                  <a:srgbClr val="800080"/>
                </a:solidFill>
              </a:rPr>
              <a:t>P</a:t>
            </a:r>
            <a:r>
              <a:rPr lang="en-US" altLang="zh-CN" sz="9600" dirty="0">
                <a:solidFill>
                  <a:srgbClr val="800080"/>
                </a:solidFill>
                <a:sym typeface="Symbol" panose="05050102010706020507" pitchFamily="18" charset="2"/>
              </a:rPr>
              <a:t></a:t>
            </a:r>
            <a:r>
              <a:rPr lang="en-US" altLang="zh-CN" sz="9600" dirty="0">
                <a:solidFill>
                  <a:srgbClr val="800080"/>
                </a:solidFill>
              </a:rPr>
              <a:t>Q</a:t>
            </a:r>
            <a:r>
              <a:rPr lang="zh-CN" altLang="en-US" sz="9600" dirty="0">
                <a:solidFill>
                  <a:srgbClr val="800080"/>
                </a:solidFill>
              </a:rPr>
              <a:t>为真当且仅当</a:t>
            </a:r>
            <a:r>
              <a:rPr lang="en-US" altLang="zh-CN" sz="9600" dirty="0">
                <a:solidFill>
                  <a:srgbClr val="800080"/>
                </a:solidFill>
              </a:rPr>
              <a:t>P</a:t>
            </a:r>
            <a:r>
              <a:rPr lang="zh-CN" altLang="en-US" sz="9600" dirty="0">
                <a:solidFill>
                  <a:srgbClr val="800080"/>
                </a:solidFill>
              </a:rPr>
              <a:t>、</a:t>
            </a:r>
            <a:r>
              <a:rPr lang="en-US" altLang="zh-CN" sz="9600" dirty="0">
                <a:solidFill>
                  <a:srgbClr val="800080"/>
                </a:solidFill>
              </a:rPr>
              <a:t>Q</a:t>
            </a:r>
            <a:r>
              <a:rPr lang="zh-CN" altLang="en-US" sz="9600" dirty="0">
                <a:solidFill>
                  <a:srgbClr val="800080"/>
                </a:solidFill>
              </a:rPr>
              <a:t>同为真假。</a:t>
            </a:r>
          </a:p>
          <a:p>
            <a:pPr>
              <a:lnSpc>
                <a:spcPct val="150000"/>
              </a:lnSpc>
              <a:buNone/>
            </a:pPr>
            <a:r>
              <a:rPr lang="zh-CN" altLang="en-US" dirty="0"/>
              <a:t>。</a:t>
            </a:r>
          </a:p>
        </p:txBody>
      </p:sp>
      <p:pic>
        <p:nvPicPr>
          <p:cNvPr id="11" name="Picture 19" descr="MCj0230785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796" y="4105518"/>
            <a:ext cx="2078037"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4"/>
          <p:cNvSpPr>
            <a:spLocks noChangeArrowheads="1"/>
          </p:cNvSpPr>
          <p:nvPr/>
        </p:nvSpPr>
        <p:spPr bwMode="gray">
          <a:xfrm>
            <a:off x="1600200" y="2834773"/>
            <a:ext cx="8351837" cy="1184275"/>
          </a:xfrm>
          <a:prstGeom prst="rect">
            <a:avLst/>
          </a:prstGeom>
          <a:gradFill rotWithShape="1">
            <a:gsLst>
              <a:gs pos="0">
                <a:srgbClr val="2F1800"/>
              </a:gs>
              <a:gs pos="50000">
                <a:srgbClr val="663300"/>
              </a:gs>
              <a:gs pos="100000">
                <a:srgbClr val="2F18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r>
              <a:rPr lang="zh-CN" altLang="en-US" dirty="0"/>
              <a:t>    </a:t>
            </a:r>
            <a:r>
              <a:rPr lang="zh-CN" altLang="en-US" dirty="0">
                <a:solidFill>
                  <a:schemeClr val="bg1"/>
                </a:solidFill>
              </a:rPr>
              <a:t>  </a:t>
            </a:r>
            <a:r>
              <a:rPr lang="en-US" altLang="zh-CN" dirty="0">
                <a:solidFill>
                  <a:schemeClr val="bg1"/>
                </a:solidFill>
              </a:rPr>
              <a:t>P</a:t>
            </a:r>
            <a:r>
              <a:rPr lang="zh-CN" altLang="en-US" dirty="0">
                <a:solidFill>
                  <a:schemeClr val="bg1"/>
                </a:solidFill>
              </a:rPr>
              <a:t>：</a:t>
            </a:r>
            <a:r>
              <a:rPr lang="en-US" altLang="zh-CN" dirty="0">
                <a:solidFill>
                  <a:schemeClr val="bg1"/>
                </a:solidFill>
              </a:rPr>
              <a:t>2+2=4</a:t>
            </a:r>
            <a:r>
              <a:rPr lang="zh-CN" altLang="en-US" dirty="0">
                <a:solidFill>
                  <a:schemeClr val="bg1"/>
                </a:solidFill>
              </a:rPr>
              <a:t>；</a:t>
            </a:r>
            <a:r>
              <a:rPr lang="en-US" altLang="zh-CN" dirty="0">
                <a:solidFill>
                  <a:schemeClr val="bg1"/>
                </a:solidFill>
              </a:rPr>
              <a:t>Q</a:t>
            </a:r>
            <a:r>
              <a:rPr lang="zh-CN" altLang="en-US" dirty="0">
                <a:solidFill>
                  <a:schemeClr val="bg1"/>
                </a:solidFill>
              </a:rPr>
              <a:t>：雪是白的。</a:t>
            </a:r>
          </a:p>
          <a:p>
            <a:pPr eaLnBrk="1" hangingPunct="1">
              <a:buFont typeface="Wingdings" panose="05000000000000000000" pitchFamily="2" charset="2"/>
              <a:buNone/>
            </a:pPr>
            <a:r>
              <a:rPr lang="zh-CN" altLang="en-US" dirty="0">
                <a:solidFill>
                  <a:schemeClr val="bg1"/>
                </a:solidFill>
              </a:rPr>
              <a:t>      </a:t>
            </a:r>
            <a:r>
              <a:rPr lang="en-US" altLang="zh-CN" dirty="0">
                <a:solidFill>
                  <a:schemeClr val="bg1"/>
                </a:solidFill>
              </a:rPr>
              <a:t>P</a:t>
            </a:r>
            <a:r>
              <a:rPr lang="en-US" altLang="zh-CN" dirty="0">
                <a:solidFill>
                  <a:schemeClr val="bg1"/>
                </a:solidFill>
                <a:sym typeface="Symbol" panose="05050102010706020507" pitchFamily="18" charset="2"/>
              </a:rPr>
              <a:t></a:t>
            </a:r>
            <a:r>
              <a:rPr lang="en-US" altLang="zh-CN" dirty="0">
                <a:solidFill>
                  <a:schemeClr val="bg1"/>
                </a:solidFill>
              </a:rPr>
              <a:t>Q</a:t>
            </a:r>
            <a:r>
              <a:rPr lang="zh-CN" altLang="en-US" dirty="0">
                <a:solidFill>
                  <a:schemeClr val="bg1"/>
                </a:solidFill>
              </a:rPr>
              <a:t>：</a:t>
            </a:r>
            <a:r>
              <a:rPr lang="en-US" altLang="zh-CN" dirty="0">
                <a:solidFill>
                  <a:schemeClr val="bg1"/>
                </a:solidFill>
              </a:rPr>
              <a:t>2+2=4</a:t>
            </a:r>
            <a:r>
              <a:rPr lang="zh-CN" altLang="en-US" dirty="0">
                <a:solidFill>
                  <a:schemeClr val="bg1"/>
                </a:solidFill>
              </a:rPr>
              <a:t>当且仅当雪是白的。</a:t>
            </a:r>
          </a:p>
        </p:txBody>
      </p:sp>
      <p:graphicFrame>
        <p:nvGraphicFramePr>
          <p:cNvPr id="15" name="Group 35">
            <a:extLst>
              <a:ext uri="{FF2B5EF4-FFF2-40B4-BE49-F238E27FC236}">
                <a16:creationId xmlns:a16="http://schemas.microsoft.com/office/drawing/2014/main" id="{27066ED2-818B-4D65-812D-213C259A28FF}"/>
              </a:ext>
            </a:extLst>
          </p:cNvPr>
          <p:cNvGraphicFramePr>
            <a:graphicFrameLocks noGrp="1"/>
          </p:cNvGraphicFramePr>
          <p:nvPr>
            <p:extLst>
              <p:ext uri="{D42A27DB-BD31-4B8C-83A1-F6EECF244321}">
                <p14:modId xmlns:p14="http://schemas.microsoft.com/office/powerpoint/2010/main" val="3648828901"/>
              </p:ext>
            </p:extLst>
          </p:nvPr>
        </p:nvGraphicFramePr>
        <p:xfrm>
          <a:off x="5776118" y="4121247"/>
          <a:ext cx="4751388" cy="2008700"/>
        </p:xfrm>
        <a:graphic>
          <a:graphicData uri="http://schemas.openxmlformats.org/drawingml/2006/table">
            <a:tbl>
              <a:tblPr/>
              <a:tblGrid>
                <a:gridCol w="1604963">
                  <a:extLst>
                    <a:ext uri="{9D8B030D-6E8A-4147-A177-3AD203B41FA5}">
                      <a16:colId xmlns:a16="http://schemas.microsoft.com/office/drawing/2014/main" val="101672027"/>
                    </a:ext>
                  </a:extLst>
                </a:gridCol>
                <a:gridCol w="1576387">
                  <a:extLst>
                    <a:ext uri="{9D8B030D-6E8A-4147-A177-3AD203B41FA5}">
                      <a16:colId xmlns:a16="http://schemas.microsoft.com/office/drawing/2014/main" val="1561618569"/>
                    </a:ext>
                  </a:extLst>
                </a:gridCol>
                <a:gridCol w="1570038">
                  <a:extLst>
                    <a:ext uri="{9D8B030D-6E8A-4147-A177-3AD203B41FA5}">
                      <a16:colId xmlns:a16="http://schemas.microsoft.com/office/drawing/2014/main" val="3970014765"/>
                    </a:ext>
                  </a:extLst>
                </a:gridCol>
              </a:tblGrid>
              <a:tr h="401638">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P</a:t>
                      </a:r>
                    </a:p>
                  </a:txBody>
                  <a:tcPr marL="72000" marR="72000" marT="17990" marB="179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66FF"/>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rPr>
                        <a:t>Q</a:t>
                      </a:r>
                    </a:p>
                  </a:txBody>
                  <a:tcPr marL="72000" marR="72000" marT="17990" marB="179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alpha val="70195"/>
                      </a:srgb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P </a:t>
                      </a:r>
                      <a:r>
                        <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sym typeface="Symbol" panose="05050102010706020507" pitchFamily="18" charset="2"/>
                        </a:rPr>
                        <a:t></a:t>
                      </a:r>
                      <a:r>
                        <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 Q</a:t>
                      </a:r>
                    </a:p>
                  </a:txBody>
                  <a:tcPr marL="72000" marR="72000" marT="17990" marB="179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00"/>
                    </a:solidFill>
                  </a:tcPr>
                </a:tc>
                <a:extLst>
                  <a:ext uri="{0D108BD9-81ED-4DB2-BD59-A6C34878D82A}">
                    <a16:rowId xmlns:a16="http://schemas.microsoft.com/office/drawing/2014/main" val="498431176"/>
                  </a:ext>
                </a:extLst>
              </a:tr>
              <a:tr h="401638">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p>
                  </a:txBody>
                  <a:tcPr marL="72000" marR="72000" marT="17990" marB="179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p>
                  </a:txBody>
                  <a:tcPr marL="72000" marR="72000" marT="17990" marB="179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8196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p>
                  </a:txBody>
                  <a:tcPr marL="72000" marR="72000" marT="17990" marB="179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extLst>
                  <a:ext uri="{0D108BD9-81ED-4DB2-BD59-A6C34878D82A}">
                    <a16:rowId xmlns:a16="http://schemas.microsoft.com/office/drawing/2014/main" val="2295327683"/>
                  </a:ext>
                </a:extLst>
              </a:tr>
              <a:tr h="401638">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p>
                  </a:txBody>
                  <a:tcPr marL="72000" marR="72000" marT="17990" marB="179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7842"/>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p>
                  </a:txBody>
                  <a:tcPr marL="72000" marR="72000" marT="17990" marB="179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p>
                  </a:txBody>
                  <a:tcPr marL="72000" marR="72000" marT="17990" marB="179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7842"/>
                      </a:schemeClr>
                    </a:solidFill>
                  </a:tcPr>
                </a:tc>
                <a:extLst>
                  <a:ext uri="{0D108BD9-81ED-4DB2-BD59-A6C34878D82A}">
                    <a16:rowId xmlns:a16="http://schemas.microsoft.com/office/drawing/2014/main" val="1213081145"/>
                  </a:ext>
                </a:extLst>
              </a:tr>
              <a:tr h="401638">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p>
                  </a:txBody>
                  <a:tcPr marL="72000" marR="72000" marT="17990" marB="179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p>
                  </a:txBody>
                  <a:tcPr marL="72000" marR="72000" marT="17990" marB="179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8196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p>
                  </a:txBody>
                  <a:tcPr marL="72000" marR="72000" marT="17990" marB="179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extLst>
                  <a:ext uri="{0D108BD9-81ED-4DB2-BD59-A6C34878D82A}">
                    <a16:rowId xmlns:a16="http://schemas.microsoft.com/office/drawing/2014/main" val="2252674766"/>
                  </a:ext>
                </a:extLst>
              </a:tr>
              <a:tr h="401638">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p>
                  </a:txBody>
                  <a:tcPr marL="72000" marR="72000" marT="17990" marB="179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7842"/>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p>
                  </a:txBody>
                  <a:tcPr marL="72000" marR="72000" marT="17990" marB="179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tabLst/>
                      </a:pPr>
                      <a:r>
                        <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p>
                  </a:txBody>
                  <a:tcPr marL="72000" marR="72000" marT="17990" marB="1799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7842"/>
                      </a:schemeClr>
                    </a:solidFill>
                  </a:tcPr>
                </a:tc>
                <a:extLst>
                  <a:ext uri="{0D108BD9-81ED-4DB2-BD59-A6C34878D82A}">
                    <a16:rowId xmlns:a16="http://schemas.microsoft.com/office/drawing/2014/main" val="93576698"/>
                  </a:ext>
                </a:extLst>
              </a:tr>
            </a:tbl>
          </a:graphicData>
        </a:graphic>
      </p:graphicFrame>
      <mc:AlternateContent xmlns:mc="http://schemas.openxmlformats.org/markup-compatibility/2006" xmlns:a14="http://schemas.microsoft.com/office/drawing/2010/main">
        <mc:Choice Requires="a14">
          <p:sp>
            <p:nvSpPr>
              <p:cNvPr id="8" name="矩形 7"/>
              <p:cNvSpPr/>
              <p:nvPr/>
            </p:nvSpPr>
            <p:spPr>
              <a:xfrm>
                <a:off x="2514600" y="4480679"/>
                <a:ext cx="7086600" cy="1338828"/>
              </a:xfrm>
              <a:prstGeom prst="rect">
                <a:avLst/>
              </a:prstGeom>
            </p:spPr>
            <p:txBody>
              <a:bodyPr wrap="square">
                <a:spAutoFit/>
              </a:bodyPr>
              <a:lstStyle/>
              <a:p>
                <a:pPr lvl="1">
                  <a:lnSpc>
                    <a:spcPct val="150000"/>
                  </a:lnSpc>
                </a:pPr>
                <a14:m>
                  <m:oMath xmlns:m="http://schemas.openxmlformats.org/officeDocument/2006/math">
                    <m:r>
                      <a:rPr lang="en-US" altLang="zh-CN" i="1" dirty="0">
                        <a:latin typeface="Cambria Math" panose="02040503050406030204" pitchFamily="18" charset="0"/>
                      </a:rPr>
                      <m:t>𝑝</m:t>
                    </m:r>
                  </m:oMath>
                </a14:m>
                <a:r>
                  <a:rPr lang="zh-CN" altLang="en-US" dirty="0">
                    <a:latin typeface="微软雅黑" panose="020B0503020204020204" pitchFamily="34" charset="-122"/>
                    <a:ea typeface="微软雅黑" panose="020B0503020204020204" pitchFamily="34" charset="-122"/>
                  </a:rPr>
                  <a:t>是</a:t>
                </a:r>
                <a14:m>
                  <m:oMath xmlns:m="http://schemas.openxmlformats.org/officeDocument/2006/math">
                    <m:r>
                      <a:rPr lang="en-US" altLang="zh-CN" i="1" dirty="0">
                        <a:latin typeface="Cambria Math" panose="02040503050406030204" pitchFamily="18" charset="0"/>
                      </a:rPr>
                      <m:t>𝑞</m:t>
                    </m:r>
                  </m:oMath>
                </a14:m>
                <a:r>
                  <a:rPr lang="zh-CN" altLang="en-US" dirty="0">
                    <a:latin typeface="微软雅黑" panose="020B0503020204020204" pitchFamily="34" charset="-122"/>
                    <a:ea typeface="微软雅黑" panose="020B0503020204020204" pitchFamily="34" charset="-122"/>
                  </a:rPr>
                  <a:t>的充分必要条件</a:t>
                </a:r>
                <a:endParaRPr lang="en-US" altLang="zh-CN" dirty="0">
                  <a:latin typeface="微软雅黑" panose="020B0503020204020204" pitchFamily="34" charset="-122"/>
                  <a:ea typeface="微软雅黑" panose="020B0503020204020204" pitchFamily="34" charset="-122"/>
                </a:endParaRPr>
              </a:p>
              <a:p>
                <a:pPr lvl="1">
                  <a:lnSpc>
                    <a:spcPct val="150000"/>
                  </a:lnSpc>
                </a:pPr>
                <a:r>
                  <a:rPr lang="zh-CN" altLang="en-US" dirty="0">
                    <a:latin typeface="微软雅黑" panose="020B0503020204020204" pitchFamily="34" charset="-122"/>
                    <a:ea typeface="微软雅黑" panose="020B0503020204020204" pitchFamily="34" charset="-122"/>
                  </a:rPr>
                  <a:t>如果</a:t>
                </a:r>
                <a14:m>
                  <m:oMath xmlns:m="http://schemas.openxmlformats.org/officeDocument/2006/math">
                    <m:r>
                      <a:rPr lang="en-US" altLang="zh-CN" i="1" dirty="0">
                        <a:latin typeface="Cambria Math" panose="02040503050406030204" pitchFamily="18" charset="0"/>
                      </a:rPr>
                      <m:t>𝑝</m:t>
                    </m:r>
                  </m:oMath>
                </a14:m>
                <a:r>
                  <a:rPr lang="zh-CN" altLang="en-US" dirty="0">
                    <a:latin typeface="微软雅黑" panose="020B0503020204020204" pitchFamily="34" charset="-122"/>
                    <a:ea typeface="微软雅黑" panose="020B0503020204020204" pitchFamily="34" charset="-122"/>
                  </a:rPr>
                  <a:t>那么</a:t>
                </a:r>
                <a14:m>
                  <m:oMath xmlns:m="http://schemas.openxmlformats.org/officeDocument/2006/math">
                    <m:r>
                      <a:rPr lang="en-US" altLang="zh-CN" i="1" dirty="0">
                        <a:latin typeface="Cambria Math" panose="02040503050406030204" pitchFamily="18" charset="0"/>
                      </a:rPr>
                      <m:t>𝑞</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反之亦然</a:t>
                </a:r>
                <a:endParaRPr lang="en-US" altLang="zh-CN" dirty="0">
                  <a:latin typeface="微软雅黑" panose="020B0503020204020204" pitchFamily="34" charset="-122"/>
                  <a:ea typeface="微软雅黑" panose="020B0503020204020204" pitchFamily="34" charset="-122"/>
                </a:endParaRPr>
              </a:p>
              <a:p>
                <a:pPr lvl="1">
                  <a:lnSpc>
                    <a:spcPct val="150000"/>
                  </a:lnSpc>
                </a:pPr>
                <a14:m>
                  <m:oMath xmlns:m="http://schemas.openxmlformats.org/officeDocument/2006/math">
                    <m:r>
                      <a:rPr lang="en-US" altLang="zh-CN" i="1" dirty="0">
                        <a:latin typeface="Cambria Math" panose="02040503050406030204" pitchFamily="18" charset="0"/>
                      </a:rPr>
                      <m:t>𝑝</m:t>
                    </m:r>
                  </m:oMath>
                </a14:m>
                <a:r>
                  <a:rPr lang="zh-CN" altLang="en-US" dirty="0">
                    <a:latin typeface="微软雅黑" panose="020B0503020204020204" pitchFamily="34" charset="-122"/>
                    <a:ea typeface="微软雅黑" panose="020B0503020204020204" pitchFamily="34" charset="-122"/>
                  </a:rPr>
                  <a:t>当且仅当</a:t>
                </a:r>
                <a14:m>
                  <m:oMath xmlns:m="http://schemas.openxmlformats.org/officeDocument/2006/math">
                    <m:r>
                      <a:rPr lang="en-US" altLang="zh-CN" i="1" dirty="0">
                        <a:latin typeface="Cambria Math" panose="02040503050406030204" pitchFamily="18" charset="0"/>
                      </a:rPr>
                      <m:t>𝑞</m:t>
                    </m:r>
                  </m:oMath>
                </a14:m>
                <a:endParaRPr lang="en-US" altLang="zh-CN" dirty="0">
                  <a:latin typeface="微软雅黑" panose="020B0503020204020204" pitchFamily="34" charset="-122"/>
                  <a:ea typeface="微软雅黑" panose="020B0503020204020204" pitchFamily="34" charset="-122"/>
                </a:endParaRPr>
              </a:p>
            </p:txBody>
          </p:sp>
        </mc:Choice>
        <mc:Fallback xmlns="">
          <p:sp>
            <p:nvSpPr>
              <p:cNvPr id="8" name="矩形 7"/>
              <p:cNvSpPr>
                <a:spLocks noRot="1" noChangeAspect="1" noMove="1" noResize="1" noEditPoints="1" noAdjustHandles="1" noChangeArrowheads="1" noChangeShapeType="1" noTextEdit="1"/>
              </p:cNvSpPr>
              <p:nvPr/>
            </p:nvSpPr>
            <p:spPr>
              <a:xfrm>
                <a:off x="2514600" y="4480679"/>
                <a:ext cx="7086600" cy="1338828"/>
              </a:xfrm>
              <a:prstGeom prst="rect">
                <a:avLst/>
              </a:prstGeom>
              <a:blipFill rotWithShape="0">
                <a:blip r:embed="rId3"/>
                <a:stretch>
                  <a:fillRect b="-2727"/>
                </a:stretch>
              </a:blipFill>
            </p:spPr>
            <p:txBody>
              <a:bodyPr/>
              <a:lstStyle/>
              <a:p>
                <a:r>
                  <a:rPr lang="zh-CN" altLang="en-US">
                    <a:noFill/>
                  </a:rPr>
                  <a:t> </a:t>
                </a:r>
              </a:p>
            </p:txBody>
          </p:sp>
        </mc:Fallback>
      </mc:AlternateContent>
      <p:sp>
        <p:nvSpPr>
          <p:cNvPr id="12" name="圆角矩形 11"/>
          <p:cNvSpPr/>
          <p:nvPr/>
        </p:nvSpPr>
        <p:spPr>
          <a:xfrm>
            <a:off x="5638800" y="4617214"/>
            <a:ext cx="4953000" cy="35808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5667777" y="5783057"/>
            <a:ext cx="4953000" cy="35808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683545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200" y="1066800"/>
            <a:ext cx="11277599" cy="16764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normAutofit/>
          </a:bodyPr>
          <a:lstStyle/>
          <a:p>
            <a:r>
              <a:rPr lang="zh-CN" altLang="en-US" dirty="0"/>
              <a:t>逆命题</a:t>
            </a:r>
            <a:r>
              <a:rPr lang="en-US" altLang="zh-CN" dirty="0"/>
              <a:t>, </a:t>
            </a:r>
            <a:r>
              <a:rPr lang="zh-CN" altLang="en-US" dirty="0"/>
              <a:t>逆否命题</a:t>
            </a:r>
            <a:r>
              <a:rPr lang="en-US" altLang="zh-CN" dirty="0"/>
              <a:t>, </a:t>
            </a:r>
            <a:r>
              <a:rPr lang="zh-CN" altLang="en-US" dirty="0"/>
              <a:t>反命题</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a:t>从条件语句</a:t>
                </a:r>
                <a14:m>
                  <m:oMath xmlns:m="http://schemas.openxmlformats.org/officeDocument/2006/math">
                    <m:r>
                      <a:rPr lang="en-US" sz="2400" i="1" dirty="0" smtClean="0">
                        <a:latin typeface="Cambria Math" panose="02040503050406030204" pitchFamily="18" charset="0"/>
                        <a:ea typeface="Cambria Math" pitchFamily="18" charset="0"/>
                      </a:rPr>
                      <m:t>𝑝</m:t>
                    </m:r>
                    <m:r>
                      <a:rPr lang="en-US" sz="2400" i="1" dirty="0" smtClean="0">
                        <a:latin typeface="Cambria Math" panose="02040503050406030204" pitchFamily="18" charset="0"/>
                        <a:ea typeface="Cambria Math" pitchFamily="18" charset="0"/>
                      </a:rPr>
                      <m:t> →</m:t>
                    </m:r>
                    <m:r>
                      <a:rPr lang="en-US" sz="2400" i="1" dirty="0" smtClean="0">
                        <a:latin typeface="Cambria Math" panose="02040503050406030204" pitchFamily="18" charset="0"/>
                        <a:ea typeface="Cambria Math" pitchFamily="18" charset="0"/>
                      </a:rPr>
                      <m:t>𝑞</m:t>
                    </m:r>
                  </m:oMath>
                </a14:m>
                <a:r>
                  <a:rPr lang="en-US" sz="2400" i="1" dirty="0">
                    <a:latin typeface="Cambria Math" pitchFamily="18" charset="0"/>
                    <a:ea typeface="Cambria Math" pitchFamily="18" charset="0"/>
                  </a:rPr>
                  <a:t>,</a:t>
                </a:r>
                <a:r>
                  <a:rPr lang="en-US" dirty="0"/>
                  <a:t> </a:t>
                </a:r>
                <a:r>
                  <a:rPr lang="zh-CN" altLang="en-US" dirty="0"/>
                  <a:t>我们可以构成一些新的条件</a:t>
                </a:r>
                <a:r>
                  <a:rPr lang="en-US" dirty="0"/>
                  <a:t>.</a:t>
                </a:r>
              </a:p>
              <a:p>
                <a:pPr lvl="1"/>
                <a14:m>
                  <m:oMath xmlns:m="http://schemas.openxmlformats.org/officeDocument/2006/math">
                    <m:r>
                      <a:rPr lang="en-US" i="1" dirty="0" smtClean="0">
                        <a:latin typeface="Cambria Math" panose="02040503050406030204" pitchFamily="18" charset="0"/>
                        <a:ea typeface="Cambria Math" pitchFamily="18" charset="0"/>
                      </a:rPr>
                      <m:t>𝑞</m:t>
                    </m:r>
                    <m:r>
                      <a:rPr lang="en-US" i="1" dirty="0" smtClean="0">
                        <a:latin typeface="Cambria Math" panose="02040503050406030204" pitchFamily="18" charset="0"/>
                        <a:ea typeface="Cambria Math" pitchFamily="18" charset="0"/>
                      </a:rPr>
                      <m:t> →</m:t>
                    </m:r>
                    <m:r>
                      <a:rPr lang="en-US" i="1" dirty="0" smtClean="0">
                        <a:latin typeface="Cambria Math" panose="02040503050406030204" pitchFamily="18" charset="0"/>
                        <a:ea typeface="Cambria Math" pitchFamily="18" charset="0"/>
                      </a:rPr>
                      <m:t>𝑝</m:t>
                    </m:r>
                    <m:r>
                      <a:rPr lang="en-US" i="1" dirty="0" smtClean="0">
                        <a:latin typeface="Cambria Math" panose="02040503050406030204" pitchFamily="18" charset="0"/>
                      </a:rPr>
                      <m:t>          </m:t>
                    </m:r>
                  </m:oMath>
                </a14:m>
                <a:r>
                  <a:rPr lang="zh-CN" altLang="en-US" dirty="0"/>
                  <a:t> 表示</a:t>
                </a:r>
                <a14:m>
                  <m:oMath xmlns:m="http://schemas.openxmlformats.org/officeDocument/2006/math">
                    <m:r>
                      <a:rPr lang="en-US" i="1" dirty="0" smtClean="0">
                        <a:latin typeface="Cambria Math" panose="02040503050406030204" pitchFamily="18" charset="0"/>
                        <a:ea typeface="Cambria Math" pitchFamily="18" charset="0"/>
                      </a:rPr>
                      <m:t>𝑝</m:t>
                    </m:r>
                    <m:r>
                      <a:rPr lang="en-US" i="1" dirty="0" smtClean="0">
                        <a:latin typeface="Cambria Math" panose="02040503050406030204" pitchFamily="18" charset="0"/>
                        <a:ea typeface="Cambria Math" pitchFamily="18" charset="0"/>
                      </a:rPr>
                      <m:t> →</m:t>
                    </m:r>
                    <m:r>
                      <a:rPr lang="en-US" i="1" dirty="0" smtClean="0">
                        <a:latin typeface="Cambria Math" panose="02040503050406030204" pitchFamily="18" charset="0"/>
                        <a:ea typeface="Cambria Math" pitchFamily="18" charset="0"/>
                      </a:rPr>
                      <m:t>𝑞</m:t>
                    </m:r>
                    <m:r>
                      <a:rPr lang="en-US" i="1" dirty="0" smtClean="0">
                        <a:latin typeface="Cambria Math" panose="02040503050406030204" pitchFamily="18" charset="0"/>
                      </a:rPr>
                      <m:t> </m:t>
                    </m:r>
                  </m:oMath>
                </a14:m>
                <a:r>
                  <a:rPr lang="zh-CN" altLang="en-US" dirty="0"/>
                  <a:t>的</a:t>
                </a:r>
                <a:r>
                  <a:rPr lang="zh-CN" altLang="en-US" b="1" dirty="0">
                    <a:solidFill>
                      <a:srgbClr val="C00000"/>
                    </a:solidFill>
                  </a:rPr>
                  <a:t>逆命题</a:t>
                </a:r>
                <a:endParaRPr lang="en-US" b="1" dirty="0">
                  <a:solidFill>
                    <a:srgbClr val="C00000"/>
                  </a:solidFill>
                </a:endParaRPr>
              </a:p>
              <a:p>
                <a:pPr lvl="1"/>
                <a14:m>
                  <m:oMath xmlns:m="http://schemas.openxmlformats.org/officeDocument/2006/math">
                    <m:r>
                      <a:rPr lang="en-US" i="1" dirty="0" smtClean="0">
                        <a:latin typeface="Cambria Math" panose="02040503050406030204" pitchFamily="18" charset="0"/>
                        <a:ea typeface="Cambria Math"/>
                      </a:rPr>
                      <m:t>¬</m:t>
                    </m:r>
                    <m:r>
                      <a:rPr lang="en-US" i="1" dirty="0" smtClean="0">
                        <a:latin typeface="Cambria Math" panose="02040503050406030204" pitchFamily="18" charset="0"/>
                        <a:ea typeface="Cambria Math" pitchFamily="18" charset="0"/>
                      </a:rPr>
                      <m:t>𝑞</m:t>
                    </m:r>
                    <m:r>
                      <a:rPr lang="en-US" i="1" dirty="0" smtClean="0">
                        <a:latin typeface="Cambria Math" panose="02040503050406030204" pitchFamily="18" charset="0"/>
                        <a:ea typeface="Cambria Math" pitchFamily="18" charset="0"/>
                      </a:rPr>
                      <m:t> →¬ </m:t>
                    </m:r>
                    <m:r>
                      <a:rPr lang="en-US" i="1" dirty="0" smtClean="0">
                        <a:latin typeface="Cambria Math" panose="02040503050406030204" pitchFamily="18" charset="0"/>
                        <a:ea typeface="Cambria Math" pitchFamily="18" charset="0"/>
                      </a:rPr>
                      <m:t>𝑝</m:t>
                    </m:r>
                    <m:r>
                      <a:rPr lang="en-US" i="1" dirty="0" smtClean="0">
                        <a:latin typeface="Cambria Math" panose="02040503050406030204" pitchFamily="18" charset="0"/>
                      </a:rPr>
                      <m:t>    </m:t>
                    </m:r>
                  </m:oMath>
                </a14:m>
                <a:r>
                  <a:rPr lang="zh-CN" altLang="en-US" dirty="0"/>
                  <a:t>表示</a:t>
                </a:r>
                <a14:m>
                  <m:oMath xmlns:m="http://schemas.openxmlformats.org/officeDocument/2006/math">
                    <m:r>
                      <a:rPr lang="en-US" i="1" dirty="0" smtClean="0">
                        <a:latin typeface="Cambria Math" panose="02040503050406030204" pitchFamily="18" charset="0"/>
                        <a:ea typeface="Cambria Math" pitchFamily="18" charset="0"/>
                      </a:rPr>
                      <m:t>𝑝</m:t>
                    </m:r>
                    <m:r>
                      <a:rPr lang="en-US" i="1" dirty="0" smtClean="0">
                        <a:latin typeface="Cambria Math" panose="02040503050406030204" pitchFamily="18" charset="0"/>
                        <a:ea typeface="Cambria Math" pitchFamily="18" charset="0"/>
                      </a:rPr>
                      <m:t> →</m:t>
                    </m:r>
                    <m:r>
                      <a:rPr lang="en-US" i="1" dirty="0" smtClean="0">
                        <a:latin typeface="Cambria Math" panose="02040503050406030204" pitchFamily="18" charset="0"/>
                        <a:ea typeface="Cambria Math" pitchFamily="18" charset="0"/>
                      </a:rPr>
                      <m:t>𝑞</m:t>
                    </m:r>
                  </m:oMath>
                </a14:m>
                <a:r>
                  <a:rPr lang="zh-CN" altLang="en-US" dirty="0"/>
                  <a:t>的</a:t>
                </a:r>
                <a:r>
                  <a:rPr lang="zh-CN" altLang="en-US" b="1" dirty="0">
                    <a:solidFill>
                      <a:srgbClr val="C00000"/>
                    </a:solidFill>
                  </a:rPr>
                  <a:t>逆否命题</a:t>
                </a:r>
                <a:endParaRPr lang="en-US" b="1" dirty="0">
                  <a:solidFill>
                    <a:srgbClr val="C00000"/>
                  </a:solidFill>
                </a:endParaRPr>
              </a:p>
              <a:p>
                <a:pPr lvl="1"/>
                <a14:m>
                  <m:oMath xmlns:m="http://schemas.openxmlformats.org/officeDocument/2006/math">
                    <m:r>
                      <a:rPr lang="en-US" i="1" dirty="0" smtClean="0">
                        <a:latin typeface="Cambria Math" panose="02040503050406030204" pitchFamily="18" charset="0"/>
                        <a:ea typeface="Cambria Math"/>
                      </a:rPr>
                      <m:t>¬</m:t>
                    </m:r>
                    <m:r>
                      <a:rPr lang="en-US" i="1" dirty="0" smtClean="0">
                        <a:latin typeface="Cambria Math" panose="02040503050406030204" pitchFamily="18" charset="0"/>
                        <a:ea typeface="Cambria Math" pitchFamily="18" charset="0"/>
                      </a:rPr>
                      <m:t>𝑝</m:t>
                    </m:r>
                    <m:r>
                      <a:rPr lang="en-US" i="1" dirty="0" smtClean="0">
                        <a:latin typeface="Cambria Math" panose="02040503050406030204" pitchFamily="18" charset="0"/>
                        <a:ea typeface="Cambria Math" pitchFamily="18" charset="0"/>
                      </a:rPr>
                      <m:t> →¬ </m:t>
                    </m:r>
                    <m:r>
                      <a:rPr lang="en-US" i="1" dirty="0" smtClean="0">
                        <a:latin typeface="Cambria Math" panose="02040503050406030204" pitchFamily="18" charset="0"/>
                        <a:ea typeface="Cambria Math" pitchFamily="18" charset="0"/>
                      </a:rPr>
                      <m:t>𝑞</m:t>
                    </m:r>
                    <m:r>
                      <a:rPr lang="en-US" i="1" dirty="0" smtClean="0">
                        <a:latin typeface="Cambria Math" panose="02040503050406030204" pitchFamily="18" charset="0"/>
                      </a:rPr>
                      <m:t>    </m:t>
                    </m:r>
                  </m:oMath>
                </a14:m>
                <a:r>
                  <a:rPr lang="zh-CN" altLang="en-US" dirty="0"/>
                  <a:t>表示</a:t>
                </a:r>
                <a14:m>
                  <m:oMath xmlns:m="http://schemas.openxmlformats.org/officeDocument/2006/math">
                    <m:r>
                      <a:rPr lang="en-US" i="1" dirty="0" smtClean="0">
                        <a:latin typeface="Cambria Math" panose="02040503050406030204" pitchFamily="18" charset="0"/>
                        <a:ea typeface="Cambria Math" pitchFamily="18" charset="0"/>
                      </a:rPr>
                      <m:t>𝑝</m:t>
                    </m:r>
                    <m:r>
                      <a:rPr lang="en-US" i="1" dirty="0" smtClean="0">
                        <a:latin typeface="Cambria Math" panose="02040503050406030204" pitchFamily="18" charset="0"/>
                        <a:ea typeface="Cambria Math" pitchFamily="18" charset="0"/>
                      </a:rPr>
                      <m:t> →</m:t>
                    </m:r>
                    <m:r>
                      <a:rPr lang="en-US" i="1" dirty="0" smtClean="0">
                        <a:latin typeface="Cambria Math" panose="02040503050406030204" pitchFamily="18" charset="0"/>
                        <a:ea typeface="Cambria Math" pitchFamily="18" charset="0"/>
                      </a:rPr>
                      <m:t>𝑞</m:t>
                    </m:r>
                  </m:oMath>
                </a14:m>
                <a:r>
                  <a:rPr lang="zh-CN" altLang="en-US" dirty="0"/>
                  <a:t>的</a:t>
                </a:r>
                <a:r>
                  <a:rPr lang="zh-CN" altLang="en-US" b="1" dirty="0">
                    <a:solidFill>
                      <a:srgbClr val="C00000"/>
                    </a:solidFill>
                  </a:rPr>
                  <a:t>反命题</a:t>
                </a:r>
                <a:endParaRPr lang="en-US" b="1" dirty="0">
                  <a:solidFill>
                    <a:srgbClr val="C00000"/>
                  </a:solidFill>
                </a:endParaRPr>
              </a:p>
              <a:p>
                <a:pPr lvl="0"/>
                <a:endParaRPr lang="en-US" altLang="zh-CN" dirty="0"/>
              </a:p>
              <a:p>
                <a:pPr lvl="0"/>
                <a:r>
                  <a:rPr lang="zh-CN" altLang="en-US" dirty="0"/>
                  <a:t>例</a:t>
                </a:r>
                <a:r>
                  <a:rPr lang="en-US" dirty="0"/>
                  <a:t>: </a:t>
                </a:r>
                <a:r>
                  <a:rPr lang="zh-CN" altLang="en-US" dirty="0"/>
                  <a:t>找到如下语句的逆命题</a:t>
                </a:r>
                <a:r>
                  <a:rPr lang="en-US" altLang="zh-CN" dirty="0"/>
                  <a:t>, </a:t>
                </a:r>
                <a:r>
                  <a:rPr lang="zh-CN" altLang="en-US" dirty="0"/>
                  <a:t>逆否命题</a:t>
                </a:r>
                <a:r>
                  <a:rPr lang="en-US" altLang="zh-CN" dirty="0"/>
                  <a:t>, </a:t>
                </a:r>
                <a:r>
                  <a:rPr lang="zh-CN" altLang="en-US" dirty="0"/>
                  <a:t>反命题</a:t>
                </a:r>
                <a:r>
                  <a:rPr lang="en-US" altLang="zh-CN" dirty="0"/>
                  <a:t>:</a:t>
                </a:r>
                <a:r>
                  <a:rPr lang="en-US" dirty="0"/>
                  <a:t>“</a:t>
                </a:r>
                <a:r>
                  <a:rPr lang="zh-CN" altLang="en-US" dirty="0"/>
                  <a:t>每当下雨时</a:t>
                </a:r>
                <a:r>
                  <a:rPr lang="en-US" altLang="zh-CN" dirty="0"/>
                  <a:t>, </a:t>
                </a:r>
                <a:r>
                  <a:rPr lang="zh-CN" altLang="en-US" dirty="0"/>
                  <a:t>主队就能获胜</a:t>
                </a:r>
                <a:r>
                  <a:rPr lang="en-US" dirty="0"/>
                  <a:t>.” </a:t>
                </a:r>
              </a:p>
              <a:p>
                <a:pPr lvl="0"/>
                <a:r>
                  <a:rPr lang="zh-CN" altLang="en-US" dirty="0"/>
                  <a:t>解</a:t>
                </a:r>
                <a:r>
                  <a:rPr lang="en-US" dirty="0"/>
                  <a:t>:   </a:t>
                </a:r>
              </a:p>
              <a:p>
                <a:pPr lvl="1"/>
                <a:r>
                  <a:rPr lang="zh-CN" altLang="en-US" dirty="0"/>
                  <a:t>逆命题</a:t>
                </a:r>
                <a:r>
                  <a:rPr lang="en-US" dirty="0"/>
                  <a:t>: </a:t>
                </a:r>
                <a:r>
                  <a:rPr lang="zh-CN" altLang="en-US" dirty="0"/>
                  <a:t>如果主队获胜</a:t>
                </a:r>
                <a:r>
                  <a:rPr lang="en-US" altLang="zh-CN" dirty="0"/>
                  <a:t>, </a:t>
                </a:r>
                <a:r>
                  <a:rPr lang="zh-CN" altLang="en-US" dirty="0"/>
                  <a:t>那么下雨了</a:t>
                </a:r>
                <a:r>
                  <a:rPr lang="en-US" dirty="0"/>
                  <a:t>.</a:t>
                </a:r>
              </a:p>
              <a:p>
                <a:pPr lvl="1"/>
                <a:r>
                  <a:rPr lang="zh-CN" altLang="en-US" dirty="0"/>
                  <a:t>逆否命题</a:t>
                </a:r>
                <a:r>
                  <a:rPr lang="en-US" dirty="0"/>
                  <a:t>:  </a:t>
                </a:r>
                <a:r>
                  <a:rPr lang="zh-CN" altLang="en-US" dirty="0"/>
                  <a:t>如果主队没有获胜</a:t>
                </a:r>
                <a:r>
                  <a:rPr lang="en-US" altLang="zh-CN" dirty="0"/>
                  <a:t>, </a:t>
                </a:r>
                <a:r>
                  <a:rPr lang="zh-CN" altLang="en-US" dirty="0"/>
                  <a:t>那么没有下雨</a:t>
                </a:r>
                <a:r>
                  <a:rPr lang="en-US" dirty="0"/>
                  <a:t>.</a:t>
                </a:r>
              </a:p>
              <a:p>
                <a:pPr lvl="1"/>
                <a:r>
                  <a:rPr lang="zh-CN" altLang="en-US" dirty="0"/>
                  <a:t>反命题</a:t>
                </a:r>
                <a:r>
                  <a:rPr lang="en-US" dirty="0"/>
                  <a:t>: </a:t>
                </a:r>
                <a:r>
                  <a:rPr lang="zh-CN" altLang="en-US" dirty="0"/>
                  <a:t>如果没有下雨</a:t>
                </a:r>
                <a:r>
                  <a:rPr lang="en-US" altLang="zh-CN" dirty="0"/>
                  <a:t>, </a:t>
                </a:r>
                <a:r>
                  <a:rPr lang="zh-CN" altLang="en-US" dirty="0"/>
                  <a:t>那么主队没有获胜</a:t>
                </a:r>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99" t="-2143" r="-721"/>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7BD4AE11-1611-4712-A95E-2E83A5D0E01C}"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24</a:t>
            </a:fld>
            <a:endParaRPr lang="zh-CN" altLang="en-US" dirty="0"/>
          </a:p>
        </p:txBody>
      </p:sp>
    </p:spTree>
    <p:extLst>
      <p:ext uri="{BB962C8B-B14F-4D97-AF65-F5344CB8AC3E}">
        <p14:creationId xmlns:p14="http://schemas.microsoft.com/office/powerpoint/2010/main" val="37524161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71D4781-7B0F-4ED7-8DDC-B3256B9F9874}"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25</a:t>
            </a:fld>
            <a:endParaRPr lang="zh-CN" altLang="en-US" dirty="0"/>
          </a:p>
        </p:txBody>
      </p:sp>
      <p:sp>
        <p:nvSpPr>
          <p:cNvPr id="8" name="Title 1"/>
          <p:cNvSpPr>
            <a:spLocks noGrp="1"/>
          </p:cNvSpPr>
          <p:nvPr>
            <p:ph type="title"/>
          </p:nvPr>
        </p:nvSpPr>
        <p:spPr>
          <a:xfrm>
            <a:off x="595087" y="268889"/>
            <a:ext cx="10987314" cy="635771"/>
          </a:xfrm>
        </p:spPr>
        <p:txBody>
          <a:bodyPr>
            <a:normAutofit/>
          </a:bodyPr>
          <a:lstStyle/>
          <a:p>
            <a:r>
              <a:rPr lang="zh-CN" altLang="en-US" dirty="0"/>
              <a:t>总结</a:t>
            </a:r>
            <a:endParaRPr lang="en-US" dirty="0"/>
          </a:p>
        </p:txBody>
      </p:sp>
      <p:graphicFrame>
        <p:nvGraphicFramePr>
          <p:cNvPr id="7" name="Group 78">
            <a:extLst>
              <a:ext uri="{FF2B5EF4-FFF2-40B4-BE49-F238E27FC236}">
                <a16:creationId xmlns:a16="http://schemas.microsoft.com/office/drawing/2014/main" id="{6D76BDA7-D44D-4943-B9E6-08FB23BF5DCB}"/>
              </a:ext>
            </a:extLst>
          </p:cNvPr>
          <p:cNvGraphicFramePr>
            <a:graphicFrameLocks noGrp="1"/>
          </p:cNvGraphicFramePr>
          <p:nvPr>
            <p:extLst>
              <p:ext uri="{D42A27DB-BD31-4B8C-83A1-F6EECF244321}">
                <p14:modId xmlns:p14="http://schemas.microsoft.com/office/powerpoint/2010/main" val="2432856762"/>
              </p:ext>
            </p:extLst>
          </p:nvPr>
        </p:nvGraphicFramePr>
        <p:xfrm>
          <a:off x="373744" y="1081085"/>
          <a:ext cx="11430000" cy="5038390"/>
        </p:xfrm>
        <a:graphic>
          <a:graphicData uri="http://schemas.openxmlformats.org/drawingml/2006/table">
            <a:tbl>
              <a:tblPr/>
              <a:tblGrid>
                <a:gridCol w="1658394">
                  <a:extLst>
                    <a:ext uri="{9D8B030D-6E8A-4147-A177-3AD203B41FA5}">
                      <a16:colId xmlns:a16="http://schemas.microsoft.com/office/drawing/2014/main" val="20000"/>
                    </a:ext>
                  </a:extLst>
                </a:gridCol>
                <a:gridCol w="1076880">
                  <a:extLst>
                    <a:ext uri="{9D8B030D-6E8A-4147-A177-3AD203B41FA5}">
                      <a16:colId xmlns:a16="http://schemas.microsoft.com/office/drawing/2014/main" val="20001"/>
                    </a:ext>
                  </a:extLst>
                </a:gridCol>
                <a:gridCol w="2050379">
                  <a:extLst>
                    <a:ext uri="{9D8B030D-6E8A-4147-A177-3AD203B41FA5}">
                      <a16:colId xmlns:a16="http://schemas.microsoft.com/office/drawing/2014/main" val="20002"/>
                    </a:ext>
                  </a:extLst>
                </a:gridCol>
                <a:gridCol w="929347">
                  <a:extLst>
                    <a:ext uri="{9D8B030D-6E8A-4147-A177-3AD203B41FA5}">
                      <a16:colId xmlns:a16="http://schemas.microsoft.com/office/drawing/2014/main" val="20003"/>
                    </a:ext>
                  </a:extLst>
                </a:gridCol>
                <a:gridCol w="2057400">
                  <a:extLst>
                    <a:ext uri="{9D8B030D-6E8A-4147-A177-3AD203B41FA5}">
                      <a16:colId xmlns:a16="http://schemas.microsoft.com/office/drawing/2014/main" val="20004"/>
                    </a:ext>
                  </a:extLst>
                </a:gridCol>
                <a:gridCol w="3657600">
                  <a:extLst>
                    <a:ext uri="{9D8B030D-6E8A-4147-A177-3AD203B41FA5}">
                      <a16:colId xmlns:a16="http://schemas.microsoft.com/office/drawing/2014/main" val="20005"/>
                    </a:ext>
                  </a:extLst>
                </a:gridCol>
              </a:tblGrid>
              <a:tr h="777097">
                <a:tc>
                  <a:txBody>
                    <a:bodyPr/>
                    <a:lstStyle/>
                    <a:p>
                      <a:pPr marL="0" marR="0" lvl="0" indent="0" algn="ctr" defTabSz="914400" rtl="0" eaLnBrk="1" fontAlgn="base" latinLnBrk="0" hangingPunct="1">
                        <a:lnSpc>
                          <a:spcPct val="115000"/>
                        </a:lnSpc>
                        <a:spcBef>
                          <a:spcPct val="20000"/>
                        </a:spcBef>
                        <a:spcAft>
                          <a:spcPct val="0"/>
                        </a:spcAft>
                        <a:buClr>
                          <a:srgbClr val="FF3300"/>
                        </a:buClr>
                        <a:buSzTx/>
                        <a:buFont typeface="Wingdings" pitchFamily="2" charset="2"/>
                        <a:buNone/>
                        <a:tabLst/>
                      </a:pPr>
                      <a:r>
                        <a:rPr kumimoji="0" lang="zh-CN" altLang="en-US" sz="28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联结词</a:t>
                      </a:r>
                    </a:p>
                  </a:txBody>
                  <a:tcPr marL="18000" marR="18000" marT="17766" marB="17766"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4FFFF"/>
                    </a:solidFill>
                  </a:tcPr>
                </a:tc>
                <a:tc>
                  <a:txBody>
                    <a:bodyPr/>
                    <a:lstStyle/>
                    <a:p>
                      <a:pPr marL="0" marR="0" lvl="0" indent="0" algn="ctr" defTabSz="914400" rtl="0" eaLnBrk="1" fontAlgn="base" latinLnBrk="0" hangingPunct="1">
                        <a:lnSpc>
                          <a:spcPct val="115000"/>
                        </a:lnSpc>
                        <a:spcBef>
                          <a:spcPct val="20000"/>
                        </a:spcBef>
                        <a:spcAft>
                          <a:spcPct val="0"/>
                        </a:spcAft>
                        <a:buClr>
                          <a:srgbClr val="FF3300"/>
                        </a:buClr>
                        <a:buSzTx/>
                        <a:buFont typeface="Wingdings" pitchFamily="2" charset="2"/>
                        <a:buNone/>
                        <a:tabLst/>
                      </a:pPr>
                      <a:r>
                        <a:rPr kumimoji="0" lang="zh-CN" altLang="en-US" sz="28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记号</a:t>
                      </a:r>
                    </a:p>
                  </a:txBody>
                  <a:tcPr marL="18000" marR="18000" marT="17766" marB="177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4FFFF"/>
                    </a:solidFill>
                  </a:tcPr>
                </a:tc>
                <a:tc>
                  <a:txBody>
                    <a:bodyPr/>
                    <a:lstStyle/>
                    <a:p>
                      <a:pPr marL="0" marR="0" lvl="0" indent="0" algn="ctr" defTabSz="914400" rtl="0" eaLnBrk="1" fontAlgn="base" latinLnBrk="0" hangingPunct="1">
                        <a:lnSpc>
                          <a:spcPct val="115000"/>
                        </a:lnSpc>
                        <a:spcBef>
                          <a:spcPct val="20000"/>
                        </a:spcBef>
                        <a:spcAft>
                          <a:spcPct val="0"/>
                        </a:spcAft>
                        <a:buClr>
                          <a:srgbClr val="FF3300"/>
                        </a:buClr>
                        <a:buSzTx/>
                        <a:buFont typeface="Wingdings" pitchFamily="2" charset="2"/>
                        <a:buNone/>
                        <a:tabLst/>
                      </a:pPr>
                      <a:r>
                        <a:rPr kumimoji="0" lang="zh-CN" altLang="en-US" sz="28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复合命题</a:t>
                      </a:r>
                    </a:p>
                  </a:txBody>
                  <a:tcPr marL="18000" marR="18000" marT="17766" marB="177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4FFFF"/>
                    </a:solidFill>
                  </a:tcPr>
                </a:tc>
                <a:tc>
                  <a:txBody>
                    <a:bodyPr/>
                    <a:lstStyle/>
                    <a:p>
                      <a:pPr marL="0" marR="0" lvl="0" indent="0" algn="ctr" defTabSz="914400" rtl="0" eaLnBrk="1" fontAlgn="base" latinLnBrk="0" hangingPunct="1">
                        <a:lnSpc>
                          <a:spcPct val="115000"/>
                        </a:lnSpc>
                        <a:spcBef>
                          <a:spcPct val="20000"/>
                        </a:spcBef>
                        <a:spcAft>
                          <a:spcPct val="0"/>
                        </a:spcAft>
                        <a:buClr>
                          <a:srgbClr val="FF3300"/>
                        </a:buClr>
                        <a:buSzTx/>
                        <a:buFont typeface="Wingdings" pitchFamily="2" charset="2"/>
                        <a:buNone/>
                        <a:tabLst/>
                      </a:pPr>
                      <a:r>
                        <a:rPr kumimoji="0" lang="zh-CN" altLang="en-US" sz="28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记法</a:t>
                      </a:r>
                    </a:p>
                  </a:txBody>
                  <a:tcPr marL="18000" marR="18000" marT="17766" marB="177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4FFFF"/>
                    </a:solidFill>
                  </a:tcPr>
                </a:tc>
                <a:tc>
                  <a:txBody>
                    <a:bodyPr/>
                    <a:lstStyle/>
                    <a:p>
                      <a:pPr marL="0" marR="0" lvl="0" indent="0" algn="ctr" defTabSz="914400" rtl="0" eaLnBrk="1" fontAlgn="base" latinLnBrk="0" hangingPunct="1">
                        <a:lnSpc>
                          <a:spcPct val="115000"/>
                        </a:lnSpc>
                        <a:spcBef>
                          <a:spcPct val="20000"/>
                        </a:spcBef>
                        <a:spcAft>
                          <a:spcPct val="0"/>
                        </a:spcAft>
                        <a:buClr>
                          <a:srgbClr val="FF3300"/>
                        </a:buClr>
                        <a:buSzTx/>
                        <a:buFont typeface="Wingdings" pitchFamily="2" charset="2"/>
                        <a:buNone/>
                        <a:tabLst/>
                      </a:pPr>
                      <a:r>
                        <a:rPr kumimoji="0" lang="zh-CN" altLang="en-US" sz="28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读法</a:t>
                      </a:r>
                    </a:p>
                  </a:txBody>
                  <a:tcPr marL="18000" marR="18000" marT="17766" marB="177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4FFFF"/>
                    </a:solidFill>
                  </a:tcPr>
                </a:tc>
                <a:tc>
                  <a:txBody>
                    <a:bodyPr/>
                    <a:lstStyle/>
                    <a:p>
                      <a:pPr marL="0" marR="0" lvl="0" indent="0" algn="ctr" defTabSz="914400" rtl="0" eaLnBrk="1" fontAlgn="base" latinLnBrk="0" hangingPunct="1">
                        <a:lnSpc>
                          <a:spcPct val="115000"/>
                        </a:lnSpc>
                        <a:spcBef>
                          <a:spcPct val="20000"/>
                        </a:spcBef>
                        <a:spcAft>
                          <a:spcPct val="0"/>
                        </a:spcAft>
                        <a:buClr>
                          <a:srgbClr val="FF3300"/>
                        </a:buClr>
                        <a:buSzTx/>
                        <a:buFont typeface="Wingdings" pitchFamily="2" charset="2"/>
                        <a:buNone/>
                        <a:tabLst/>
                      </a:pPr>
                      <a:r>
                        <a:rPr kumimoji="0" lang="zh-CN" altLang="en-US" sz="28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真值结果</a:t>
                      </a:r>
                    </a:p>
                  </a:txBody>
                  <a:tcPr marL="18000" marR="18000" marT="17766" marB="17766"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4FFFF"/>
                    </a:solidFill>
                  </a:tcPr>
                </a:tc>
                <a:extLst>
                  <a:ext uri="{0D108BD9-81ED-4DB2-BD59-A6C34878D82A}">
                    <a16:rowId xmlns:a16="http://schemas.microsoft.com/office/drawing/2014/main" val="10000"/>
                  </a:ext>
                </a:extLst>
              </a:tr>
              <a:tr h="593917">
                <a:tc>
                  <a:txBody>
                    <a:bodyPr/>
                    <a:lstStyle/>
                    <a:p>
                      <a:pPr marL="0" marR="0" lvl="0" indent="0" algn="ctr"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zh-CN" altLang="en-US" sz="2400" b="1" i="0" u="none" strike="noStrike" cap="none" normalizeH="0" baseline="0">
                          <a:ln>
                            <a:noFill/>
                          </a:ln>
                          <a:solidFill>
                            <a:srgbClr val="0000CC"/>
                          </a:solidFill>
                          <a:effectLst/>
                          <a:latin typeface="微软雅黑" panose="020B0503020204020204" pitchFamily="34" charset="-122"/>
                          <a:ea typeface="微软雅黑" panose="020B0503020204020204" pitchFamily="34" charset="-122"/>
                        </a:rPr>
                        <a:t>否定</a:t>
                      </a:r>
                    </a:p>
                  </a:txBody>
                  <a:tcPr marL="18000" marR="18000" marT="17766" marB="17766"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4FFFF"/>
                    </a:solidFill>
                  </a:tcPr>
                </a:tc>
                <a:tc>
                  <a:txBody>
                    <a:bodyPr/>
                    <a:lstStyle/>
                    <a:p>
                      <a:pPr marL="0" marR="0" lvl="0" indent="0" algn="ctr"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zh-CN" altLang="en-US" sz="24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a:t>
                      </a:r>
                    </a:p>
                  </a:txBody>
                  <a:tcPr marL="18000" marR="18000" marT="17766" marB="177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4FFFF"/>
                    </a:solidFill>
                  </a:tcPr>
                </a:tc>
                <a:tc>
                  <a:txBody>
                    <a:bodyPr/>
                    <a:lstStyle/>
                    <a:p>
                      <a:pPr marL="0" marR="0" lvl="0" indent="0" algn="ctr" defTabSz="914400" rtl="0" eaLnBrk="1" fontAlgn="base" latinLnBrk="0" hangingPunct="1">
                        <a:lnSpc>
                          <a:spcPct val="150000"/>
                        </a:lnSpc>
                        <a:spcBef>
                          <a:spcPct val="20000"/>
                        </a:spcBef>
                        <a:spcAft>
                          <a:spcPct val="0"/>
                        </a:spcAft>
                        <a:buClr>
                          <a:srgbClr val="FF3300"/>
                        </a:buClr>
                        <a:buSzTx/>
                        <a:buFont typeface="Wingdings" pitchFamily="2" charset="2"/>
                        <a:buNone/>
                        <a:tabLst/>
                      </a:pPr>
                      <a:r>
                        <a:rPr kumimoji="0" lang="en-US" altLang="zh-CN" sz="2400" b="1" i="0" u="none" strike="noStrike" kern="1200" cap="none" normalizeH="0" baseline="0" dirty="0">
                          <a:ln>
                            <a:noFill/>
                          </a:ln>
                          <a:solidFill>
                            <a:schemeClr val="hlink"/>
                          </a:solidFill>
                          <a:effectLst/>
                          <a:latin typeface="微软雅黑" panose="020B0503020204020204" pitchFamily="34" charset="-122"/>
                          <a:ea typeface="微软雅黑" panose="020B0503020204020204" pitchFamily="34" charset="-122"/>
                          <a:cs typeface="+mn-cs"/>
                        </a:rPr>
                        <a:t>A</a:t>
                      </a:r>
                      <a:r>
                        <a:rPr kumimoji="0" lang="zh-CN" altLang="en-US" sz="2400" b="1" i="0" u="none" strike="noStrike" kern="1200" cap="none" normalizeH="0" baseline="0" dirty="0">
                          <a:ln>
                            <a:noFill/>
                          </a:ln>
                          <a:solidFill>
                            <a:schemeClr val="hlink"/>
                          </a:solidFill>
                          <a:effectLst/>
                          <a:latin typeface="微软雅黑" panose="020B0503020204020204" pitchFamily="34" charset="-122"/>
                          <a:ea typeface="微软雅黑" panose="020B0503020204020204" pitchFamily="34" charset="-122"/>
                          <a:cs typeface="+mn-cs"/>
                        </a:rPr>
                        <a:t>是不对的</a:t>
                      </a:r>
                    </a:p>
                  </a:txBody>
                  <a:tcPr marL="18000" marR="18000" marT="17766" marB="177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4FFFF"/>
                    </a:solidFill>
                  </a:tcPr>
                </a:tc>
                <a:tc>
                  <a:txBody>
                    <a:bodyPr/>
                    <a:lstStyle/>
                    <a:p>
                      <a:pPr marL="0" marR="0" lvl="0" indent="0" algn="ctr"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zh-CN" altLang="en-US" sz="2400" b="1" i="0" u="none" strike="noStrike" cap="none" normalizeH="0" baseline="0">
                          <a:ln>
                            <a:noFill/>
                          </a:ln>
                          <a:solidFill>
                            <a:srgbClr val="FF9900"/>
                          </a:solidFill>
                          <a:effectLst/>
                          <a:latin typeface="微软雅黑" panose="020B0503020204020204" pitchFamily="34" charset="-122"/>
                          <a:ea typeface="微软雅黑" panose="020B0503020204020204" pitchFamily="34" charset="-122"/>
                        </a:rPr>
                        <a:t>┐</a:t>
                      </a:r>
                      <a:r>
                        <a:rPr kumimoji="0" lang="en-US" altLang="zh-CN" sz="2400" b="1" i="0" u="none" strike="noStrike" cap="none" normalizeH="0" baseline="0">
                          <a:ln>
                            <a:noFill/>
                          </a:ln>
                          <a:solidFill>
                            <a:srgbClr val="FF9900"/>
                          </a:solidFill>
                          <a:effectLst/>
                          <a:latin typeface="微软雅黑" panose="020B0503020204020204" pitchFamily="34" charset="-122"/>
                          <a:ea typeface="微软雅黑" panose="020B0503020204020204" pitchFamily="34" charset="-122"/>
                        </a:rPr>
                        <a:t>A</a:t>
                      </a:r>
                    </a:p>
                  </a:txBody>
                  <a:tcPr marL="18000" marR="18000" marT="17766" marB="177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4FFFF"/>
                    </a:solidFill>
                  </a:tcPr>
                </a:tc>
                <a:tc>
                  <a:txBody>
                    <a:bodyPr/>
                    <a:lstStyle/>
                    <a:p>
                      <a:pPr marL="0" marR="0" lvl="0" indent="0" algn="ctr" defTabSz="914400" rtl="0" eaLnBrk="1" fontAlgn="base" latinLnBrk="0" hangingPunct="1">
                        <a:lnSpc>
                          <a:spcPct val="150000"/>
                        </a:lnSpc>
                        <a:spcBef>
                          <a:spcPct val="20000"/>
                        </a:spcBef>
                        <a:spcAft>
                          <a:spcPct val="0"/>
                        </a:spcAft>
                        <a:buClr>
                          <a:srgbClr val="FF3300"/>
                        </a:buClr>
                        <a:buSzTx/>
                        <a:buFont typeface="Wingdings" pitchFamily="2" charset="2"/>
                        <a:buNone/>
                        <a:tabLst/>
                      </a:pPr>
                      <a:r>
                        <a:rPr kumimoji="0" lang="zh-CN" altLang="en-US" sz="2400" b="1" i="0" u="none" strike="noStrike" kern="1200" cap="none" normalizeH="0" baseline="0" dirty="0">
                          <a:ln>
                            <a:noFill/>
                          </a:ln>
                          <a:solidFill>
                            <a:srgbClr val="9900CC"/>
                          </a:solidFill>
                          <a:effectLst/>
                          <a:latin typeface="微软雅黑" panose="020B0503020204020204" pitchFamily="34" charset="-122"/>
                          <a:ea typeface="微软雅黑" panose="020B0503020204020204" pitchFamily="34" charset="-122"/>
                          <a:cs typeface="+mn-cs"/>
                        </a:rPr>
                        <a:t>非</a:t>
                      </a:r>
                      <a:r>
                        <a:rPr kumimoji="0" lang="en-US" altLang="zh-CN" sz="2400" b="1" i="0" u="none" strike="noStrike" kern="1200" cap="none" normalizeH="0" baseline="0" dirty="0">
                          <a:ln>
                            <a:noFill/>
                          </a:ln>
                          <a:solidFill>
                            <a:srgbClr val="9900CC"/>
                          </a:solidFill>
                          <a:effectLst/>
                          <a:latin typeface="微软雅黑" panose="020B0503020204020204" pitchFamily="34" charset="-122"/>
                          <a:ea typeface="微软雅黑" panose="020B0503020204020204" pitchFamily="34" charset="-122"/>
                          <a:cs typeface="+mn-cs"/>
                        </a:rPr>
                        <a:t>A</a:t>
                      </a:r>
                    </a:p>
                  </a:txBody>
                  <a:tcPr marL="18000" marR="18000" marT="17766" marB="177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4FFFF"/>
                    </a:solidFill>
                  </a:tcPr>
                </a:tc>
                <a:tc>
                  <a:txBody>
                    <a:bodyPr/>
                    <a:lstStyle/>
                    <a:p>
                      <a:pPr marL="0" marR="0" lvl="0" indent="0" algn="just"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zh-CN" altLang="en-US" sz="2400" b="1"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cs"/>
                        </a:rPr>
                        <a:t>┐</a:t>
                      </a:r>
                      <a:r>
                        <a:rPr kumimoji="0" lang="en-US" altLang="zh-CN" sz="2400" b="1"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cs"/>
                        </a:rPr>
                        <a:t>A</a:t>
                      </a:r>
                      <a:r>
                        <a:rPr kumimoji="0" lang="zh-CN" altLang="en-US" sz="2400" b="1" i="0" u="none" strike="noStrike" kern="1200" cap="none" normalizeH="0" baseline="0" noProof="1">
                          <a:ln>
                            <a:noFill/>
                          </a:ln>
                          <a:solidFill>
                            <a:srgbClr val="000000"/>
                          </a:solidFill>
                          <a:effectLst/>
                          <a:latin typeface="微软雅黑" panose="020B0503020204020204" pitchFamily="34" charset="-122"/>
                          <a:ea typeface="微软雅黑" panose="020B0503020204020204" pitchFamily="34" charset="-122"/>
                          <a:cs typeface="+mn-cs"/>
                        </a:rPr>
                        <a:t>为真当且仅当</a:t>
                      </a:r>
                      <a:r>
                        <a:rPr kumimoji="0" lang="en-US" altLang="zh-CN" sz="2400" b="1" i="0" u="none" strike="noStrike" kern="1200" cap="none" normalizeH="0" baseline="0" noProof="1">
                          <a:ln>
                            <a:noFill/>
                          </a:ln>
                          <a:solidFill>
                            <a:srgbClr val="000000"/>
                          </a:solidFill>
                          <a:effectLst/>
                          <a:latin typeface="微软雅黑" panose="020B0503020204020204" pitchFamily="34" charset="-122"/>
                          <a:ea typeface="微软雅黑" panose="020B0503020204020204" pitchFamily="34" charset="-122"/>
                          <a:cs typeface="+mn-cs"/>
                        </a:rPr>
                        <a:t>A</a:t>
                      </a:r>
                      <a:r>
                        <a:rPr kumimoji="0" lang="zh-CN" altLang="en-US" sz="2400" b="1" i="0" u="none" strike="noStrike" kern="1200" cap="none" normalizeH="0" baseline="0" noProof="1">
                          <a:ln>
                            <a:noFill/>
                          </a:ln>
                          <a:solidFill>
                            <a:srgbClr val="000000"/>
                          </a:solidFill>
                          <a:effectLst/>
                          <a:latin typeface="微软雅黑" panose="020B0503020204020204" pitchFamily="34" charset="-122"/>
                          <a:ea typeface="微软雅黑" panose="020B0503020204020204" pitchFamily="34" charset="-122"/>
                          <a:cs typeface="+mn-cs"/>
                        </a:rPr>
                        <a:t>为假</a:t>
                      </a:r>
                      <a:endParaRPr kumimoji="0" lang="zh-CN" altLang="en-US" sz="2400" b="1"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cs"/>
                      </a:endParaRPr>
                    </a:p>
                  </a:txBody>
                  <a:tcPr marL="18000" marR="18000" marT="17766" marB="17766"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4FFFF"/>
                    </a:solidFill>
                  </a:tcPr>
                </a:tc>
                <a:extLst>
                  <a:ext uri="{0D108BD9-81ED-4DB2-BD59-A6C34878D82A}">
                    <a16:rowId xmlns:a16="http://schemas.microsoft.com/office/drawing/2014/main" val="10001"/>
                  </a:ext>
                </a:extLst>
              </a:tr>
              <a:tr h="855559">
                <a:tc>
                  <a:txBody>
                    <a:bodyPr/>
                    <a:lstStyle/>
                    <a:p>
                      <a:pPr marL="0" marR="0" lvl="0" indent="0" algn="ctr" defTabSz="914400" rtl="0" eaLnBrk="1" fontAlgn="base" latinLnBrk="0" hangingPunct="1">
                        <a:lnSpc>
                          <a:spcPct val="150000"/>
                        </a:lnSpc>
                        <a:spcBef>
                          <a:spcPct val="20000"/>
                        </a:spcBef>
                        <a:spcAft>
                          <a:spcPct val="0"/>
                        </a:spcAft>
                        <a:buClr>
                          <a:srgbClr val="FF3300"/>
                        </a:buClr>
                        <a:buSzTx/>
                        <a:buFont typeface="Wingdings" pitchFamily="2" charset="2"/>
                        <a:buNone/>
                        <a:tabLst/>
                      </a:pPr>
                      <a:r>
                        <a:rPr kumimoji="0" lang="zh-CN" altLang="en-US" sz="2400" b="1" i="0" u="none" strike="noStrike" cap="none" normalizeH="0" baseline="0">
                          <a:ln>
                            <a:noFill/>
                          </a:ln>
                          <a:solidFill>
                            <a:srgbClr val="0000CC"/>
                          </a:solidFill>
                          <a:effectLst/>
                          <a:latin typeface="微软雅黑" panose="020B0503020204020204" pitchFamily="34" charset="-122"/>
                          <a:ea typeface="微软雅黑" panose="020B0503020204020204" pitchFamily="34" charset="-122"/>
                        </a:rPr>
                        <a:t>合取</a:t>
                      </a:r>
                    </a:p>
                  </a:txBody>
                  <a:tcPr marL="18000" marR="18000" marT="17766" marB="17766"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4FFFF"/>
                    </a:solidFill>
                  </a:tcPr>
                </a:tc>
                <a:tc>
                  <a:txBody>
                    <a:bodyPr/>
                    <a:lstStyle/>
                    <a:p>
                      <a:pPr marL="0" marR="0" lvl="0" indent="0" algn="ctr" defTabSz="914400" rtl="0" eaLnBrk="1" fontAlgn="base" latinLnBrk="0" hangingPunct="1">
                        <a:lnSpc>
                          <a:spcPct val="150000"/>
                        </a:lnSpc>
                        <a:spcBef>
                          <a:spcPct val="20000"/>
                        </a:spcBef>
                        <a:spcAft>
                          <a:spcPct val="0"/>
                        </a:spcAft>
                        <a:buClr>
                          <a:srgbClr val="FF3300"/>
                        </a:buClr>
                        <a:buSzTx/>
                        <a:buFont typeface="Wingdings" pitchFamily="2" charset="2"/>
                        <a:buNone/>
                        <a:tabLst/>
                      </a:pPr>
                      <a:r>
                        <a:rPr kumimoji="0" lang="zh-CN" altLang="en-US" sz="2400" b="1" i="0" u="none" strike="noStrike" cap="none" normalizeH="0" baseline="0">
                          <a:ln>
                            <a:noFill/>
                          </a:ln>
                          <a:solidFill>
                            <a:srgbClr val="FF0000"/>
                          </a:solidFill>
                          <a:effectLst/>
                          <a:latin typeface="微软雅黑" panose="020B0503020204020204" pitchFamily="34" charset="-122"/>
                          <a:ea typeface="微软雅黑" panose="020B0503020204020204" pitchFamily="34" charset="-122"/>
                        </a:rPr>
                        <a:t>∧</a:t>
                      </a:r>
                    </a:p>
                  </a:txBody>
                  <a:tcPr marL="18000" marR="18000" marT="17766" marB="177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4FFFF"/>
                    </a:solidFill>
                  </a:tcPr>
                </a:tc>
                <a:tc>
                  <a:txBody>
                    <a:bodyPr/>
                    <a:lstStyle/>
                    <a:p>
                      <a:pPr marL="0" marR="0" lvl="0" indent="0" algn="ctr" defTabSz="914400" rtl="0" eaLnBrk="1" fontAlgn="base" latinLnBrk="0" hangingPunct="1">
                        <a:lnSpc>
                          <a:spcPct val="150000"/>
                        </a:lnSpc>
                        <a:spcBef>
                          <a:spcPct val="20000"/>
                        </a:spcBef>
                        <a:spcAft>
                          <a:spcPct val="0"/>
                        </a:spcAft>
                        <a:buClr>
                          <a:srgbClr val="FF3300"/>
                        </a:buClr>
                        <a:buSzTx/>
                        <a:buFont typeface="Wingdings" pitchFamily="2" charset="2"/>
                        <a:buNone/>
                        <a:tabLst/>
                      </a:pPr>
                      <a:r>
                        <a:rPr kumimoji="0" lang="en-US" altLang="zh-CN" sz="2400" b="1" i="0" u="none" strike="noStrike" kern="1200" cap="none" normalizeH="0" baseline="0" dirty="0">
                          <a:ln>
                            <a:noFill/>
                          </a:ln>
                          <a:solidFill>
                            <a:schemeClr val="hlink"/>
                          </a:solidFill>
                          <a:effectLst/>
                          <a:latin typeface="微软雅黑" panose="020B0503020204020204" pitchFamily="34" charset="-122"/>
                          <a:ea typeface="微软雅黑" panose="020B0503020204020204" pitchFamily="34" charset="-122"/>
                          <a:cs typeface="+mn-cs"/>
                        </a:rPr>
                        <a:t>A</a:t>
                      </a:r>
                      <a:r>
                        <a:rPr kumimoji="0" lang="zh-CN" altLang="en-US" sz="2400" b="1" i="0" u="none" strike="noStrike" kern="1200" cap="none" normalizeH="0" baseline="0" dirty="0">
                          <a:ln>
                            <a:noFill/>
                          </a:ln>
                          <a:solidFill>
                            <a:schemeClr val="hlink"/>
                          </a:solidFill>
                          <a:effectLst/>
                          <a:latin typeface="微软雅黑" panose="020B0503020204020204" pitchFamily="34" charset="-122"/>
                          <a:ea typeface="微软雅黑" panose="020B0503020204020204" pitchFamily="34" charset="-122"/>
                          <a:cs typeface="+mn-cs"/>
                        </a:rPr>
                        <a:t>并且</a:t>
                      </a:r>
                      <a:r>
                        <a:rPr kumimoji="0" lang="en-US" altLang="zh-CN" sz="2400" b="1" i="0" u="none" strike="noStrike" kern="1200" cap="none" normalizeH="0" baseline="0" dirty="0">
                          <a:ln>
                            <a:noFill/>
                          </a:ln>
                          <a:solidFill>
                            <a:schemeClr val="hlink"/>
                          </a:solidFill>
                          <a:effectLst/>
                          <a:latin typeface="微软雅黑" panose="020B0503020204020204" pitchFamily="34" charset="-122"/>
                          <a:ea typeface="微软雅黑" panose="020B0503020204020204" pitchFamily="34" charset="-122"/>
                          <a:cs typeface="+mn-cs"/>
                        </a:rPr>
                        <a:t>B</a:t>
                      </a:r>
                    </a:p>
                  </a:txBody>
                  <a:tcPr marL="18000" marR="18000" marT="17766" marB="177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4FFFF"/>
                    </a:solidFill>
                  </a:tcPr>
                </a:tc>
                <a:tc>
                  <a:txBody>
                    <a:bodyPr/>
                    <a:lstStyle/>
                    <a:p>
                      <a:pPr marL="0" marR="0" lvl="0" indent="0" algn="ctr" defTabSz="914400" rtl="0" eaLnBrk="1" fontAlgn="base" latinLnBrk="0" hangingPunct="1">
                        <a:lnSpc>
                          <a:spcPct val="150000"/>
                        </a:lnSpc>
                        <a:spcBef>
                          <a:spcPct val="20000"/>
                        </a:spcBef>
                        <a:spcAft>
                          <a:spcPct val="0"/>
                        </a:spcAft>
                        <a:buClr>
                          <a:srgbClr val="FF3300"/>
                        </a:buClr>
                        <a:buSzTx/>
                        <a:buFont typeface="Wingdings" pitchFamily="2" charset="2"/>
                        <a:buNone/>
                        <a:tabLst/>
                      </a:pPr>
                      <a:r>
                        <a:rPr kumimoji="0" lang="en-US" altLang="zh-CN" sz="2400" b="1" i="0" u="none" strike="noStrike" cap="none" normalizeH="0" baseline="0" noProof="1">
                          <a:ln>
                            <a:noFill/>
                          </a:ln>
                          <a:solidFill>
                            <a:srgbClr val="FF9900"/>
                          </a:solidFill>
                          <a:effectLst/>
                          <a:latin typeface="微软雅黑" panose="020B0503020204020204" pitchFamily="34" charset="-122"/>
                          <a:ea typeface="微软雅黑" panose="020B0503020204020204" pitchFamily="34" charset="-122"/>
                        </a:rPr>
                        <a:t>A∧B</a:t>
                      </a:r>
                      <a:endParaRPr kumimoji="0" lang="en-US" altLang="zh-CN" sz="2400" b="1" i="0" u="none" strike="noStrike" cap="none" normalizeH="0" baseline="0">
                        <a:ln>
                          <a:noFill/>
                        </a:ln>
                        <a:solidFill>
                          <a:srgbClr val="FF9900"/>
                        </a:solidFill>
                        <a:effectLst/>
                        <a:latin typeface="微软雅黑" panose="020B0503020204020204" pitchFamily="34" charset="-122"/>
                        <a:ea typeface="微软雅黑" panose="020B0503020204020204" pitchFamily="34" charset="-122"/>
                      </a:endParaRPr>
                    </a:p>
                  </a:txBody>
                  <a:tcPr marL="18000" marR="18000" marT="17766" marB="177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4FFFF"/>
                    </a:solidFill>
                  </a:tcPr>
                </a:tc>
                <a:tc>
                  <a:txBody>
                    <a:bodyPr/>
                    <a:lstStyle/>
                    <a:p>
                      <a:pPr marL="0" marR="0" lvl="0" indent="0" algn="ctr" defTabSz="914400" rtl="0" eaLnBrk="1" fontAlgn="base" latinLnBrk="0" hangingPunct="1">
                        <a:lnSpc>
                          <a:spcPct val="150000"/>
                        </a:lnSpc>
                        <a:spcBef>
                          <a:spcPct val="20000"/>
                        </a:spcBef>
                        <a:spcAft>
                          <a:spcPct val="0"/>
                        </a:spcAft>
                        <a:buClr>
                          <a:srgbClr val="FF3300"/>
                        </a:buClr>
                        <a:buSzTx/>
                        <a:buFont typeface="Wingdings" pitchFamily="2" charset="2"/>
                        <a:buNone/>
                        <a:tabLst/>
                      </a:pPr>
                      <a:r>
                        <a:rPr kumimoji="0" lang="en-US" altLang="zh-CN" sz="2400" b="1" i="0" u="none" strike="noStrike" cap="none" normalizeH="0" baseline="0" dirty="0">
                          <a:ln>
                            <a:noFill/>
                          </a:ln>
                          <a:solidFill>
                            <a:srgbClr val="9900CC"/>
                          </a:solidFill>
                          <a:effectLst/>
                          <a:latin typeface="微软雅黑" panose="020B0503020204020204" pitchFamily="34" charset="-122"/>
                          <a:ea typeface="微软雅黑" panose="020B0503020204020204" pitchFamily="34" charset="-122"/>
                        </a:rPr>
                        <a:t>A</a:t>
                      </a:r>
                      <a:r>
                        <a:rPr kumimoji="0" lang="zh-CN" altLang="en-US" sz="2400" b="1" i="0" u="none" strike="noStrike" cap="none" normalizeH="0" baseline="0" dirty="0">
                          <a:ln>
                            <a:noFill/>
                          </a:ln>
                          <a:solidFill>
                            <a:srgbClr val="9900CC"/>
                          </a:solidFill>
                          <a:effectLst/>
                          <a:latin typeface="微软雅黑" panose="020B0503020204020204" pitchFamily="34" charset="-122"/>
                          <a:ea typeface="微软雅黑" panose="020B0503020204020204" pitchFamily="34" charset="-122"/>
                        </a:rPr>
                        <a:t>合取</a:t>
                      </a:r>
                      <a:r>
                        <a:rPr kumimoji="0" lang="en-US" altLang="zh-CN" sz="2400" b="1" i="0" u="none" strike="noStrike" cap="none" normalizeH="0" baseline="0" dirty="0">
                          <a:ln>
                            <a:noFill/>
                          </a:ln>
                          <a:solidFill>
                            <a:srgbClr val="9900CC"/>
                          </a:solidFill>
                          <a:effectLst/>
                          <a:latin typeface="微软雅黑" panose="020B0503020204020204" pitchFamily="34" charset="-122"/>
                          <a:ea typeface="微软雅黑" panose="020B0503020204020204" pitchFamily="34" charset="-122"/>
                        </a:rPr>
                        <a:t>B</a:t>
                      </a:r>
                    </a:p>
                  </a:txBody>
                  <a:tcPr marL="18000" marR="18000" marT="17766" marB="177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4FFFF"/>
                    </a:solidFill>
                  </a:tcPr>
                </a:tc>
                <a:tc>
                  <a:txBody>
                    <a:bodyPr/>
                    <a:lstStyle/>
                    <a:p>
                      <a:pPr marL="0" marR="0" lvl="0" indent="0" algn="just"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en-US" altLang="zh-CN" sz="2400" b="1" i="0" u="none" strike="noStrike" cap="none" normalizeH="0" baseline="0" noProof="1">
                          <a:ln>
                            <a:noFill/>
                          </a:ln>
                          <a:solidFill>
                            <a:srgbClr val="000000"/>
                          </a:solidFill>
                          <a:effectLst/>
                          <a:latin typeface="微软雅黑" panose="020B0503020204020204" pitchFamily="34" charset="-122"/>
                          <a:ea typeface="微软雅黑" panose="020B0503020204020204" pitchFamily="34" charset="-122"/>
                        </a:rPr>
                        <a:t>A∧B</a:t>
                      </a:r>
                      <a:r>
                        <a:rPr kumimoji="0" lang="zh-CN" altLang="en-US" sz="2400" b="1" i="0" u="none" strike="noStrike" cap="none" normalizeH="0" baseline="0" noProof="1">
                          <a:ln>
                            <a:noFill/>
                          </a:ln>
                          <a:solidFill>
                            <a:srgbClr val="000000"/>
                          </a:solidFill>
                          <a:effectLst/>
                          <a:latin typeface="微软雅黑" panose="020B0503020204020204" pitchFamily="34" charset="-122"/>
                          <a:ea typeface="微软雅黑" panose="020B0503020204020204" pitchFamily="34" charset="-122"/>
                        </a:rPr>
                        <a:t>为真当且仅当</a:t>
                      </a:r>
                      <a:r>
                        <a:rPr kumimoji="0" lang="en-US" altLang="zh-CN" sz="2400" b="1" i="0" u="none" strike="noStrike" cap="none" normalizeH="0" baseline="0" noProof="1">
                          <a:ln>
                            <a:noFill/>
                          </a:ln>
                          <a:solidFill>
                            <a:srgbClr val="000000"/>
                          </a:solidFill>
                          <a:effectLst/>
                          <a:latin typeface="微软雅黑" panose="020B0503020204020204" pitchFamily="34" charset="-122"/>
                          <a:ea typeface="微软雅黑" panose="020B0503020204020204" pitchFamily="34" charset="-122"/>
                        </a:rPr>
                        <a:t>A,B</a:t>
                      </a:r>
                      <a:r>
                        <a:rPr kumimoji="0" lang="zh-CN" altLang="en-US" sz="2400" b="1" i="0" u="none" strike="noStrike" cap="none" normalizeH="0" baseline="0" noProof="1">
                          <a:ln>
                            <a:noFill/>
                          </a:ln>
                          <a:solidFill>
                            <a:srgbClr val="000000"/>
                          </a:solidFill>
                          <a:effectLst/>
                          <a:latin typeface="微软雅黑" panose="020B0503020204020204" pitchFamily="34" charset="-122"/>
                          <a:ea typeface="微软雅黑" panose="020B0503020204020204" pitchFamily="34" charset="-122"/>
                        </a:rPr>
                        <a:t>同为真</a:t>
                      </a:r>
                      <a:endParaRPr kumimoji="0" lang="zh-CN" altLang="en-US" sz="24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18000" marR="18000" marT="17766" marB="17766"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4FFFF"/>
                    </a:solidFill>
                  </a:tcPr>
                </a:tc>
                <a:extLst>
                  <a:ext uri="{0D108BD9-81ED-4DB2-BD59-A6C34878D82A}">
                    <a16:rowId xmlns:a16="http://schemas.microsoft.com/office/drawing/2014/main" val="10002"/>
                  </a:ext>
                </a:extLst>
              </a:tr>
              <a:tr h="1038941">
                <a:tc>
                  <a:txBody>
                    <a:bodyPr/>
                    <a:lstStyle/>
                    <a:p>
                      <a:pPr marL="0" marR="0" lvl="0" indent="0" algn="ctr" defTabSz="914400" rtl="0" eaLnBrk="1" fontAlgn="base" latinLnBrk="0" hangingPunct="1">
                        <a:lnSpc>
                          <a:spcPct val="150000"/>
                        </a:lnSpc>
                        <a:spcBef>
                          <a:spcPct val="20000"/>
                        </a:spcBef>
                        <a:spcAft>
                          <a:spcPct val="0"/>
                        </a:spcAft>
                        <a:buClr>
                          <a:srgbClr val="FF3300"/>
                        </a:buClr>
                        <a:buSzTx/>
                        <a:buFont typeface="Wingdings" pitchFamily="2" charset="2"/>
                        <a:buNone/>
                        <a:tabLst/>
                      </a:pPr>
                      <a:r>
                        <a:rPr kumimoji="0" lang="zh-CN" altLang="en-US" sz="2400" b="1" i="0" u="none" strike="noStrike" cap="none" normalizeH="0" baseline="0">
                          <a:ln>
                            <a:noFill/>
                          </a:ln>
                          <a:solidFill>
                            <a:srgbClr val="0000CC"/>
                          </a:solidFill>
                          <a:effectLst/>
                          <a:latin typeface="微软雅黑" panose="020B0503020204020204" pitchFamily="34" charset="-122"/>
                          <a:ea typeface="微软雅黑" panose="020B0503020204020204" pitchFamily="34" charset="-122"/>
                        </a:rPr>
                        <a:t>析取</a:t>
                      </a:r>
                    </a:p>
                  </a:txBody>
                  <a:tcPr marL="18000" marR="18000" marT="17766" marB="17766"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4FFFF"/>
                    </a:solidFill>
                  </a:tcPr>
                </a:tc>
                <a:tc>
                  <a:txBody>
                    <a:bodyPr/>
                    <a:lstStyle/>
                    <a:p>
                      <a:pPr marL="0" marR="0" lvl="0" indent="0" algn="ctr" defTabSz="914400" rtl="0" eaLnBrk="1" fontAlgn="base" latinLnBrk="0" hangingPunct="1">
                        <a:lnSpc>
                          <a:spcPct val="150000"/>
                        </a:lnSpc>
                        <a:spcBef>
                          <a:spcPct val="20000"/>
                        </a:spcBef>
                        <a:spcAft>
                          <a:spcPct val="0"/>
                        </a:spcAft>
                        <a:buClr>
                          <a:srgbClr val="FF3300"/>
                        </a:buClr>
                        <a:buSzTx/>
                        <a:buFont typeface="Wingdings" pitchFamily="2" charset="2"/>
                        <a:buNone/>
                        <a:tabLst/>
                      </a:pPr>
                      <a:r>
                        <a:rPr kumimoji="0" lang="zh-CN" altLang="en-US" sz="2400" b="1" i="0" u="none" strike="noStrike" cap="none" normalizeH="0" baseline="0">
                          <a:ln>
                            <a:noFill/>
                          </a:ln>
                          <a:solidFill>
                            <a:srgbClr val="FF0000"/>
                          </a:solidFill>
                          <a:effectLst/>
                          <a:latin typeface="微软雅黑" panose="020B0503020204020204" pitchFamily="34" charset="-122"/>
                          <a:ea typeface="微软雅黑" panose="020B0503020204020204" pitchFamily="34" charset="-122"/>
                        </a:rPr>
                        <a:t>∨</a:t>
                      </a:r>
                    </a:p>
                  </a:txBody>
                  <a:tcPr marL="18000" marR="18000" marT="17766" marB="177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4FFFF"/>
                    </a:solidFill>
                  </a:tcPr>
                </a:tc>
                <a:tc>
                  <a:txBody>
                    <a:bodyPr/>
                    <a:lstStyle/>
                    <a:p>
                      <a:pPr marL="0" marR="0" lvl="0" indent="0" algn="ctr" defTabSz="914400" rtl="0" eaLnBrk="1" fontAlgn="base" latinLnBrk="0" hangingPunct="1">
                        <a:lnSpc>
                          <a:spcPct val="150000"/>
                        </a:lnSpc>
                        <a:spcBef>
                          <a:spcPct val="20000"/>
                        </a:spcBef>
                        <a:spcAft>
                          <a:spcPct val="0"/>
                        </a:spcAft>
                        <a:buClr>
                          <a:srgbClr val="FF3300"/>
                        </a:buClr>
                        <a:buSzTx/>
                        <a:buFont typeface="Wingdings" pitchFamily="2" charset="2"/>
                        <a:buNone/>
                        <a:tabLst/>
                      </a:pPr>
                      <a:r>
                        <a:rPr kumimoji="0" lang="en-US" altLang="zh-CN" sz="2400" b="1" i="0" u="none" strike="noStrike" cap="none" normalizeH="0" baseline="0">
                          <a:ln>
                            <a:noFill/>
                          </a:ln>
                          <a:solidFill>
                            <a:schemeClr val="hlink"/>
                          </a:solidFill>
                          <a:effectLst/>
                          <a:latin typeface="微软雅黑" panose="020B0503020204020204" pitchFamily="34" charset="-122"/>
                          <a:ea typeface="微软雅黑" panose="020B0503020204020204" pitchFamily="34" charset="-122"/>
                        </a:rPr>
                        <a:t>A</a:t>
                      </a:r>
                      <a:r>
                        <a:rPr kumimoji="0" lang="zh-CN" altLang="en-US" sz="2400" b="1" i="0" u="none" strike="noStrike" cap="none" normalizeH="0" baseline="0">
                          <a:ln>
                            <a:noFill/>
                          </a:ln>
                          <a:solidFill>
                            <a:schemeClr val="hlink"/>
                          </a:solidFill>
                          <a:effectLst/>
                          <a:latin typeface="微软雅黑" panose="020B0503020204020204" pitchFamily="34" charset="-122"/>
                          <a:ea typeface="微软雅黑" panose="020B0503020204020204" pitchFamily="34" charset="-122"/>
                        </a:rPr>
                        <a:t>或者</a:t>
                      </a:r>
                      <a:r>
                        <a:rPr kumimoji="0" lang="en-US" altLang="zh-CN" sz="2400" b="1" i="0" u="none" strike="noStrike" cap="none" normalizeH="0" baseline="0">
                          <a:ln>
                            <a:noFill/>
                          </a:ln>
                          <a:solidFill>
                            <a:schemeClr val="hlink"/>
                          </a:solidFill>
                          <a:effectLst/>
                          <a:latin typeface="微软雅黑" panose="020B0503020204020204" pitchFamily="34" charset="-122"/>
                          <a:ea typeface="微软雅黑" panose="020B0503020204020204" pitchFamily="34" charset="-122"/>
                        </a:rPr>
                        <a:t>B</a:t>
                      </a:r>
                    </a:p>
                  </a:txBody>
                  <a:tcPr marL="18000" marR="18000" marT="17766" marB="177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4FFFF"/>
                    </a:solidFill>
                  </a:tcPr>
                </a:tc>
                <a:tc>
                  <a:txBody>
                    <a:bodyPr/>
                    <a:lstStyle/>
                    <a:p>
                      <a:pPr marL="0" marR="0" lvl="0" indent="0" algn="ctr" defTabSz="914400" rtl="0" eaLnBrk="1" fontAlgn="base" latinLnBrk="0" hangingPunct="1">
                        <a:lnSpc>
                          <a:spcPct val="150000"/>
                        </a:lnSpc>
                        <a:spcBef>
                          <a:spcPct val="20000"/>
                        </a:spcBef>
                        <a:spcAft>
                          <a:spcPct val="0"/>
                        </a:spcAft>
                        <a:buClr>
                          <a:srgbClr val="FF3300"/>
                        </a:buClr>
                        <a:buSzTx/>
                        <a:buFont typeface="Wingdings" pitchFamily="2" charset="2"/>
                        <a:buNone/>
                        <a:tabLst/>
                      </a:pPr>
                      <a:r>
                        <a:rPr kumimoji="0" lang="en-US" altLang="zh-CN" sz="2400" b="1" i="0" u="none" strike="noStrike" cap="none" normalizeH="0" baseline="0" noProof="1">
                          <a:ln>
                            <a:noFill/>
                          </a:ln>
                          <a:solidFill>
                            <a:srgbClr val="FF9900"/>
                          </a:solidFill>
                          <a:effectLst/>
                          <a:latin typeface="微软雅黑" panose="020B0503020204020204" pitchFamily="34" charset="-122"/>
                          <a:ea typeface="微软雅黑" panose="020B0503020204020204" pitchFamily="34" charset="-122"/>
                        </a:rPr>
                        <a:t>A∨B</a:t>
                      </a:r>
                      <a:endParaRPr kumimoji="0" lang="en-US" altLang="zh-CN" sz="2400" b="1" i="0" u="none" strike="noStrike" cap="none" normalizeH="0" baseline="0">
                        <a:ln>
                          <a:noFill/>
                        </a:ln>
                        <a:solidFill>
                          <a:srgbClr val="FF9900"/>
                        </a:solidFill>
                        <a:effectLst/>
                        <a:latin typeface="微软雅黑" panose="020B0503020204020204" pitchFamily="34" charset="-122"/>
                        <a:ea typeface="微软雅黑" panose="020B0503020204020204" pitchFamily="34" charset="-122"/>
                      </a:endParaRPr>
                    </a:p>
                  </a:txBody>
                  <a:tcPr marL="18000" marR="18000" marT="17766" marB="177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4FFFF"/>
                    </a:solidFill>
                  </a:tcPr>
                </a:tc>
                <a:tc>
                  <a:txBody>
                    <a:bodyPr/>
                    <a:lstStyle/>
                    <a:p>
                      <a:pPr marL="0" marR="0" lvl="0" indent="0" algn="ctr" defTabSz="914400" rtl="0" eaLnBrk="1" fontAlgn="base" latinLnBrk="0" hangingPunct="1">
                        <a:lnSpc>
                          <a:spcPct val="150000"/>
                        </a:lnSpc>
                        <a:spcBef>
                          <a:spcPct val="20000"/>
                        </a:spcBef>
                        <a:spcAft>
                          <a:spcPct val="0"/>
                        </a:spcAft>
                        <a:buClr>
                          <a:srgbClr val="FF3300"/>
                        </a:buClr>
                        <a:buSzTx/>
                        <a:buFont typeface="Wingdings" pitchFamily="2" charset="2"/>
                        <a:buNone/>
                        <a:tabLst/>
                      </a:pPr>
                      <a:r>
                        <a:rPr kumimoji="0" lang="en-US" altLang="zh-CN" sz="2400" b="1" i="0" u="none" strike="noStrike" cap="none" normalizeH="0" baseline="0">
                          <a:ln>
                            <a:noFill/>
                          </a:ln>
                          <a:solidFill>
                            <a:srgbClr val="9900CC"/>
                          </a:solidFill>
                          <a:effectLst/>
                          <a:latin typeface="微软雅黑" panose="020B0503020204020204" pitchFamily="34" charset="-122"/>
                          <a:ea typeface="微软雅黑" panose="020B0503020204020204" pitchFamily="34" charset="-122"/>
                        </a:rPr>
                        <a:t>A</a:t>
                      </a:r>
                      <a:r>
                        <a:rPr kumimoji="0" lang="zh-CN" altLang="en-US" sz="2400" b="1" i="0" u="none" strike="noStrike" cap="none" normalizeH="0" baseline="0">
                          <a:ln>
                            <a:noFill/>
                          </a:ln>
                          <a:solidFill>
                            <a:srgbClr val="9900CC"/>
                          </a:solidFill>
                          <a:effectLst/>
                          <a:latin typeface="微软雅黑" panose="020B0503020204020204" pitchFamily="34" charset="-122"/>
                          <a:ea typeface="微软雅黑" panose="020B0503020204020204" pitchFamily="34" charset="-122"/>
                        </a:rPr>
                        <a:t>析取</a:t>
                      </a:r>
                      <a:r>
                        <a:rPr kumimoji="0" lang="en-US" altLang="zh-CN" sz="2400" b="1" i="0" u="none" strike="noStrike" cap="none" normalizeH="0" baseline="0">
                          <a:ln>
                            <a:noFill/>
                          </a:ln>
                          <a:solidFill>
                            <a:srgbClr val="9900CC"/>
                          </a:solidFill>
                          <a:effectLst/>
                          <a:latin typeface="微软雅黑" panose="020B0503020204020204" pitchFamily="34" charset="-122"/>
                          <a:ea typeface="微软雅黑" panose="020B0503020204020204" pitchFamily="34" charset="-122"/>
                        </a:rPr>
                        <a:t>B</a:t>
                      </a:r>
                    </a:p>
                  </a:txBody>
                  <a:tcPr marL="18000" marR="18000" marT="17766" marB="177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4FFFF"/>
                    </a:solidFill>
                  </a:tcPr>
                </a:tc>
                <a:tc>
                  <a:txBody>
                    <a:bodyPr/>
                    <a:lstStyle/>
                    <a:p>
                      <a:pPr marL="0" marR="0" lvl="0" indent="0" algn="just"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en-US" altLang="zh-CN" sz="2400" b="1" i="0" u="none" strike="noStrike" cap="none" normalizeH="0" baseline="0" noProof="1">
                          <a:ln>
                            <a:noFill/>
                          </a:ln>
                          <a:solidFill>
                            <a:srgbClr val="000000"/>
                          </a:solidFill>
                          <a:effectLst/>
                          <a:latin typeface="微软雅黑" panose="020B0503020204020204" pitchFamily="34" charset="-122"/>
                          <a:ea typeface="微软雅黑" panose="020B0503020204020204" pitchFamily="34" charset="-122"/>
                        </a:rPr>
                        <a:t>A∨B</a:t>
                      </a:r>
                      <a:r>
                        <a:rPr kumimoji="0" lang="zh-CN" altLang="en-US" sz="2400" b="1" i="0" u="none" strike="noStrike" cap="none" normalizeH="0" baseline="0" noProof="1">
                          <a:ln>
                            <a:noFill/>
                          </a:ln>
                          <a:solidFill>
                            <a:srgbClr val="000000"/>
                          </a:solidFill>
                          <a:effectLst/>
                          <a:latin typeface="微软雅黑" panose="020B0503020204020204" pitchFamily="34" charset="-122"/>
                          <a:ea typeface="微软雅黑" panose="020B0503020204020204" pitchFamily="34" charset="-122"/>
                        </a:rPr>
                        <a:t>为真当且仅当</a:t>
                      </a:r>
                      <a:r>
                        <a:rPr kumimoji="0" lang="en-US" altLang="zh-CN" sz="2400" b="1" i="0" u="none" strike="noStrike" cap="none" normalizeH="0" baseline="0" noProof="1">
                          <a:ln>
                            <a:noFill/>
                          </a:ln>
                          <a:solidFill>
                            <a:srgbClr val="000000"/>
                          </a:solidFill>
                          <a:effectLst/>
                          <a:latin typeface="微软雅黑" panose="020B0503020204020204" pitchFamily="34" charset="-122"/>
                          <a:ea typeface="微软雅黑" panose="020B0503020204020204" pitchFamily="34" charset="-122"/>
                        </a:rPr>
                        <a:t>A,B</a:t>
                      </a:r>
                      <a:r>
                        <a:rPr kumimoji="0" lang="zh-CN" altLang="en-US" sz="2400" b="1" i="0" u="none" strike="noStrike" cap="none" normalizeH="0" baseline="0" noProof="1">
                          <a:ln>
                            <a:noFill/>
                          </a:ln>
                          <a:solidFill>
                            <a:srgbClr val="000000"/>
                          </a:solidFill>
                          <a:effectLst/>
                          <a:latin typeface="微软雅黑" panose="020B0503020204020204" pitchFamily="34" charset="-122"/>
                          <a:ea typeface="微软雅黑" panose="020B0503020204020204" pitchFamily="34" charset="-122"/>
                        </a:rPr>
                        <a:t>中至少一个为真</a:t>
                      </a:r>
                      <a:endParaRPr kumimoji="0" lang="zh-CN" altLang="en-US" sz="24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18000" marR="18000" marT="17766" marB="17766"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4FFFF"/>
                    </a:solidFill>
                  </a:tcPr>
                </a:tc>
                <a:extLst>
                  <a:ext uri="{0D108BD9-81ED-4DB2-BD59-A6C34878D82A}">
                    <a16:rowId xmlns:a16="http://schemas.microsoft.com/office/drawing/2014/main" val="10003"/>
                  </a:ext>
                </a:extLst>
              </a:tr>
              <a:tr h="855559">
                <a:tc>
                  <a:txBody>
                    <a:bodyPr/>
                    <a:lstStyle/>
                    <a:p>
                      <a:pPr marL="0" marR="0" lvl="0" indent="0" algn="ctr" defTabSz="914400" rtl="0" eaLnBrk="1" fontAlgn="base" latinLnBrk="0" hangingPunct="1">
                        <a:lnSpc>
                          <a:spcPct val="150000"/>
                        </a:lnSpc>
                        <a:spcBef>
                          <a:spcPct val="20000"/>
                        </a:spcBef>
                        <a:spcAft>
                          <a:spcPct val="0"/>
                        </a:spcAft>
                        <a:buClr>
                          <a:srgbClr val="FF3300"/>
                        </a:buClr>
                        <a:buSzTx/>
                        <a:buFont typeface="Wingdings" pitchFamily="2" charset="2"/>
                        <a:buNone/>
                        <a:tabLst/>
                      </a:pPr>
                      <a:r>
                        <a:rPr kumimoji="0" lang="zh-CN" altLang="en-US" sz="2400" b="1" i="0" u="none" strike="noStrike" cap="none" normalizeH="0" baseline="0">
                          <a:ln>
                            <a:noFill/>
                          </a:ln>
                          <a:solidFill>
                            <a:srgbClr val="0000CC"/>
                          </a:solidFill>
                          <a:effectLst/>
                          <a:latin typeface="微软雅黑" panose="020B0503020204020204" pitchFamily="34" charset="-122"/>
                          <a:ea typeface="微软雅黑" panose="020B0503020204020204" pitchFamily="34" charset="-122"/>
                        </a:rPr>
                        <a:t>蕴涵</a:t>
                      </a:r>
                    </a:p>
                  </a:txBody>
                  <a:tcPr marL="18000" marR="18000" marT="17766" marB="17766"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4FFFF"/>
                    </a:solidFill>
                  </a:tcPr>
                </a:tc>
                <a:tc>
                  <a:txBody>
                    <a:bodyPr/>
                    <a:lstStyle/>
                    <a:p>
                      <a:pPr marL="0" marR="0" lvl="0" indent="0" algn="ctr" defTabSz="914400" rtl="0" eaLnBrk="1" fontAlgn="base" latinLnBrk="0" hangingPunct="1">
                        <a:lnSpc>
                          <a:spcPct val="150000"/>
                        </a:lnSpc>
                        <a:spcBef>
                          <a:spcPct val="20000"/>
                        </a:spcBef>
                        <a:spcAft>
                          <a:spcPct val="0"/>
                        </a:spcAft>
                        <a:buClr>
                          <a:srgbClr val="FF3300"/>
                        </a:buClr>
                        <a:buSzTx/>
                        <a:buFont typeface="Wingdings" pitchFamily="2" charset="2"/>
                        <a:buNone/>
                        <a:tabLst/>
                      </a:pPr>
                      <a:r>
                        <a:rPr kumimoji="0" lang="zh-CN" altLang="en-US" sz="2400" b="1" i="0" u="none" strike="noStrike" cap="none" normalizeH="0" baseline="0">
                          <a:ln>
                            <a:noFill/>
                          </a:ln>
                          <a:solidFill>
                            <a:srgbClr val="FF0000"/>
                          </a:solidFill>
                          <a:effectLst/>
                          <a:latin typeface="微软雅黑" panose="020B0503020204020204" pitchFamily="34" charset="-122"/>
                          <a:ea typeface="微软雅黑" panose="020B0503020204020204" pitchFamily="34" charset="-122"/>
                        </a:rPr>
                        <a:t>→</a:t>
                      </a:r>
                    </a:p>
                  </a:txBody>
                  <a:tcPr marL="18000" marR="18000" marT="17766" marB="177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4FFFF"/>
                    </a:solidFill>
                  </a:tcPr>
                </a:tc>
                <a:tc>
                  <a:txBody>
                    <a:bodyPr/>
                    <a:lstStyle/>
                    <a:p>
                      <a:pPr marL="0" marR="0" lvl="0" indent="0" algn="ctr" defTabSz="914400" rtl="0" eaLnBrk="1" fontAlgn="base" latinLnBrk="0" hangingPunct="1">
                        <a:lnSpc>
                          <a:spcPct val="150000"/>
                        </a:lnSpc>
                        <a:spcBef>
                          <a:spcPct val="20000"/>
                        </a:spcBef>
                        <a:spcAft>
                          <a:spcPct val="0"/>
                        </a:spcAft>
                        <a:buClr>
                          <a:srgbClr val="FF3300"/>
                        </a:buClr>
                        <a:buSzTx/>
                        <a:buFont typeface="Wingdings" pitchFamily="2" charset="2"/>
                        <a:buNone/>
                        <a:tabLst/>
                      </a:pPr>
                      <a:r>
                        <a:rPr kumimoji="0" lang="zh-CN" altLang="en-US" sz="2400" b="1" i="0" u="none" strike="noStrike" cap="none" normalizeH="0" baseline="0">
                          <a:ln>
                            <a:noFill/>
                          </a:ln>
                          <a:solidFill>
                            <a:schemeClr val="hlink"/>
                          </a:solidFill>
                          <a:effectLst/>
                          <a:latin typeface="微软雅黑" panose="020B0503020204020204" pitchFamily="34" charset="-122"/>
                          <a:ea typeface="微软雅黑" panose="020B0503020204020204" pitchFamily="34" charset="-122"/>
                        </a:rPr>
                        <a:t>若</a:t>
                      </a:r>
                      <a:r>
                        <a:rPr kumimoji="0" lang="en-US" altLang="zh-CN" sz="2400" b="1" i="0" u="none" strike="noStrike" cap="none" normalizeH="0" baseline="0">
                          <a:ln>
                            <a:noFill/>
                          </a:ln>
                          <a:solidFill>
                            <a:schemeClr val="hlink"/>
                          </a:solidFill>
                          <a:effectLst/>
                          <a:latin typeface="微软雅黑" panose="020B0503020204020204" pitchFamily="34" charset="-122"/>
                          <a:ea typeface="微软雅黑" panose="020B0503020204020204" pitchFamily="34" charset="-122"/>
                        </a:rPr>
                        <a:t>A</a:t>
                      </a:r>
                      <a:r>
                        <a:rPr kumimoji="0" lang="zh-CN" altLang="en-US" sz="2400" b="1" i="0" u="none" strike="noStrike" cap="none" normalizeH="0" baseline="0">
                          <a:ln>
                            <a:noFill/>
                          </a:ln>
                          <a:solidFill>
                            <a:schemeClr val="hlink"/>
                          </a:solidFill>
                          <a:effectLst/>
                          <a:latin typeface="微软雅黑" panose="020B0503020204020204" pitchFamily="34" charset="-122"/>
                          <a:ea typeface="微软雅黑" panose="020B0503020204020204" pitchFamily="34" charset="-122"/>
                        </a:rPr>
                        <a:t>，则</a:t>
                      </a:r>
                      <a:r>
                        <a:rPr kumimoji="0" lang="en-US" altLang="zh-CN" sz="2400" b="1" i="0" u="none" strike="noStrike" cap="none" normalizeH="0" baseline="0">
                          <a:ln>
                            <a:noFill/>
                          </a:ln>
                          <a:solidFill>
                            <a:schemeClr val="hlink"/>
                          </a:solidFill>
                          <a:effectLst/>
                          <a:latin typeface="微软雅黑" panose="020B0503020204020204" pitchFamily="34" charset="-122"/>
                          <a:ea typeface="微软雅黑" panose="020B0503020204020204" pitchFamily="34" charset="-122"/>
                        </a:rPr>
                        <a:t>B</a:t>
                      </a:r>
                    </a:p>
                  </a:txBody>
                  <a:tcPr marL="18000" marR="18000" marT="17766" marB="177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4FFFF"/>
                    </a:solidFill>
                  </a:tcPr>
                </a:tc>
                <a:tc>
                  <a:txBody>
                    <a:bodyPr/>
                    <a:lstStyle/>
                    <a:p>
                      <a:pPr marL="0" marR="0" lvl="0" indent="0" algn="ctr" defTabSz="914400" rtl="0" eaLnBrk="1" fontAlgn="base" latinLnBrk="0" hangingPunct="1">
                        <a:lnSpc>
                          <a:spcPct val="150000"/>
                        </a:lnSpc>
                        <a:spcBef>
                          <a:spcPct val="20000"/>
                        </a:spcBef>
                        <a:spcAft>
                          <a:spcPct val="0"/>
                        </a:spcAft>
                        <a:buClr>
                          <a:srgbClr val="FF3300"/>
                        </a:buClr>
                        <a:buSzTx/>
                        <a:buFont typeface="Wingdings" pitchFamily="2" charset="2"/>
                        <a:buNone/>
                        <a:tabLst/>
                      </a:pPr>
                      <a:r>
                        <a:rPr kumimoji="0" lang="en-US" altLang="zh-CN" sz="2400" b="1" i="0" u="none" strike="noStrike" cap="none" normalizeH="0" baseline="0" noProof="1">
                          <a:ln>
                            <a:noFill/>
                          </a:ln>
                          <a:solidFill>
                            <a:srgbClr val="FF9900"/>
                          </a:solidFill>
                          <a:effectLst/>
                          <a:latin typeface="微软雅黑" panose="020B0503020204020204" pitchFamily="34" charset="-122"/>
                          <a:ea typeface="微软雅黑" panose="020B0503020204020204" pitchFamily="34" charset="-122"/>
                        </a:rPr>
                        <a:t>A→B</a:t>
                      </a:r>
                      <a:endParaRPr kumimoji="0" lang="en-US" altLang="zh-CN" sz="2400" b="1" i="0" u="none" strike="noStrike" cap="none" normalizeH="0" baseline="0">
                        <a:ln>
                          <a:noFill/>
                        </a:ln>
                        <a:solidFill>
                          <a:srgbClr val="FF9900"/>
                        </a:solidFill>
                        <a:effectLst/>
                        <a:latin typeface="微软雅黑" panose="020B0503020204020204" pitchFamily="34" charset="-122"/>
                        <a:ea typeface="微软雅黑" panose="020B0503020204020204" pitchFamily="34" charset="-122"/>
                      </a:endParaRPr>
                    </a:p>
                  </a:txBody>
                  <a:tcPr marL="18000" marR="18000" marT="17766" marB="177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4FFFF"/>
                    </a:solidFill>
                  </a:tcPr>
                </a:tc>
                <a:tc>
                  <a:txBody>
                    <a:bodyPr/>
                    <a:lstStyle/>
                    <a:p>
                      <a:pPr marL="0" marR="0" lvl="0" indent="0" algn="ctr" defTabSz="914400" rtl="0" eaLnBrk="1" fontAlgn="base" latinLnBrk="0" hangingPunct="1">
                        <a:lnSpc>
                          <a:spcPct val="150000"/>
                        </a:lnSpc>
                        <a:spcBef>
                          <a:spcPct val="20000"/>
                        </a:spcBef>
                        <a:spcAft>
                          <a:spcPct val="0"/>
                        </a:spcAft>
                        <a:buClr>
                          <a:srgbClr val="FF3300"/>
                        </a:buClr>
                        <a:buSzTx/>
                        <a:buFont typeface="Wingdings" pitchFamily="2" charset="2"/>
                        <a:buNone/>
                        <a:tabLst/>
                      </a:pPr>
                      <a:r>
                        <a:rPr kumimoji="0" lang="en-US" altLang="zh-CN" sz="2400" b="1" i="0" u="none" strike="noStrike" cap="none" normalizeH="0" baseline="0">
                          <a:ln>
                            <a:noFill/>
                          </a:ln>
                          <a:solidFill>
                            <a:srgbClr val="9900CC"/>
                          </a:solidFill>
                          <a:effectLst/>
                          <a:latin typeface="微软雅黑" panose="020B0503020204020204" pitchFamily="34" charset="-122"/>
                          <a:ea typeface="微软雅黑" panose="020B0503020204020204" pitchFamily="34" charset="-122"/>
                        </a:rPr>
                        <a:t>A</a:t>
                      </a:r>
                      <a:r>
                        <a:rPr kumimoji="0" lang="zh-CN" altLang="en-US" sz="2400" b="1" i="0" u="none" strike="noStrike" cap="none" normalizeH="0" baseline="0">
                          <a:ln>
                            <a:noFill/>
                          </a:ln>
                          <a:solidFill>
                            <a:srgbClr val="9900CC"/>
                          </a:solidFill>
                          <a:effectLst/>
                          <a:latin typeface="微软雅黑" panose="020B0503020204020204" pitchFamily="34" charset="-122"/>
                          <a:ea typeface="微软雅黑" panose="020B0503020204020204" pitchFamily="34" charset="-122"/>
                        </a:rPr>
                        <a:t>蕴涵</a:t>
                      </a:r>
                      <a:r>
                        <a:rPr kumimoji="0" lang="en-US" altLang="zh-CN" sz="2400" b="1" i="0" u="none" strike="noStrike" cap="none" normalizeH="0" baseline="0">
                          <a:ln>
                            <a:noFill/>
                          </a:ln>
                          <a:solidFill>
                            <a:srgbClr val="9900CC"/>
                          </a:solidFill>
                          <a:effectLst/>
                          <a:latin typeface="微软雅黑" panose="020B0503020204020204" pitchFamily="34" charset="-122"/>
                          <a:ea typeface="微软雅黑" panose="020B0503020204020204" pitchFamily="34" charset="-122"/>
                        </a:rPr>
                        <a:t>B</a:t>
                      </a:r>
                    </a:p>
                  </a:txBody>
                  <a:tcPr marL="18000" marR="18000" marT="17766" marB="177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4FFFF"/>
                    </a:solidFill>
                  </a:tcPr>
                </a:tc>
                <a:tc>
                  <a:txBody>
                    <a:bodyPr/>
                    <a:lstStyle/>
                    <a:p>
                      <a:pPr marL="0" marR="0" lvl="0" indent="0" algn="just"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en-US" altLang="zh-CN" sz="2400" b="1" i="0" u="none" strike="noStrike" cap="none" normalizeH="0" baseline="0" noProof="1">
                          <a:ln>
                            <a:noFill/>
                          </a:ln>
                          <a:solidFill>
                            <a:srgbClr val="000000"/>
                          </a:solidFill>
                          <a:effectLst/>
                          <a:latin typeface="微软雅黑" panose="020B0503020204020204" pitchFamily="34" charset="-122"/>
                          <a:ea typeface="微软雅黑" panose="020B0503020204020204" pitchFamily="34" charset="-122"/>
                        </a:rPr>
                        <a:t>A→B</a:t>
                      </a:r>
                      <a:r>
                        <a:rPr kumimoji="0" lang="zh-CN" altLang="en-US" sz="2400" b="1" i="0" u="none" strike="noStrike" cap="none" normalizeH="0" baseline="0" noProof="1">
                          <a:ln>
                            <a:noFill/>
                          </a:ln>
                          <a:solidFill>
                            <a:srgbClr val="000000"/>
                          </a:solidFill>
                          <a:effectLst/>
                          <a:latin typeface="微软雅黑" panose="020B0503020204020204" pitchFamily="34" charset="-122"/>
                          <a:ea typeface="微软雅黑" panose="020B0503020204020204" pitchFamily="34" charset="-122"/>
                        </a:rPr>
                        <a:t>为假当且仅当</a:t>
                      </a:r>
                      <a:r>
                        <a:rPr kumimoji="0" lang="en-US" altLang="zh-CN" sz="2400" b="1" i="0" u="none" strike="noStrike" cap="none" normalizeH="0" baseline="0" noProof="1">
                          <a:ln>
                            <a:noFill/>
                          </a:ln>
                          <a:solidFill>
                            <a:srgbClr val="000000"/>
                          </a:solidFill>
                          <a:effectLst/>
                          <a:latin typeface="微软雅黑" panose="020B0503020204020204" pitchFamily="34" charset="-122"/>
                          <a:ea typeface="微软雅黑" panose="020B0503020204020204" pitchFamily="34" charset="-122"/>
                        </a:rPr>
                        <a:t>A</a:t>
                      </a:r>
                      <a:r>
                        <a:rPr kumimoji="0" lang="zh-CN" altLang="en-US" sz="2400" b="1" i="0" u="none" strike="noStrike" cap="none" normalizeH="0" baseline="0" noProof="1">
                          <a:ln>
                            <a:noFill/>
                          </a:ln>
                          <a:solidFill>
                            <a:srgbClr val="000000"/>
                          </a:solidFill>
                          <a:effectLst/>
                          <a:latin typeface="微软雅黑" panose="020B0503020204020204" pitchFamily="34" charset="-122"/>
                          <a:ea typeface="微软雅黑" panose="020B0503020204020204" pitchFamily="34" charset="-122"/>
                        </a:rPr>
                        <a:t>为真</a:t>
                      </a:r>
                      <a:r>
                        <a:rPr kumimoji="0" lang="en-US" altLang="zh-CN" sz="2400" b="1" i="0" u="none" strike="noStrike" cap="none" normalizeH="0" baseline="0" noProof="1">
                          <a:ln>
                            <a:noFill/>
                          </a:ln>
                          <a:solidFill>
                            <a:srgbClr val="000000"/>
                          </a:solidFill>
                          <a:effectLst/>
                          <a:latin typeface="微软雅黑" panose="020B0503020204020204" pitchFamily="34" charset="-122"/>
                          <a:ea typeface="微软雅黑" panose="020B0503020204020204" pitchFamily="34" charset="-122"/>
                        </a:rPr>
                        <a:t>B</a:t>
                      </a:r>
                      <a:r>
                        <a:rPr kumimoji="0" lang="zh-CN" altLang="en-US" sz="2400" b="1" i="0" u="none" strike="noStrike" cap="none" normalizeH="0" baseline="0" noProof="1">
                          <a:ln>
                            <a:noFill/>
                          </a:ln>
                          <a:solidFill>
                            <a:srgbClr val="000000"/>
                          </a:solidFill>
                          <a:effectLst/>
                          <a:latin typeface="微软雅黑" panose="020B0503020204020204" pitchFamily="34" charset="-122"/>
                          <a:ea typeface="微软雅黑" panose="020B0503020204020204" pitchFamily="34" charset="-122"/>
                        </a:rPr>
                        <a:t>为假</a:t>
                      </a:r>
                      <a:endParaRPr kumimoji="0" lang="zh-CN" altLang="en-US" sz="24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18000" marR="18000" marT="17766" marB="17766"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4FFFF"/>
                    </a:solidFill>
                  </a:tcPr>
                </a:tc>
                <a:extLst>
                  <a:ext uri="{0D108BD9-81ED-4DB2-BD59-A6C34878D82A}">
                    <a16:rowId xmlns:a16="http://schemas.microsoft.com/office/drawing/2014/main" val="10004"/>
                  </a:ext>
                </a:extLst>
              </a:tr>
              <a:tr h="785457">
                <a:tc>
                  <a:txBody>
                    <a:bodyPr/>
                    <a:lstStyle/>
                    <a:p>
                      <a:pPr marL="0" marR="0" lvl="0" indent="0" algn="ctr" defTabSz="914400" rtl="0" eaLnBrk="1" fontAlgn="base" latinLnBrk="0" hangingPunct="1">
                        <a:lnSpc>
                          <a:spcPct val="150000"/>
                        </a:lnSpc>
                        <a:spcBef>
                          <a:spcPct val="20000"/>
                        </a:spcBef>
                        <a:spcAft>
                          <a:spcPct val="0"/>
                        </a:spcAft>
                        <a:buClr>
                          <a:srgbClr val="FF3300"/>
                        </a:buClr>
                        <a:buSzTx/>
                        <a:buFont typeface="Wingdings" pitchFamily="2" charset="2"/>
                        <a:buNone/>
                        <a:tabLst/>
                      </a:pPr>
                      <a:r>
                        <a:rPr kumimoji="0" lang="zh-CN" altLang="en-US" sz="2400" b="1" i="0" u="none" strike="noStrike" cap="none" normalizeH="0" baseline="0" dirty="0">
                          <a:ln>
                            <a:noFill/>
                          </a:ln>
                          <a:solidFill>
                            <a:srgbClr val="0000CC"/>
                          </a:solidFill>
                          <a:effectLst/>
                          <a:latin typeface="微软雅黑" panose="020B0503020204020204" pitchFamily="34" charset="-122"/>
                          <a:ea typeface="微软雅黑" panose="020B0503020204020204" pitchFamily="34" charset="-122"/>
                        </a:rPr>
                        <a:t>双向蕴含</a:t>
                      </a:r>
                    </a:p>
                  </a:txBody>
                  <a:tcPr marL="18000" marR="18000" marT="17766" marB="17766"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B4FFFF"/>
                    </a:solidFill>
                  </a:tcPr>
                </a:tc>
                <a:tc>
                  <a:txBody>
                    <a:bodyPr/>
                    <a:lstStyle/>
                    <a:p>
                      <a:pPr marL="0" marR="0" lvl="0" indent="0" algn="ctr" defTabSz="914400" rtl="0" eaLnBrk="1" fontAlgn="base" latinLnBrk="0" hangingPunct="1">
                        <a:lnSpc>
                          <a:spcPct val="150000"/>
                        </a:lnSpc>
                        <a:spcBef>
                          <a:spcPct val="20000"/>
                        </a:spcBef>
                        <a:spcAft>
                          <a:spcPct val="0"/>
                        </a:spcAft>
                        <a:buClr>
                          <a:srgbClr val="FF3300"/>
                        </a:buClr>
                        <a:buSzTx/>
                        <a:buFont typeface="Wingdings" pitchFamily="2" charset="2"/>
                        <a:buNone/>
                        <a:tabLst/>
                      </a:pPr>
                      <a:r>
                        <a:rPr kumimoji="0" lang="zh-CN" altLang="en-US" sz="2400" b="1" i="0" u="none" strike="noStrike" cap="none" normalizeH="0" baseline="0" noProof="1">
                          <a:ln>
                            <a:noFill/>
                          </a:ln>
                          <a:solidFill>
                            <a:srgbClr val="FF0000"/>
                          </a:solidFill>
                          <a:effectLst/>
                          <a:latin typeface="微软雅黑" panose="020B0503020204020204" pitchFamily="34" charset="-122"/>
                          <a:ea typeface="微软雅黑" panose="020B0503020204020204" pitchFamily="34" charset="-122"/>
                          <a:sym typeface="Symbol" pitchFamily="18" charset="2"/>
                        </a:rPr>
                        <a:t></a:t>
                      </a:r>
                      <a:endParaRPr kumimoji="0" lang="zh-CN" altLang="en-US" sz="2400" b="1" i="0" u="none" strike="noStrike" cap="none" normalizeH="0" baseline="0">
                        <a:ln>
                          <a:noFill/>
                        </a:ln>
                        <a:solidFill>
                          <a:srgbClr val="FF0000"/>
                        </a:solidFill>
                        <a:effectLst/>
                        <a:latin typeface="微软雅黑" panose="020B0503020204020204" pitchFamily="34" charset="-122"/>
                        <a:ea typeface="微软雅黑" panose="020B0503020204020204" pitchFamily="34" charset="-122"/>
                        <a:sym typeface="Symbol" pitchFamily="18" charset="2"/>
                      </a:endParaRPr>
                    </a:p>
                  </a:txBody>
                  <a:tcPr marL="18000" marR="18000" marT="17766" marB="177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B4FFFF"/>
                    </a:solidFill>
                  </a:tcPr>
                </a:tc>
                <a:tc>
                  <a:txBody>
                    <a:bodyPr/>
                    <a:lstStyle/>
                    <a:p>
                      <a:pPr marL="0" marR="0" lvl="0" indent="0" algn="ctr" defTabSz="914400" rtl="0" eaLnBrk="1" fontAlgn="base" latinLnBrk="0" hangingPunct="1">
                        <a:lnSpc>
                          <a:spcPct val="150000"/>
                        </a:lnSpc>
                        <a:spcBef>
                          <a:spcPct val="20000"/>
                        </a:spcBef>
                        <a:spcAft>
                          <a:spcPct val="0"/>
                        </a:spcAft>
                        <a:buClr>
                          <a:srgbClr val="FF3300"/>
                        </a:buClr>
                        <a:buSzTx/>
                        <a:buFont typeface="Wingdings" pitchFamily="2" charset="2"/>
                        <a:buNone/>
                        <a:tabLst/>
                      </a:pPr>
                      <a:r>
                        <a:rPr kumimoji="0" lang="en-US" altLang="zh-CN" sz="2400" b="1" i="0" u="none" strike="noStrike" kern="1200" cap="none" normalizeH="0" baseline="0" dirty="0">
                          <a:ln>
                            <a:noFill/>
                          </a:ln>
                          <a:solidFill>
                            <a:schemeClr val="hlink"/>
                          </a:solidFill>
                          <a:effectLst/>
                          <a:latin typeface="微软雅黑" panose="020B0503020204020204" pitchFamily="34" charset="-122"/>
                          <a:ea typeface="微软雅黑" panose="020B0503020204020204" pitchFamily="34" charset="-122"/>
                          <a:cs typeface="+mn-cs"/>
                          <a:sym typeface="Symbol" pitchFamily="18" charset="2"/>
                        </a:rPr>
                        <a:t>A</a:t>
                      </a:r>
                      <a:r>
                        <a:rPr kumimoji="0" lang="zh-CN" altLang="en-US" sz="2400" b="1" i="0" u="none" strike="noStrike" kern="1200" cap="none" normalizeH="0" baseline="0" dirty="0">
                          <a:ln>
                            <a:noFill/>
                          </a:ln>
                          <a:solidFill>
                            <a:schemeClr val="hlink"/>
                          </a:solidFill>
                          <a:effectLst/>
                          <a:latin typeface="微软雅黑" panose="020B0503020204020204" pitchFamily="34" charset="-122"/>
                          <a:ea typeface="微软雅黑" panose="020B0503020204020204" pitchFamily="34" charset="-122"/>
                          <a:cs typeface="+mn-cs"/>
                          <a:sym typeface="Symbol" pitchFamily="18" charset="2"/>
                        </a:rPr>
                        <a:t>当且仅当</a:t>
                      </a:r>
                      <a:r>
                        <a:rPr kumimoji="0" lang="en-US" altLang="zh-CN" sz="2400" b="1" i="0" u="none" strike="noStrike" kern="1200" cap="none" normalizeH="0" baseline="0" dirty="0">
                          <a:ln>
                            <a:noFill/>
                          </a:ln>
                          <a:solidFill>
                            <a:schemeClr val="hlink"/>
                          </a:solidFill>
                          <a:effectLst/>
                          <a:latin typeface="微软雅黑" panose="020B0503020204020204" pitchFamily="34" charset="-122"/>
                          <a:ea typeface="微软雅黑" panose="020B0503020204020204" pitchFamily="34" charset="-122"/>
                          <a:cs typeface="+mn-cs"/>
                          <a:sym typeface="Symbol" pitchFamily="18" charset="2"/>
                        </a:rPr>
                        <a:t>B</a:t>
                      </a:r>
                    </a:p>
                  </a:txBody>
                  <a:tcPr marL="18000" marR="18000" marT="17766" marB="177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B4FFFF"/>
                    </a:solidFill>
                  </a:tcPr>
                </a:tc>
                <a:tc>
                  <a:txBody>
                    <a:bodyPr/>
                    <a:lstStyle/>
                    <a:p>
                      <a:pPr marL="0" marR="0" lvl="0" indent="0" algn="ctr" defTabSz="914400" rtl="0" eaLnBrk="1" fontAlgn="base" latinLnBrk="0" hangingPunct="1">
                        <a:lnSpc>
                          <a:spcPct val="150000"/>
                        </a:lnSpc>
                        <a:spcBef>
                          <a:spcPct val="20000"/>
                        </a:spcBef>
                        <a:spcAft>
                          <a:spcPct val="0"/>
                        </a:spcAft>
                        <a:buClr>
                          <a:srgbClr val="FF3300"/>
                        </a:buClr>
                        <a:buSzTx/>
                        <a:buFont typeface="Wingdings" pitchFamily="2" charset="2"/>
                        <a:buNone/>
                        <a:tabLst/>
                      </a:pPr>
                      <a:r>
                        <a:rPr kumimoji="0" lang="en-US" altLang="zh-CN" sz="2400" b="1" i="0" u="none" strike="noStrike" cap="none" normalizeH="0" baseline="0" noProof="1">
                          <a:ln>
                            <a:noFill/>
                          </a:ln>
                          <a:solidFill>
                            <a:srgbClr val="FF9900"/>
                          </a:solidFill>
                          <a:effectLst/>
                          <a:latin typeface="微软雅黑" panose="020B0503020204020204" pitchFamily="34" charset="-122"/>
                          <a:ea typeface="微软雅黑" panose="020B0503020204020204" pitchFamily="34" charset="-122"/>
                        </a:rPr>
                        <a:t>A</a:t>
                      </a:r>
                      <a:r>
                        <a:rPr kumimoji="0" lang="en-US" altLang="zh-CN" sz="2400" b="1" i="0" u="none" strike="noStrike" cap="none" normalizeH="0" baseline="0" noProof="1">
                          <a:ln>
                            <a:noFill/>
                          </a:ln>
                          <a:solidFill>
                            <a:srgbClr val="FF9900"/>
                          </a:solidFill>
                          <a:effectLst/>
                          <a:latin typeface="微软雅黑" panose="020B0503020204020204" pitchFamily="34" charset="-122"/>
                          <a:ea typeface="微软雅黑" panose="020B0503020204020204" pitchFamily="34" charset="-122"/>
                          <a:sym typeface="Symbol" pitchFamily="18" charset="2"/>
                        </a:rPr>
                        <a:t></a:t>
                      </a:r>
                      <a:r>
                        <a:rPr kumimoji="0" lang="en-US" altLang="zh-CN" sz="2400" b="1" i="0" u="none" strike="noStrike" cap="none" normalizeH="0" baseline="0" noProof="1">
                          <a:ln>
                            <a:noFill/>
                          </a:ln>
                          <a:solidFill>
                            <a:srgbClr val="FF9900"/>
                          </a:solidFill>
                          <a:effectLst/>
                          <a:latin typeface="微软雅黑" panose="020B0503020204020204" pitchFamily="34" charset="-122"/>
                          <a:ea typeface="微软雅黑" panose="020B0503020204020204" pitchFamily="34" charset="-122"/>
                        </a:rPr>
                        <a:t>B</a:t>
                      </a:r>
                      <a:endParaRPr kumimoji="0" lang="en-US" altLang="zh-CN" sz="2400" b="1" i="0" u="none" strike="noStrike" cap="none" normalizeH="0" baseline="0">
                        <a:ln>
                          <a:noFill/>
                        </a:ln>
                        <a:solidFill>
                          <a:srgbClr val="FF9900"/>
                        </a:solidFill>
                        <a:effectLst/>
                        <a:latin typeface="微软雅黑" panose="020B0503020204020204" pitchFamily="34" charset="-122"/>
                        <a:ea typeface="微软雅黑" panose="020B0503020204020204" pitchFamily="34" charset="-122"/>
                      </a:endParaRPr>
                    </a:p>
                  </a:txBody>
                  <a:tcPr marL="18000" marR="18000" marT="17766" marB="177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B4FFFF"/>
                    </a:solidFill>
                  </a:tcPr>
                </a:tc>
                <a:tc>
                  <a:txBody>
                    <a:bodyPr/>
                    <a:lstStyle/>
                    <a:p>
                      <a:pPr marL="0" marR="0" lvl="0" indent="0" algn="ctr" defTabSz="914400" rtl="0" eaLnBrk="1" fontAlgn="base" latinLnBrk="0" hangingPunct="1">
                        <a:lnSpc>
                          <a:spcPct val="150000"/>
                        </a:lnSpc>
                        <a:spcBef>
                          <a:spcPct val="20000"/>
                        </a:spcBef>
                        <a:spcAft>
                          <a:spcPct val="0"/>
                        </a:spcAft>
                        <a:buClr>
                          <a:srgbClr val="FF3300"/>
                        </a:buClr>
                        <a:buSzTx/>
                        <a:buFont typeface="Wingdings" pitchFamily="2" charset="2"/>
                        <a:buNone/>
                        <a:tabLst/>
                      </a:pPr>
                      <a:r>
                        <a:rPr kumimoji="0" lang="en-US" altLang="zh-CN" sz="2400" b="1" i="0" u="none" strike="noStrike" cap="none" normalizeH="0" baseline="0" dirty="0">
                          <a:ln>
                            <a:noFill/>
                          </a:ln>
                          <a:solidFill>
                            <a:srgbClr val="9900CC"/>
                          </a:solidFill>
                          <a:effectLst/>
                          <a:latin typeface="微软雅黑" panose="020B0503020204020204" pitchFamily="34" charset="-122"/>
                          <a:ea typeface="微软雅黑" panose="020B0503020204020204" pitchFamily="34" charset="-122"/>
                        </a:rPr>
                        <a:t>A</a:t>
                      </a:r>
                      <a:r>
                        <a:rPr kumimoji="0" lang="zh-CN" altLang="en-US" sz="2400" b="1" i="0" u="none" strike="noStrike" cap="none" normalizeH="0" baseline="0" dirty="0">
                          <a:ln>
                            <a:noFill/>
                          </a:ln>
                          <a:solidFill>
                            <a:srgbClr val="9900CC"/>
                          </a:solidFill>
                          <a:effectLst/>
                          <a:latin typeface="微软雅黑" panose="020B0503020204020204" pitchFamily="34" charset="-122"/>
                          <a:ea typeface="微软雅黑" panose="020B0503020204020204" pitchFamily="34" charset="-122"/>
                        </a:rPr>
                        <a:t>双向蕴含</a:t>
                      </a:r>
                      <a:r>
                        <a:rPr kumimoji="0" lang="en-US" altLang="zh-CN" sz="2400" b="1" i="0" u="none" strike="noStrike" cap="none" normalizeH="0" baseline="0" dirty="0">
                          <a:ln>
                            <a:noFill/>
                          </a:ln>
                          <a:solidFill>
                            <a:srgbClr val="9900CC"/>
                          </a:solidFill>
                          <a:effectLst/>
                          <a:latin typeface="微软雅黑" panose="020B0503020204020204" pitchFamily="34" charset="-122"/>
                          <a:ea typeface="微软雅黑" panose="020B0503020204020204" pitchFamily="34" charset="-122"/>
                        </a:rPr>
                        <a:t>B</a:t>
                      </a:r>
                    </a:p>
                  </a:txBody>
                  <a:tcPr marL="18000" marR="18000" marT="17766" marB="177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B4FFFF"/>
                    </a:solidFill>
                  </a:tcPr>
                </a:tc>
                <a:tc>
                  <a:txBody>
                    <a:bodyPr/>
                    <a:lstStyle/>
                    <a:p>
                      <a:pPr marL="0" marR="0" lvl="0" indent="0" algn="just"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en-US" altLang="zh-CN" sz="2400" b="1" i="0" u="none" strike="noStrike" cap="none" normalizeH="0" baseline="0" noProof="1">
                          <a:ln>
                            <a:noFill/>
                          </a:ln>
                          <a:solidFill>
                            <a:srgbClr val="000000"/>
                          </a:solidFill>
                          <a:effectLst/>
                          <a:latin typeface="微软雅黑" panose="020B0503020204020204" pitchFamily="34" charset="-122"/>
                          <a:ea typeface="微软雅黑" panose="020B0503020204020204" pitchFamily="34" charset="-122"/>
                        </a:rPr>
                        <a:t>A</a:t>
                      </a:r>
                      <a:r>
                        <a:rPr kumimoji="0" lang="en-US" altLang="zh-CN" sz="2400" b="1" i="0" u="none" strike="noStrike" cap="none" normalizeH="0" baseline="0" noProof="1">
                          <a:ln>
                            <a:noFill/>
                          </a:ln>
                          <a:solidFill>
                            <a:srgbClr val="000000"/>
                          </a:solidFill>
                          <a:effectLst/>
                          <a:latin typeface="微软雅黑" panose="020B0503020204020204" pitchFamily="34" charset="-122"/>
                          <a:ea typeface="微软雅黑" panose="020B0503020204020204" pitchFamily="34" charset="-122"/>
                          <a:sym typeface="Symbol" pitchFamily="18" charset="2"/>
                        </a:rPr>
                        <a:t></a:t>
                      </a:r>
                      <a:r>
                        <a:rPr kumimoji="0" lang="en-US" altLang="zh-CN" sz="2400" b="1" i="0" u="none" strike="noStrike" cap="none" normalizeH="0" baseline="0" noProof="1">
                          <a:ln>
                            <a:noFill/>
                          </a:ln>
                          <a:solidFill>
                            <a:srgbClr val="000000"/>
                          </a:solidFill>
                          <a:effectLst/>
                          <a:latin typeface="微软雅黑" panose="020B0503020204020204" pitchFamily="34" charset="-122"/>
                          <a:ea typeface="微软雅黑" panose="020B0503020204020204" pitchFamily="34" charset="-122"/>
                        </a:rPr>
                        <a:t>B</a:t>
                      </a:r>
                      <a:r>
                        <a:rPr kumimoji="0" lang="zh-CN" altLang="en-US" sz="2400" b="1" i="0" u="none" strike="noStrike" cap="none" normalizeH="0" baseline="0" noProof="1">
                          <a:ln>
                            <a:noFill/>
                          </a:ln>
                          <a:solidFill>
                            <a:srgbClr val="000000"/>
                          </a:solidFill>
                          <a:effectLst/>
                          <a:latin typeface="微软雅黑" panose="020B0503020204020204" pitchFamily="34" charset="-122"/>
                          <a:ea typeface="微软雅黑" panose="020B0503020204020204" pitchFamily="34" charset="-122"/>
                        </a:rPr>
                        <a:t>为真当且仅当</a:t>
                      </a:r>
                      <a:r>
                        <a:rPr kumimoji="0" lang="en-US" altLang="zh-CN" sz="2400" b="1" i="0" u="none" strike="noStrike" cap="none" normalizeH="0" baseline="0" noProof="1">
                          <a:ln>
                            <a:noFill/>
                          </a:ln>
                          <a:solidFill>
                            <a:srgbClr val="000000"/>
                          </a:solidFill>
                          <a:effectLst/>
                          <a:latin typeface="微软雅黑" panose="020B0503020204020204" pitchFamily="34" charset="-122"/>
                          <a:ea typeface="微软雅黑" panose="020B0503020204020204" pitchFamily="34" charset="-122"/>
                        </a:rPr>
                        <a:t>A,B</a:t>
                      </a:r>
                      <a:r>
                        <a:rPr kumimoji="0" lang="zh-CN" altLang="en-US" sz="2400" b="1" i="0" u="none" strike="noStrike" cap="none" normalizeH="0" baseline="0" noProof="1">
                          <a:ln>
                            <a:noFill/>
                          </a:ln>
                          <a:solidFill>
                            <a:srgbClr val="000000"/>
                          </a:solidFill>
                          <a:effectLst/>
                          <a:latin typeface="微软雅黑" panose="020B0503020204020204" pitchFamily="34" charset="-122"/>
                          <a:ea typeface="微软雅黑" panose="020B0503020204020204" pitchFamily="34" charset="-122"/>
                        </a:rPr>
                        <a:t>同为真假</a:t>
                      </a:r>
                      <a:endParaRPr kumimoji="0" lang="zh-CN" altLang="en-US" sz="24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18000" marR="18000" marT="17766" marB="17766"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B4FFFF"/>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4608832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200" y="1066800"/>
            <a:ext cx="11277599"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normAutofit/>
          </a:bodyPr>
          <a:lstStyle/>
          <a:p>
            <a:r>
              <a:rPr lang="zh-CN" altLang="en-US" dirty="0"/>
              <a:t>说明</a:t>
            </a:r>
            <a:endParaRPr lang="en-US" dirty="0"/>
          </a:p>
        </p:txBody>
      </p:sp>
      <p:sp>
        <p:nvSpPr>
          <p:cNvPr id="3" name="Content Placeholder 2"/>
          <p:cNvSpPr>
            <a:spLocks noGrp="1"/>
          </p:cNvSpPr>
          <p:nvPr>
            <p:ph idx="1"/>
          </p:nvPr>
        </p:nvSpPr>
        <p:spPr>
          <a:xfrm>
            <a:off x="457200" y="1066800"/>
            <a:ext cx="11582400" cy="5121481"/>
          </a:xfrm>
        </p:spPr>
        <p:txBody>
          <a:bodyPr>
            <a:normAutofit/>
          </a:bodyPr>
          <a:lstStyle/>
          <a:p>
            <a:pPr marL="514350" indent="-514350">
              <a:lnSpc>
                <a:spcPct val="150000"/>
              </a:lnSpc>
              <a:buFont typeface="+mj-lt"/>
              <a:buAutoNum type="arabicPeriod"/>
            </a:pPr>
            <a:r>
              <a:rPr lang="zh-CN" altLang="en-US" dirty="0"/>
              <a:t>对于上述五种逻辑联结词（</a:t>
            </a:r>
            <a:r>
              <a:rPr lang="zh-CN" altLang="en-US" b="1" dirty="0"/>
              <a:t>逻辑运算</a:t>
            </a:r>
            <a:r>
              <a:rPr lang="zh-CN" altLang="en-US" dirty="0"/>
              <a:t>），</a:t>
            </a:r>
            <a:r>
              <a:rPr lang="zh-CN" altLang="en-US" b="1" dirty="0"/>
              <a:t>复合命题的真值只取决于构成它的各命题的真值（</a:t>
            </a:r>
            <a:r>
              <a:rPr lang="en-US" altLang="zh-CN" b="1" dirty="0"/>
              <a:t>0</a:t>
            </a:r>
            <a:r>
              <a:rPr lang="zh-CN" altLang="en-US" b="1" dirty="0"/>
              <a:t>或者</a:t>
            </a:r>
            <a:r>
              <a:rPr lang="en-US" altLang="zh-CN" b="1" dirty="0"/>
              <a:t>1</a:t>
            </a:r>
            <a:r>
              <a:rPr lang="zh-CN" altLang="en-US" b="1" dirty="0"/>
              <a:t>）</a:t>
            </a:r>
            <a:r>
              <a:rPr lang="zh-CN" altLang="en-US" dirty="0"/>
              <a:t>，而与这些命题的内容含义无关；</a:t>
            </a:r>
            <a:endParaRPr lang="en-US" altLang="zh-CN" dirty="0"/>
          </a:p>
          <a:p>
            <a:pPr marL="514350" indent="-514350">
              <a:lnSpc>
                <a:spcPct val="150000"/>
              </a:lnSpc>
              <a:buFont typeface="+mj-lt"/>
              <a:buAutoNum type="arabicPeriod"/>
            </a:pPr>
            <a:r>
              <a:rPr lang="zh-CN" altLang="zh-CN" b="1" dirty="0"/>
              <a:t>联结词是两个句子真值之间的联结，而非句子的具体含义的联结，两个句子之间可以无任何内在联系；</a:t>
            </a:r>
            <a:endParaRPr lang="en-US" altLang="zh-CN" b="1" dirty="0"/>
          </a:p>
          <a:p>
            <a:pPr marL="514350" indent="-514350" algn="just">
              <a:lnSpc>
                <a:spcPct val="150000"/>
              </a:lnSpc>
              <a:spcBef>
                <a:spcPct val="50000"/>
              </a:spcBef>
              <a:buFont typeface="+mj-lt"/>
              <a:buAutoNum type="arabicPeriod"/>
            </a:pPr>
            <a:r>
              <a:rPr lang="zh-CN" altLang="en-US" dirty="0"/>
              <a:t>不用去太多关注其实际含义的表述，</a:t>
            </a:r>
            <a:r>
              <a:rPr lang="zh-CN" altLang="en-US" dirty="0">
                <a:solidFill>
                  <a:srgbClr val="C00000"/>
                </a:solidFill>
              </a:rPr>
              <a:t>运算时起作用的就是 </a:t>
            </a:r>
            <a:r>
              <a:rPr lang="en-US" altLang="zh-CN" dirty="0">
                <a:solidFill>
                  <a:srgbClr val="C00000"/>
                </a:solidFill>
              </a:rPr>
              <a:t>0 </a:t>
            </a:r>
            <a:r>
              <a:rPr lang="zh-CN" altLang="en-US" dirty="0">
                <a:solidFill>
                  <a:srgbClr val="C00000"/>
                </a:solidFill>
              </a:rPr>
              <a:t>和</a:t>
            </a:r>
            <a:r>
              <a:rPr lang="en-US" altLang="zh-CN" dirty="0">
                <a:solidFill>
                  <a:srgbClr val="C00000"/>
                </a:solidFill>
              </a:rPr>
              <a:t>1</a:t>
            </a:r>
            <a:r>
              <a:rPr lang="zh-CN" altLang="en-US" dirty="0"/>
              <a:t>，也即无论无何表述，</a:t>
            </a:r>
            <a:r>
              <a:rPr lang="zh-CN" altLang="en-US" dirty="0">
                <a:solidFill>
                  <a:srgbClr val="C00000"/>
                </a:solidFill>
              </a:rPr>
              <a:t>参与运算的永远就是</a:t>
            </a:r>
            <a:r>
              <a:rPr lang="en-US" altLang="zh-CN" dirty="0">
                <a:solidFill>
                  <a:srgbClr val="C00000"/>
                </a:solidFill>
              </a:rPr>
              <a:t>0</a:t>
            </a:r>
            <a:r>
              <a:rPr lang="zh-CN" altLang="en-US" dirty="0">
                <a:solidFill>
                  <a:srgbClr val="C00000"/>
                </a:solidFill>
              </a:rPr>
              <a:t>和</a:t>
            </a:r>
            <a:r>
              <a:rPr lang="en-US" altLang="zh-CN" dirty="0">
                <a:solidFill>
                  <a:srgbClr val="C00000"/>
                </a:solidFill>
              </a:rPr>
              <a:t>1</a:t>
            </a:r>
            <a:r>
              <a:rPr lang="zh-CN" altLang="en-US" dirty="0"/>
              <a:t>，而不是文字语句。</a:t>
            </a:r>
          </a:p>
          <a:p>
            <a:pPr marL="457200" indent="-457200">
              <a:buNone/>
            </a:pPr>
            <a:endParaRPr lang="en-US" altLang="zh-CN" dirty="0">
              <a:solidFill>
                <a:srgbClr val="0000FF"/>
              </a:solidFill>
            </a:endParaRPr>
          </a:p>
          <a:p>
            <a:pPr marL="457200" indent="-457200">
              <a:buNone/>
            </a:pPr>
            <a:endParaRPr lang="zh-CN" altLang="en-US" dirty="0">
              <a:solidFill>
                <a:srgbClr val="FF0000"/>
              </a:solidFill>
            </a:endParaRPr>
          </a:p>
          <a:p>
            <a:endParaRPr lang="en-US" dirty="0"/>
          </a:p>
          <a:p>
            <a:pPr lvl="0"/>
            <a:endParaRPr lang="en-US" altLang="zh-CN" dirty="0"/>
          </a:p>
        </p:txBody>
      </p:sp>
      <p:sp>
        <p:nvSpPr>
          <p:cNvPr id="4" name="日期占位符 3"/>
          <p:cNvSpPr>
            <a:spLocks noGrp="1"/>
          </p:cNvSpPr>
          <p:nvPr>
            <p:ph type="dt" sz="half" idx="10"/>
          </p:nvPr>
        </p:nvSpPr>
        <p:spPr/>
        <p:txBody>
          <a:bodyPr/>
          <a:lstStyle/>
          <a:p>
            <a:fld id="{7BD4AE11-1611-4712-A95E-2E83A5D0E01C}"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26</a:t>
            </a:fld>
            <a:endParaRPr lang="zh-CN" altLang="en-US" dirty="0"/>
          </a:p>
        </p:txBody>
      </p:sp>
    </p:spTree>
    <p:extLst>
      <p:ext uri="{BB962C8B-B14F-4D97-AF65-F5344CB8AC3E}">
        <p14:creationId xmlns:p14="http://schemas.microsoft.com/office/powerpoint/2010/main" val="5307656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200" y="1066800"/>
            <a:ext cx="11277599"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normAutofit/>
          </a:bodyPr>
          <a:lstStyle/>
          <a:p>
            <a:r>
              <a:rPr lang="zh-CN" altLang="en-US" dirty="0"/>
              <a:t>说明</a:t>
            </a:r>
            <a:endParaRPr lang="en-US" dirty="0"/>
          </a:p>
        </p:txBody>
      </p:sp>
      <p:sp>
        <p:nvSpPr>
          <p:cNvPr id="3" name="Content Placeholder 2"/>
          <p:cNvSpPr>
            <a:spLocks noGrp="1"/>
          </p:cNvSpPr>
          <p:nvPr>
            <p:ph idx="1"/>
          </p:nvPr>
        </p:nvSpPr>
        <p:spPr>
          <a:xfrm>
            <a:off x="457200" y="1066800"/>
            <a:ext cx="11582400" cy="5121481"/>
          </a:xfrm>
        </p:spPr>
        <p:txBody>
          <a:bodyPr>
            <a:normAutofit/>
          </a:bodyPr>
          <a:lstStyle/>
          <a:p>
            <a:pPr marL="457200" indent="-457200">
              <a:buNone/>
            </a:pPr>
            <a:endParaRPr lang="en-US" altLang="zh-CN" dirty="0">
              <a:solidFill>
                <a:srgbClr val="0000FF"/>
              </a:solidFill>
            </a:endParaRPr>
          </a:p>
          <a:p>
            <a:pPr marL="457200" indent="-457200">
              <a:buNone/>
            </a:pPr>
            <a:endParaRPr lang="zh-CN" altLang="en-US" dirty="0">
              <a:solidFill>
                <a:srgbClr val="FF0000"/>
              </a:solidFill>
            </a:endParaRPr>
          </a:p>
          <a:p>
            <a:endParaRPr lang="en-US" dirty="0"/>
          </a:p>
          <a:p>
            <a:pPr lvl="0"/>
            <a:endParaRPr lang="en-US" altLang="zh-CN" dirty="0"/>
          </a:p>
        </p:txBody>
      </p:sp>
      <p:sp>
        <p:nvSpPr>
          <p:cNvPr id="4" name="日期占位符 3"/>
          <p:cNvSpPr>
            <a:spLocks noGrp="1"/>
          </p:cNvSpPr>
          <p:nvPr>
            <p:ph type="dt" sz="half" idx="10"/>
          </p:nvPr>
        </p:nvSpPr>
        <p:spPr/>
        <p:txBody>
          <a:bodyPr/>
          <a:lstStyle/>
          <a:p>
            <a:fld id="{7BD4AE11-1611-4712-A95E-2E83A5D0E01C}"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27</a:t>
            </a:fld>
            <a:endParaRPr lang="zh-CN" altLang="en-US" dirty="0"/>
          </a:p>
        </p:txBody>
      </p:sp>
      <p:sp>
        <p:nvSpPr>
          <p:cNvPr id="8" name="Text Box 2"/>
          <p:cNvSpPr txBox="1">
            <a:spLocks noChangeArrowheads="1"/>
          </p:cNvSpPr>
          <p:nvPr/>
        </p:nvSpPr>
        <p:spPr bwMode="auto">
          <a:xfrm>
            <a:off x="228600" y="1145742"/>
            <a:ext cx="10515600"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b="1">
                <a:solidFill>
                  <a:schemeClr val="bg1"/>
                </a:solidFill>
                <a:latin typeface="Times New Roman" panose="02020603050405020304" pitchFamily="18" charset="0"/>
                <a:ea typeface="宋体" panose="02010600030101010101" pitchFamily="2" charset="-122"/>
              </a:defRPr>
            </a:lvl1pPr>
            <a:lvl2pPr marL="742950" indent="-285750">
              <a:defRPr kumimoji="1" sz="2400" b="1">
                <a:solidFill>
                  <a:schemeClr val="bg1"/>
                </a:solidFill>
                <a:latin typeface="Times New Roman" panose="02020603050405020304" pitchFamily="18" charset="0"/>
                <a:ea typeface="宋体" panose="02010600030101010101" pitchFamily="2" charset="-122"/>
              </a:defRPr>
            </a:lvl2pPr>
            <a:lvl3pPr marL="1143000" indent="-228600">
              <a:defRPr kumimoji="1" sz="2400" b="1">
                <a:solidFill>
                  <a:schemeClr val="bg1"/>
                </a:solidFill>
                <a:latin typeface="Times New Roman" panose="02020603050405020304" pitchFamily="18" charset="0"/>
                <a:ea typeface="宋体" panose="02010600030101010101" pitchFamily="2" charset="-122"/>
              </a:defRPr>
            </a:lvl3pPr>
            <a:lvl4pPr marL="1600200" indent="-228600">
              <a:defRPr kumimoji="1" sz="2400" b="1">
                <a:solidFill>
                  <a:schemeClr val="bg1"/>
                </a:solidFill>
                <a:latin typeface="Times New Roman" panose="02020603050405020304" pitchFamily="18" charset="0"/>
                <a:ea typeface="宋体" panose="02010600030101010101" pitchFamily="2" charset="-122"/>
              </a:defRPr>
            </a:lvl4pPr>
            <a:lvl5pPr marL="2057400" indent="-228600">
              <a:defRPr kumimoji="1" sz="24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bg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en-US" altLang="zh-CN" sz="3200" b="0" dirty="0">
                <a:solidFill>
                  <a:schemeClr val="tx1"/>
                </a:solidFill>
              </a:rPr>
              <a:t> </a:t>
            </a:r>
            <a:r>
              <a:rPr lang="zh-CN" altLang="en-US" dirty="0">
                <a:solidFill>
                  <a:schemeClr val="tx1"/>
                </a:solidFill>
                <a:latin typeface="微软雅黑" panose="020B0503020204020204" pitchFamily="34" charset="-122"/>
                <a:ea typeface="微软雅黑" panose="020B0503020204020204" pitchFamily="34" charset="-122"/>
              </a:rPr>
              <a:t>例</a:t>
            </a:r>
            <a:r>
              <a:rPr lang="en-US" altLang="zh-CN" dirty="0">
                <a:solidFill>
                  <a:schemeClr val="tx1"/>
                </a:solidFill>
                <a:latin typeface="微软雅黑" panose="020B0503020204020204" pitchFamily="34" charset="-122"/>
                <a:ea typeface="微软雅黑" panose="020B0503020204020204" pitchFamily="34" charset="-122"/>
              </a:rPr>
              <a:t> </a:t>
            </a:r>
            <a:r>
              <a:rPr lang="en-US" altLang="zh-CN" b="0" dirty="0">
                <a:solidFill>
                  <a:schemeClr val="tx1"/>
                </a:solidFill>
                <a:latin typeface="微软雅黑" panose="020B0503020204020204" pitchFamily="34" charset="-122"/>
                <a:ea typeface="微软雅黑" panose="020B0503020204020204" pitchFamily="34" charset="-122"/>
              </a:rPr>
              <a:t>  </a:t>
            </a:r>
            <a:r>
              <a:rPr lang="zh-CN" altLang="en-US" b="0" dirty="0">
                <a:solidFill>
                  <a:schemeClr val="tx1"/>
                </a:solidFill>
                <a:latin typeface="微软雅黑" panose="020B0503020204020204" pitchFamily="34" charset="-122"/>
                <a:ea typeface="微软雅黑" panose="020B0503020204020204" pitchFamily="34" charset="-122"/>
              </a:rPr>
              <a:t>黄山比喜马拉雅山高，当且仅当</a:t>
            </a:r>
            <a:r>
              <a:rPr lang="en-US" altLang="zh-CN" b="0" dirty="0">
                <a:solidFill>
                  <a:schemeClr val="tx1"/>
                </a:solidFill>
                <a:latin typeface="微软雅黑" panose="020B0503020204020204" pitchFamily="34" charset="-122"/>
                <a:ea typeface="微软雅黑" panose="020B0503020204020204" pitchFamily="34" charset="-122"/>
              </a:rPr>
              <a:t>3</a:t>
            </a:r>
            <a:r>
              <a:rPr lang="zh-CN" altLang="en-US" b="0" dirty="0">
                <a:solidFill>
                  <a:schemeClr val="tx1"/>
                </a:solidFill>
                <a:latin typeface="微软雅黑" panose="020B0503020204020204" pitchFamily="34" charset="-122"/>
                <a:ea typeface="微软雅黑" panose="020B0503020204020204" pitchFamily="34" charset="-122"/>
              </a:rPr>
              <a:t>是素数 令</a:t>
            </a:r>
            <a:r>
              <a:rPr lang="en-US" altLang="zh-CN" b="0" dirty="0">
                <a:solidFill>
                  <a:schemeClr val="tx1"/>
                </a:solidFill>
                <a:latin typeface="微软雅黑" panose="020B0503020204020204" pitchFamily="34" charset="-122"/>
                <a:ea typeface="微软雅黑" panose="020B0503020204020204" pitchFamily="34" charset="-122"/>
              </a:rPr>
              <a:t>P</a:t>
            </a:r>
            <a:r>
              <a:rPr lang="zh-CN" altLang="en-US" b="0" dirty="0">
                <a:solidFill>
                  <a:schemeClr val="tx1"/>
                </a:solidFill>
                <a:latin typeface="微软雅黑" panose="020B0503020204020204" pitchFamily="34" charset="-122"/>
                <a:ea typeface="微软雅黑" panose="020B0503020204020204" pitchFamily="34" charset="-122"/>
              </a:rPr>
              <a:t>：黄山比喜马拉雅山高；</a:t>
            </a:r>
            <a:endParaRPr lang="en-US" altLang="zh-CN" b="0" dirty="0">
              <a:solidFill>
                <a:schemeClr val="tx1"/>
              </a:solidFill>
              <a:latin typeface="微软雅黑" panose="020B0503020204020204" pitchFamily="34" charset="-122"/>
              <a:ea typeface="微软雅黑" panose="020B0503020204020204" pitchFamily="34" charset="-122"/>
            </a:endParaRPr>
          </a:p>
          <a:p>
            <a:pPr algn="just" eaLnBrk="1" hangingPunct="1">
              <a:spcBef>
                <a:spcPct val="50000"/>
              </a:spcBef>
            </a:pPr>
            <a:r>
              <a:rPr lang="en-US" altLang="zh-CN" b="0" dirty="0">
                <a:solidFill>
                  <a:schemeClr val="tx1"/>
                </a:solidFill>
                <a:latin typeface="微软雅黑" panose="020B0503020204020204" pitchFamily="34" charset="-122"/>
                <a:ea typeface="微软雅黑" panose="020B0503020204020204" pitchFamily="34" charset="-122"/>
              </a:rPr>
              <a:t>       Q</a:t>
            </a:r>
            <a:r>
              <a:rPr lang="zh-CN" altLang="en-US" b="0" dirty="0">
                <a:solidFill>
                  <a:schemeClr val="tx1"/>
                </a:solidFill>
                <a:latin typeface="微软雅黑" panose="020B0503020204020204" pitchFamily="34" charset="-122"/>
                <a:ea typeface="微软雅黑" panose="020B0503020204020204" pitchFamily="34" charset="-122"/>
              </a:rPr>
              <a:t>：</a:t>
            </a:r>
            <a:r>
              <a:rPr lang="en-US" altLang="zh-CN" b="0" dirty="0">
                <a:solidFill>
                  <a:schemeClr val="tx1"/>
                </a:solidFill>
                <a:latin typeface="微软雅黑" panose="020B0503020204020204" pitchFamily="34" charset="-122"/>
                <a:ea typeface="微软雅黑" panose="020B0503020204020204" pitchFamily="34" charset="-122"/>
              </a:rPr>
              <a:t>3</a:t>
            </a:r>
            <a:r>
              <a:rPr lang="zh-CN" altLang="en-US" b="0" dirty="0">
                <a:solidFill>
                  <a:schemeClr val="tx1"/>
                </a:solidFill>
                <a:latin typeface="微软雅黑" panose="020B0503020204020204" pitchFamily="34" charset="-122"/>
                <a:ea typeface="微软雅黑" panose="020B0503020204020204" pitchFamily="34" charset="-122"/>
              </a:rPr>
              <a:t>是素数</a:t>
            </a:r>
          </a:p>
          <a:p>
            <a:pPr algn="just" eaLnBrk="1" hangingPunct="1">
              <a:spcBef>
                <a:spcPct val="50000"/>
              </a:spcBef>
            </a:pPr>
            <a:r>
              <a:rPr lang="zh-CN" altLang="en-US" b="0" dirty="0">
                <a:solidFill>
                  <a:schemeClr val="tx1"/>
                </a:solidFill>
                <a:latin typeface="微软雅黑" panose="020B0503020204020204" pitchFamily="34" charset="-122"/>
                <a:ea typeface="微软雅黑" panose="020B0503020204020204" pitchFamily="34" charset="-122"/>
              </a:rPr>
              <a:t>       本例可符号化为</a:t>
            </a:r>
            <a:r>
              <a:rPr lang="en-US" altLang="zh-CN" b="0" dirty="0">
                <a:solidFill>
                  <a:schemeClr val="tx1"/>
                </a:solidFill>
                <a:latin typeface="微软雅黑" panose="020B0503020204020204" pitchFamily="34" charset="-122"/>
                <a:ea typeface="微软雅黑" panose="020B0503020204020204" pitchFamily="34" charset="-122"/>
              </a:rPr>
              <a:t>P</a:t>
            </a:r>
            <a:r>
              <a:rPr lang="en-US" altLang="zh-CN" b="0" dirty="0">
                <a:solidFill>
                  <a:schemeClr val="tx1"/>
                </a:solidFill>
                <a:latin typeface="微软雅黑" panose="020B0503020204020204" pitchFamily="34" charset="-122"/>
                <a:ea typeface="微软雅黑" panose="020B0503020204020204" pitchFamily="34" charset="-122"/>
                <a:sym typeface="Symbol" panose="05050102010706020507" pitchFamily="18" charset="2"/>
              </a:rPr>
              <a:t></a:t>
            </a:r>
            <a:r>
              <a:rPr lang="en-US" altLang="zh-CN" b="0" dirty="0">
                <a:solidFill>
                  <a:schemeClr val="tx1"/>
                </a:solidFill>
                <a:latin typeface="微软雅黑" panose="020B0503020204020204" pitchFamily="34" charset="-122"/>
                <a:ea typeface="微软雅黑" panose="020B0503020204020204" pitchFamily="34" charset="-122"/>
              </a:rPr>
              <a:t>Q</a:t>
            </a:r>
          </a:p>
        </p:txBody>
      </p:sp>
      <p:sp>
        <p:nvSpPr>
          <p:cNvPr id="9" name="Text Box 3"/>
          <p:cNvSpPr txBox="1">
            <a:spLocks noChangeArrowheads="1"/>
          </p:cNvSpPr>
          <p:nvPr/>
        </p:nvSpPr>
        <p:spPr bwMode="auto">
          <a:xfrm>
            <a:off x="762000" y="3352800"/>
            <a:ext cx="10287000" cy="1133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b="1">
                <a:solidFill>
                  <a:schemeClr val="bg1"/>
                </a:solidFill>
                <a:latin typeface="Times New Roman" panose="02020603050405020304" pitchFamily="18" charset="0"/>
                <a:ea typeface="宋体" panose="02010600030101010101" pitchFamily="2" charset="-122"/>
              </a:defRPr>
            </a:lvl1pPr>
            <a:lvl2pPr marL="742950" indent="-285750">
              <a:defRPr kumimoji="1" sz="2400" b="1">
                <a:solidFill>
                  <a:schemeClr val="bg1"/>
                </a:solidFill>
                <a:latin typeface="Times New Roman" panose="02020603050405020304" pitchFamily="18" charset="0"/>
                <a:ea typeface="宋体" panose="02010600030101010101" pitchFamily="2" charset="-122"/>
              </a:defRPr>
            </a:lvl2pPr>
            <a:lvl3pPr marL="1143000" indent="-228600">
              <a:defRPr kumimoji="1" sz="2400" b="1">
                <a:solidFill>
                  <a:schemeClr val="bg1"/>
                </a:solidFill>
                <a:latin typeface="Times New Roman" panose="02020603050405020304" pitchFamily="18" charset="0"/>
                <a:ea typeface="宋体" panose="02010600030101010101" pitchFamily="2" charset="-122"/>
              </a:defRPr>
            </a:lvl3pPr>
            <a:lvl4pPr marL="1600200" indent="-228600">
              <a:defRPr kumimoji="1" sz="2400" b="1">
                <a:solidFill>
                  <a:schemeClr val="bg1"/>
                </a:solidFill>
                <a:latin typeface="Times New Roman" panose="02020603050405020304" pitchFamily="18" charset="0"/>
                <a:ea typeface="宋体" panose="02010600030101010101" pitchFamily="2" charset="-122"/>
              </a:defRPr>
            </a:lvl4pPr>
            <a:lvl5pPr marL="2057400" indent="-228600">
              <a:defRPr kumimoji="1" sz="24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bg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b="0" dirty="0">
                <a:solidFill>
                  <a:schemeClr val="tx1"/>
                </a:solidFill>
                <a:latin typeface="宋体" panose="02010600030101010101" pitchFamily="2" charset="-122"/>
              </a:rPr>
              <a:t>    </a:t>
            </a:r>
            <a:r>
              <a:rPr lang="zh-CN" altLang="en-US" b="0" dirty="0">
                <a:solidFill>
                  <a:schemeClr val="tx1"/>
                </a:solidFill>
                <a:latin typeface="微软雅黑" panose="020B0503020204020204" pitchFamily="34" charset="-122"/>
                <a:ea typeface="微软雅黑" panose="020B0503020204020204" pitchFamily="34" charset="-122"/>
              </a:rPr>
              <a:t>从汉语的语义看，</a:t>
            </a:r>
            <a:r>
              <a:rPr lang="en-US" altLang="zh-CN" b="0" dirty="0">
                <a:solidFill>
                  <a:schemeClr val="tx1"/>
                </a:solidFill>
                <a:latin typeface="微软雅黑" panose="020B0503020204020204" pitchFamily="34" charset="-122"/>
                <a:ea typeface="微软雅黑" panose="020B0503020204020204" pitchFamily="34" charset="-122"/>
              </a:rPr>
              <a:t>P</a:t>
            </a:r>
            <a:r>
              <a:rPr lang="zh-CN" altLang="en-US" b="0" dirty="0">
                <a:solidFill>
                  <a:schemeClr val="tx1"/>
                </a:solidFill>
                <a:latin typeface="微软雅黑" panose="020B0503020204020204" pitchFamily="34" charset="-122"/>
                <a:ea typeface="微软雅黑" panose="020B0503020204020204" pitchFamily="34" charset="-122"/>
              </a:rPr>
              <a:t>与</a:t>
            </a:r>
            <a:r>
              <a:rPr lang="en-US" altLang="zh-CN" b="0" dirty="0">
                <a:solidFill>
                  <a:schemeClr val="tx1"/>
                </a:solidFill>
                <a:latin typeface="微软雅黑" panose="020B0503020204020204" pitchFamily="34" charset="-122"/>
                <a:ea typeface="微软雅黑" panose="020B0503020204020204" pitchFamily="34" charset="-122"/>
              </a:rPr>
              <a:t>Q</a:t>
            </a:r>
            <a:r>
              <a:rPr lang="zh-CN" altLang="en-US" b="0" dirty="0">
                <a:solidFill>
                  <a:schemeClr val="tx1"/>
                </a:solidFill>
                <a:latin typeface="微软雅黑" panose="020B0503020204020204" pitchFamily="34" charset="-122"/>
                <a:ea typeface="微软雅黑" panose="020B0503020204020204" pitchFamily="34" charset="-122"/>
              </a:rPr>
              <a:t>之间并无联系，但就联结词</a:t>
            </a:r>
            <a:r>
              <a:rPr lang="zh-CN" altLang="en-US" b="0" dirty="0">
                <a:solidFill>
                  <a:schemeClr val="tx1"/>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b="0" dirty="0">
                <a:solidFill>
                  <a:schemeClr val="tx1"/>
                </a:solidFill>
                <a:latin typeface="微软雅黑" panose="020B0503020204020204" pitchFamily="34" charset="-122"/>
                <a:ea typeface="微软雅黑" panose="020B0503020204020204" pitchFamily="34" charset="-122"/>
              </a:rPr>
              <a:t>的定义来看，因为</a:t>
            </a:r>
            <a:r>
              <a:rPr lang="en-US" altLang="zh-CN" b="0" dirty="0">
                <a:solidFill>
                  <a:schemeClr val="tx1"/>
                </a:solidFill>
                <a:latin typeface="微软雅黑" panose="020B0503020204020204" pitchFamily="34" charset="-122"/>
                <a:ea typeface="微软雅黑" panose="020B0503020204020204" pitchFamily="34" charset="-122"/>
              </a:rPr>
              <a:t>P</a:t>
            </a:r>
            <a:r>
              <a:rPr lang="zh-CN" altLang="en-US" b="0" dirty="0">
                <a:solidFill>
                  <a:schemeClr val="tx1"/>
                </a:solidFill>
                <a:latin typeface="微软雅黑" panose="020B0503020204020204" pitchFamily="34" charset="-122"/>
                <a:ea typeface="微软雅黑" panose="020B0503020204020204" pitchFamily="34" charset="-122"/>
              </a:rPr>
              <a:t>的真值为假，</a:t>
            </a:r>
            <a:r>
              <a:rPr lang="en-US" altLang="zh-CN" b="0" dirty="0">
                <a:solidFill>
                  <a:schemeClr val="tx1"/>
                </a:solidFill>
                <a:latin typeface="微软雅黑" panose="020B0503020204020204" pitchFamily="34" charset="-122"/>
                <a:ea typeface="微软雅黑" panose="020B0503020204020204" pitchFamily="34" charset="-122"/>
              </a:rPr>
              <a:t>Q</a:t>
            </a:r>
            <a:r>
              <a:rPr lang="zh-CN" altLang="en-US" b="0" dirty="0">
                <a:solidFill>
                  <a:schemeClr val="tx1"/>
                </a:solidFill>
                <a:latin typeface="微软雅黑" panose="020B0503020204020204" pitchFamily="34" charset="-122"/>
                <a:ea typeface="微软雅黑" panose="020B0503020204020204" pitchFamily="34" charset="-122"/>
              </a:rPr>
              <a:t>的真值为真，所以</a:t>
            </a:r>
            <a:r>
              <a:rPr lang="en-US" altLang="zh-CN" b="0" dirty="0">
                <a:solidFill>
                  <a:schemeClr val="tx1"/>
                </a:solidFill>
                <a:latin typeface="微软雅黑" panose="020B0503020204020204" pitchFamily="34" charset="-122"/>
                <a:ea typeface="微软雅黑" panose="020B0503020204020204" pitchFamily="34" charset="-122"/>
              </a:rPr>
              <a:t>P</a:t>
            </a:r>
            <a:r>
              <a:rPr lang="en-US" altLang="zh-CN" b="0" dirty="0">
                <a:solidFill>
                  <a:schemeClr val="tx1"/>
                </a:solidFill>
                <a:latin typeface="微软雅黑" panose="020B0503020204020204" pitchFamily="34" charset="-122"/>
                <a:ea typeface="微软雅黑" panose="020B0503020204020204" pitchFamily="34" charset="-122"/>
                <a:sym typeface="Symbol" panose="05050102010706020507" pitchFamily="18" charset="2"/>
              </a:rPr>
              <a:t></a:t>
            </a:r>
            <a:r>
              <a:rPr lang="en-US" altLang="zh-CN" b="0" dirty="0">
                <a:solidFill>
                  <a:schemeClr val="tx1"/>
                </a:solidFill>
                <a:latin typeface="微软雅黑" panose="020B0503020204020204" pitchFamily="34" charset="-122"/>
                <a:ea typeface="微软雅黑" panose="020B0503020204020204" pitchFamily="34" charset="-122"/>
              </a:rPr>
              <a:t>Q</a:t>
            </a:r>
            <a:r>
              <a:rPr lang="zh-CN" altLang="en-US" b="0" dirty="0">
                <a:solidFill>
                  <a:schemeClr val="tx1"/>
                </a:solidFill>
                <a:latin typeface="微软雅黑" panose="020B0503020204020204" pitchFamily="34" charset="-122"/>
                <a:ea typeface="微软雅黑" panose="020B0503020204020204" pitchFamily="34" charset="-122"/>
              </a:rPr>
              <a:t>的真值为假。 </a:t>
            </a:r>
          </a:p>
        </p:txBody>
      </p:sp>
    </p:spTree>
    <p:extLst>
      <p:ext uri="{BB962C8B-B14F-4D97-AF65-F5344CB8AC3E}">
        <p14:creationId xmlns:p14="http://schemas.microsoft.com/office/powerpoint/2010/main" val="25531203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逻辑运算的优先级</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56786333"/>
              </p:ext>
            </p:extLst>
          </p:nvPr>
        </p:nvGraphicFramePr>
        <p:xfrm>
          <a:off x="2355056" y="1314418"/>
          <a:ext cx="7481888" cy="2011680"/>
        </p:xfrm>
        <a:graphic>
          <a:graphicData uri="http://schemas.openxmlformats.org/drawingml/2006/table">
            <a:tbl>
              <a:tblPr firstRow="1" bandRow="1">
                <a:tableStyleId>{5C22544A-7EE6-4342-B048-85BDC9FD1C3A}</a:tableStyleId>
              </a:tblPr>
              <a:tblGrid>
                <a:gridCol w="3740944">
                  <a:extLst>
                    <a:ext uri="{9D8B030D-6E8A-4147-A177-3AD203B41FA5}">
                      <a16:colId xmlns:a16="http://schemas.microsoft.com/office/drawing/2014/main" val="20000"/>
                    </a:ext>
                  </a:extLst>
                </a:gridCol>
                <a:gridCol w="3740944">
                  <a:extLst>
                    <a:ext uri="{9D8B030D-6E8A-4147-A177-3AD203B41FA5}">
                      <a16:colId xmlns:a16="http://schemas.microsoft.com/office/drawing/2014/main" val="20001"/>
                    </a:ext>
                  </a:extLst>
                </a:gridCol>
              </a:tblGrid>
              <a:tr h="360218">
                <a:tc>
                  <a:txBody>
                    <a:bodyPr/>
                    <a:lstStyle/>
                    <a:p>
                      <a:pPr algn="ctr"/>
                      <a:r>
                        <a:rPr lang="zh-CN" altLang="en-US" dirty="0">
                          <a:latin typeface="微软雅黑" panose="020B0503020204020204" pitchFamily="34" charset="-122"/>
                          <a:ea typeface="微软雅黑" panose="020B0503020204020204" pitchFamily="34" charset="-122"/>
                        </a:rPr>
                        <a:t>运算符</a:t>
                      </a:r>
                      <a:endParaRPr lang="en-US" dirty="0">
                        <a:latin typeface="微软雅黑" panose="020B0503020204020204" pitchFamily="34" charset="-122"/>
                        <a:ea typeface="微软雅黑" panose="020B0503020204020204" pitchFamily="34" charset="-122"/>
                      </a:endParaRPr>
                    </a:p>
                  </a:txBody>
                  <a:tcPr marL="248767" marR="248767"/>
                </a:tc>
                <a:tc>
                  <a:txBody>
                    <a:bodyPr/>
                    <a:lstStyle/>
                    <a:p>
                      <a:pPr algn="ctr"/>
                      <a:r>
                        <a:rPr lang="zh-CN" altLang="en-US" dirty="0">
                          <a:latin typeface="微软雅黑" panose="020B0503020204020204" pitchFamily="34" charset="-122"/>
                          <a:ea typeface="微软雅黑" panose="020B0503020204020204" pitchFamily="34" charset="-122"/>
                        </a:rPr>
                        <a:t>优先级</a:t>
                      </a:r>
                      <a:endParaRPr lang="en-US" dirty="0">
                        <a:latin typeface="微软雅黑" panose="020B0503020204020204" pitchFamily="34" charset="-122"/>
                        <a:ea typeface="微软雅黑" panose="020B0503020204020204" pitchFamily="34" charset="-122"/>
                      </a:endParaRPr>
                    </a:p>
                  </a:txBody>
                  <a:tcPr marL="248767" marR="248767"/>
                </a:tc>
                <a:extLst>
                  <a:ext uri="{0D108BD9-81ED-4DB2-BD59-A6C34878D82A}">
                    <a16:rowId xmlns:a16="http://schemas.microsoft.com/office/drawing/2014/main" val="10000"/>
                  </a:ext>
                </a:extLst>
              </a:tr>
              <a:tr h="36021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latin typeface="微软雅黑" panose="020B0503020204020204" pitchFamily="34" charset="-122"/>
                          <a:ea typeface="微软雅黑" panose="020B0503020204020204" pitchFamily="34" charset="-122"/>
                          <a:sym typeface="Symbol"/>
                        </a:rPr>
                        <a:t></a:t>
                      </a:r>
                      <a:endParaRPr lang="en-US" b="1" dirty="0">
                        <a:latin typeface="微软雅黑" panose="020B0503020204020204" pitchFamily="34" charset="-122"/>
                        <a:ea typeface="微软雅黑" panose="020B0503020204020204" pitchFamily="34" charset="-122"/>
                      </a:endParaRPr>
                    </a:p>
                  </a:txBody>
                  <a:tcPr marL="248767" marR="248767"/>
                </a:tc>
                <a:tc>
                  <a:txBody>
                    <a:bodyPr/>
                    <a:lstStyle/>
                    <a:p>
                      <a:pPr algn="ctr"/>
                      <a:r>
                        <a:rPr lang="en-US" dirty="0">
                          <a:latin typeface="微软雅黑" panose="020B0503020204020204" pitchFamily="34" charset="-122"/>
                          <a:ea typeface="微软雅黑" panose="020B0503020204020204" pitchFamily="34" charset="-122"/>
                        </a:rPr>
                        <a:t>1</a:t>
                      </a:r>
                    </a:p>
                  </a:txBody>
                  <a:tcPr marL="248767" marR="248767"/>
                </a:tc>
                <a:extLst>
                  <a:ext uri="{0D108BD9-81ED-4DB2-BD59-A6C34878D82A}">
                    <a16:rowId xmlns:a16="http://schemas.microsoft.com/office/drawing/2014/main" val="10001"/>
                  </a:ext>
                </a:extLst>
              </a:tr>
              <a:tr h="630382">
                <a:tc>
                  <a:txBody>
                    <a:bodyPr/>
                    <a:lstStyle/>
                    <a:p>
                      <a:pPr algn="ctr"/>
                      <a:r>
                        <a:rPr lang="en-US" b="1" dirty="0">
                          <a:latin typeface="微软雅黑" panose="020B0503020204020204" pitchFamily="34" charset="-122"/>
                          <a:ea typeface="微软雅黑" panose="020B0503020204020204" pitchFamily="34" charset="-122"/>
                          <a:sym typeface="Symbol"/>
                        </a:rPr>
                        <a:t>   </a:t>
                      </a:r>
                    </a:p>
                    <a:p>
                      <a:pPr algn="ctr"/>
                      <a:r>
                        <a:rPr lang="en-US" b="1" dirty="0">
                          <a:latin typeface="微软雅黑" panose="020B0503020204020204" pitchFamily="34" charset="-122"/>
                          <a:ea typeface="微软雅黑" panose="020B0503020204020204" pitchFamily="34" charset="-122"/>
                          <a:sym typeface="Symbol"/>
                        </a:rPr>
                        <a:t> </a:t>
                      </a:r>
                      <a:endParaRPr lang="en-US" b="1" dirty="0">
                        <a:latin typeface="微软雅黑" panose="020B0503020204020204" pitchFamily="34" charset="-122"/>
                        <a:ea typeface="微软雅黑" panose="020B0503020204020204" pitchFamily="34" charset="-122"/>
                      </a:endParaRPr>
                    </a:p>
                  </a:txBody>
                  <a:tcPr marL="248767" marR="248767"/>
                </a:tc>
                <a:tc>
                  <a:txBody>
                    <a:bodyPr/>
                    <a:lstStyle/>
                    <a:p>
                      <a:pPr algn="ctr"/>
                      <a:r>
                        <a:rPr lang="en-US" dirty="0">
                          <a:latin typeface="微软雅黑" panose="020B0503020204020204" pitchFamily="34" charset="-122"/>
                          <a:ea typeface="微软雅黑" panose="020B0503020204020204" pitchFamily="34" charset="-122"/>
                        </a:rPr>
                        <a:t>2</a:t>
                      </a:r>
                    </a:p>
                    <a:p>
                      <a:pPr algn="ctr"/>
                      <a:r>
                        <a:rPr lang="en-US" dirty="0">
                          <a:latin typeface="微软雅黑" panose="020B0503020204020204" pitchFamily="34" charset="-122"/>
                          <a:ea typeface="微软雅黑" panose="020B0503020204020204" pitchFamily="34" charset="-122"/>
                        </a:rPr>
                        <a:t>3</a:t>
                      </a:r>
                    </a:p>
                  </a:txBody>
                  <a:tcPr marL="248767" marR="248767"/>
                </a:tc>
                <a:extLst>
                  <a:ext uri="{0D108BD9-81ED-4DB2-BD59-A6C34878D82A}">
                    <a16:rowId xmlns:a16="http://schemas.microsoft.com/office/drawing/2014/main" val="10002"/>
                  </a:ext>
                </a:extLst>
              </a:tr>
              <a:tr h="630382">
                <a:tc>
                  <a:txBody>
                    <a:bodyPr/>
                    <a:lstStyle/>
                    <a:p>
                      <a:pPr algn="ctr"/>
                      <a:r>
                        <a:rPr lang="en-US" b="1" dirty="0">
                          <a:latin typeface="微软雅黑" panose="020B0503020204020204" pitchFamily="34" charset="-122"/>
                          <a:ea typeface="微软雅黑" panose="020B0503020204020204" pitchFamily="34" charset="-122"/>
                          <a:sym typeface="Symbol"/>
                        </a:rPr>
                        <a:t> </a:t>
                      </a:r>
                    </a:p>
                    <a:p>
                      <a:pPr algn="ctr"/>
                      <a:r>
                        <a:rPr lang="en-US" dirty="0">
                          <a:latin typeface="微软雅黑" panose="020B0503020204020204" pitchFamily="34" charset="-122"/>
                          <a:ea typeface="微软雅黑" panose="020B0503020204020204" pitchFamily="34" charset="-122"/>
                          <a:sym typeface="Symbol"/>
                        </a:rPr>
                        <a:t> </a:t>
                      </a:r>
                      <a:endParaRPr lang="en-US" dirty="0">
                        <a:latin typeface="微软雅黑" panose="020B0503020204020204" pitchFamily="34" charset="-122"/>
                        <a:ea typeface="微软雅黑" panose="020B0503020204020204" pitchFamily="34" charset="-122"/>
                      </a:endParaRPr>
                    </a:p>
                  </a:txBody>
                  <a:tcPr marL="248767" marR="248767"/>
                </a:tc>
                <a:tc>
                  <a:txBody>
                    <a:bodyPr/>
                    <a:lstStyle/>
                    <a:p>
                      <a:pPr algn="ctr"/>
                      <a:r>
                        <a:rPr lang="en-US" dirty="0">
                          <a:latin typeface="微软雅黑" panose="020B0503020204020204" pitchFamily="34" charset="-122"/>
                          <a:ea typeface="微软雅黑" panose="020B0503020204020204" pitchFamily="34" charset="-122"/>
                        </a:rPr>
                        <a:t>4</a:t>
                      </a:r>
                    </a:p>
                    <a:p>
                      <a:pPr algn="ctr"/>
                      <a:r>
                        <a:rPr lang="en-US" dirty="0">
                          <a:latin typeface="微软雅黑" panose="020B0503020204020204" pitchFamily="34" charset="-122"/>
                          <a:ea typeface="微软雅黑" panose="020B0503020204020204" pitchFamily="34" charset="-122"/>
                        </a:rPr>
                        <a:t>5</a:t>
                      </a:r>
                    </a:p>
                  </a:txBody>
                  <a:tcPr marL="248767" marR="248767"/>
                </a:tc>
                <a:extLst>
                  <a:ext uri="{0D108BD9-81ED-4DB2-BD59-A6C34878D82A}">
                    <a16:rowId xmlns:a16="http://schemas.microsoft.com/office/drawing/2014/main" val="10003"/>
                  </a:ext>
                </a:extLst>
              </a:tr>
            </a:tbl>
          </a:graphicData>
        </a:graphic>
      </p:graphicFrame>
      <p:sp>
        <p:nvSpPr>
          <p:cNvPr id="3" name="日期占位符 2"/>
          <p:cNvSpPr>
            <a:spLocks noGrp="1"/>
          </p:cNvSpPr>
          <p:nvPr>
            <p:ph type="dt" sz="half" idx="10"/>
          </p:nvPr>
        </p:nvSpPr>
        <p:spPr/>
        <p:txBody>
          <a:bodyPr/>
          <a:lstStyle/>
          <a:p>
            <a:fld id="{2C72897F-531E-4ECF-8EE4-793ECB3F6D79}" type="datetime1">
              <a:rPr lang="zh-CN" altLang="en-US" smtClean="0"/>
              <a:t>2023/11/18</a:t>
            </a:fld>
            <a:endParaRPr lang="zh-CN" altLang="en-US" dirty="0"/>
          </a:p>
        </p:txBody>
      </p:sp>
      <p:sp>
        <p:nvSpPr>
          <p:cNvPr id="7" name="页脚占位符 6"/>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28</a:t>
            </a:fld>
            <a:endParaRPr lang="zh-CN" altLang="en-US" dirty="0"/>
          </a:p>
        </p:txBody>
      </p:sp>
      <mc:AlternateContent xmlns:mc="http://schemas.openxmlformats.org/markup-compatibility/2006" xmlns:a14="http://schemas.microsoft.com/office/drawing/2010/main">
        <mc:Choice Requires="a14">
          <p:sp>
            <p:nvSpPr>
              <p:cNvPr id="6" name="TextBox 5"/>
              <p:cNvSpPr txBox="1"/>
              <p:nvPr/>
            </p:nvSpPr>
            <p:spPr>
              <a:xfrm>
                <a:off x="450501" y="3419924"/>
                <a:ext cx="11360499" cy="2123658"/>
              </a:xfrm>
              <a:prstGeom prst="rect">
                <a:avLst/>
              </a:prstGeom>
              <a:noFill/>
            </p:spPr>
            <p:txBody>
              <a:bodyPr wrap="square" rtlCol="0">
                <a:spAutoFit/>
              </a:bodyPr>
              <a:lstStyle/>
              <a:p>
                <a:pPr marL="274320" indent="-274320" algn="just">
                  <a:lnSpc>
                    <a:spcPct val="150000"/>
                  </a:lnSpc>
                  <a:spcBef>
                    <a:spcPts val="1000"/>
                  </a:spcBef>
                  <a:buClr>
                    <a:srgbClr val="CEA524"/>
                  </a:buClr>
                  <a:buSzPct val="100000"/>
                  <a:buFont typeface="Wingdings" panose="05000000000000000000" pitchFamily="2" charset="2"/>
                  <a:buChar char="q"/>
                </a:pPr>
                <a:r>
                  <a:rPr lang="zh-CN" altLang="en-US" sz="2800" dirty="0">
                    <a:latin typeface="微软雅黑" panose="020B0503020204020204" pitchFamily="34" charset="-122"/>
                    <a:ea typeface="微软雅黑" panose="020B0503020204020204" pitchFamily="34" charset="-122"/>
                  </a:rPr>
                  <a:t>例</a:t>
                </a:r>
                <a:r>
                  <a:rPr lang="en-US" altLang="zh-CN" sz="2800" dirty="0">
                    <a:latin typeface="微软雅黑" panose="020B0503020204020204" pitchFamily="34" charset="-122"/>
                    <a:ea typeface="微软雅黑" panose="020B0503020204020204" pitchFamily="34" charset="-122"/>
                  </a:rPr>
                  <a:t>: </a:t>
                </a:r>
                <a14:m>
                  <m:oMath xmlns:m="http://schemas.openxmlformats.org/officeDocument/2006/math">
                    <m:r>
                      <a:rPr lang="en-US" sz="2800" i="1" dirty="0" smtClean="0">
                        <a:latin typeface="Cambria Math" panose="02040503050406030204" pitchFamily="18" charset="0"/>
                        <a:ea typeface="微软雅黑" panose="020B0503020204020204" pitchFamily="34" charset="-122"/>
                      </a:rPr>
                      <m:t>𝑝</m:t>
                    </m:r>
                    <m:r>
                      <a:rPr lang="en-US" sz="2800" i="1" dirty="0" err="1">
                        <a:latin typeface="Cambria Math" panose="02040503050406030204" pitchFamily="18" charset="0"/>
                        <a:ea typeface="微软雅黑" panose="020B0503020204020204" pitchFamily="34" charset="-122"/>
                        <a:sym typeface="Symbol"/>
                      </a:rPr>
                      <m:t></m:t>
                    </m:r>
                    <m:r>
                      <a:rPr lang="en-US" sz="2800" i="1" dirty="0" err="1">
                        <a:latin typeface="Cambria Math" panose="02040503050406030204" pitchFamily="18" charset="0"/>
                        <a:ea typeface="微软雅黑" panose="020B0503020204020204" pitchFamily="34" charset="-122"/>
                        <a:sym typeface="Symbol"/>
                      </a:rPr>
                      <m:t>𝑞</m:t>
                    </m:r>
                    <m:r>
                      <a:rPr lang="en-US" sz="2800" i="1" dirty="0">
                        <a:latin typeface="Cambria Math" panose="02040503050406030204" pitchFamily="18" charset="0"/>
                        <a:ea typeface="微软雅黑" panose="020B0503020204020204" pitchFamily="34" charset="-122"/>
                        <a:sym typeface="Symbol"/>
                      </a:rPr>
                      <m:t></m:t>
                    </m:r>
                    <m:r>
                      <a:rPr lang="en-US" sz="2800" i="1" dirty="0">
                        <a:latin typeface="Cambria Math" panose="02040503050406030204" pitchFamily="18" charset="0"/>
                        <a:ea typeface="微软雅黑" panose="020B0503020204020204" pitchFamily="34" charset="-122"/>
                        <a:sym typeface="Symbol"/>
                      </a:rPr>
                      <m:t>𝑟</m:t>
                    </m:r>
                  </m:oMath>
                </a14:m>
                <a:r>
                  <a:rPr lang="zh-CN" altLang="en-US" sz="2800" dirty="0">
                    <a:latin typeface="微软雅黑" panose="020B0503020204020204" pitchFamily="34" charset="-122"/>
                    <a:ea typeface="微软雅黑" panose="020B0503020204020204" pitchFamily="34" charset="-122"/>
                    <a:sym typeface="Symbol"/>
                  </a:rPr>
                  <a:t>等价于</a:t>
                </a:r>
                <a14:m>
                  <m:oMath xmlns:m="http://schemas.openxmlformats.org/officeDocument/2006/math">
                    <m:r>
                      <a:rPr lang="en-US" sz="2800" i="1" dirty="0" smtClean="0">
                        <a:latin typeface="Cambria Math" panose="02040503050406030204" pitchFamily="18" charset="0"/>
                        <a:ea typeface="微软雅黑" panose="020B0503020204020204" pitchFamily="34" charset="-122"/>
                      </a:rPr>
                      <m:t>(</m:t>
                    </m:r>
                    <m:r>
                      <a:rPr lang="en-US" sz="2800" i="1" dirty="0" err="1">
                        <a:latin typeface="Cambria Math" panose="02040503050406030204" pitchFamily="18" charset="0"/>
                        <a:ea typeface="微软雅黑" panose="020B0503020204020204" pitchFamily="34" charset="-122"/>
                      </a:rPr>
                      <m:t>𝑝</m:t>
                    </m:r>
                    <m:r>
                      <a:rPr lang="en-US" sz="2800" i="1" dirty="0" err="1">
                        <a:latin typeface="Cambria Math" panose="02040503050406030204" pitchFamily="18" charset="0"/>
                        <a:ea typeface="微软雅黑" panose="020B0503020204020204" pitchFamily="34" charset="-122"/>
                        <a:sym typeface="Symbol"/>
                      </a:rPr>
                      <m:t></m:t>
                    </m:r>
                    <m:r>
                      <a:rPr lang="en-US" sz="2800" i="1" dirty="0" err="1">
                        <a:latin typeface="Cambria Math" panose="02040503050406030204" pitchFamily="18" charset="0"/>
                        <a:ea typeface="微软雅黑" panose="020B0503020204020204" pitchFamily="34" charset="-122"/>
                        <a:sym typeface="Symbol"/>
                      </a:rPr>
                      <m:t>𝑞</m:t>
                    </m:r>
                    <m:r>
                      <a:rPr lang="en-US" sz="2800" i="1" dirty="0">
                        <a:latin typeface="Cambria Math" panose="02040503050406030204" pitchFamily="18" charset="0"/>
                        <a:ea typeface="微软雅黑" panose="020B0503020204020204" pitchFamily="34" charset="-122"/>
                        <a:sym typeface="Symbol"/>
                      </a:rPr>
                      <m:t>)</m:t>
                    </m:r>
                    <m:r>
                      <a:rPr lang="en-US" sz="2800" i="1" dirty="0">
                        <a:latin typeface="Cambria Math" panose="02040503050406030204" pitchFamily="18" charset="0"/>
                        <a:ea typeface="微软雅黑" panose="020B0503020204020204" pitchFamily="34" charset="-122"/>
                        <a:sym typeface="Symbol"/>
                      </a:rPr>
                      <m:t>𝑟</m:t>
                    </m:r>
                  </m:oMath>
                </a14:m>
                <a:r>
                  <a:rPr lang="en-US" sz="2800" dirty="0">
                    <a:latin typeface="微软雅黑" panose="020B0503020204020204" pitchFamily="34" charset="-122"/>
                    <a:ea typeface="微软雅黑" panose="020B0503020204020204" pitchFamily="34" charset="-122"/>
                    <a:sym typeface="Symbol"/>
                  </a:rPr>
                  <a:t>. </a:t>
                </a:r>
                <a:r>
                  <a:rPr lang="zh-CN" altLang="en-US" sz="2800" dirty="0">
                    <a:latin typeface="微软雅黑" panose="020B0503020204020204" pitchFamily="34" charset="-122"/>
                    <a:ea typeface="微软雅黑" panose="020B0503020204020204" pitchFamily="34" charset="-122"/>
                    <a:sym typeface="Symbol"/>
                  </a:rPr>
                  <a:t>如果想表达的意思是</a:t>
                </a:r>
                <a14:m>
                  <m:oMath xmlns:m="http://schemas.openxmlformats.org/officeDocument/2006/math">
                    <m:r>
                      <a:rPr lang="en-US" sz="2800" i="1" dirty="0" smtClean="0">
                        <a:latin typeface="Cambria Math" panose="02040503050406030204" pitchFamily="18" charset="0"/>
                        <a:ea typeface="微软雅黑" panose="020B0503020204020204" pitchFamily="34" charset="-122"/>
                      </a:rPr>
                      <m:t>𝑝</m:t>
                    </m:r>
                    <m:r>
                      <a:rPr lang="en-US" sz="2800" i="1" dirty="0">
                        <a:latin typeface="Cambria Math" panose="02040503050406030204" pitchFamily="18" charset="0"/>
                        <a:ea typeface="微软雅黑" panose="020B0503020204020204" pitchFamily="34" charset="-122"/>
                        <a:sym typeface="Symbol"/>
                      </a:rPr>
                      <m:t></m:t>
                    </m:r>
                    <m:d>
                      <m:dPr>
                        <m:ctrlPr>
                          <a:rPr lang="en-US" sz="2800" i="1" dirty="0">
                            <a:latin typeface="Cambria Math" panose="02040503050406030204" pitchFamily="18" charset="0"/>
                            <a:ea typeface="微软雅黑" panose="020B0503020204020204" pitchFamily="34" charset="-122"/>
                            <a:sym typeface="Symbol"/>
                          </a:rPr>
                        </m:ctrlPr>
                      </m:dPr>
                      <m:e>
                        <m:r>
                          <a:rPr lang="en-US" sz="2800" i="1" dirty="0">
                            <a:latin typeface="Cambria Math" panose="02040503050406030204" pitchFamily="18" charset="0"/>
                            <a:ea typeface="微软雅黑" panose="020B0503020204020204" pitchFamily="34" charset="-122"/>
                            <a:sym typeface="Symbol"/>
                          </a:rPr>
                          <m:t>𝑞</m:t>
                        </m:r>
                        <m:r>
                          <a:rPr lang="en-US" sz="2800" i="1" dirty="0">
                            <a:latin typeface="Cambria Math" panose="02040503050406030204" pitchFamily="18" charset="0"/>
                            <a:ea typeface="微软雅黑" panose="020B0503020204020204" pitchFamily="34" charset="-122"/>
                            <a:sym typeface="Symbol"/>
                          </a:rPr>
                          <m:t></m:t>
                        </m:r>
                        <m:r>
                          <a:rPr lang="en-US" sz="2800" i="1" dirty="0">
                            <a:latin typeface="Cambria Math" panose="02040503050406030204" pitchFamily="18" charset="0"/>
                            <a:ea typeface="微软雅黑" panose="020B0503020204020204" pitchFamily="34" charset="-122"/>
                            <a:sym typeface="Symbol"/>
                          </a:rPr>
                          <m:t>𝑟</m:t>
                        </m:r>
                      </m:e>
                    </m:d>
                    <m:r>
                      <a:rPr lang="en-US" sz="2800" b="0" i="1" dirty="0" smtClean="0">
                        <a:latin typeface="Cambria Math" panose="02040503050406030204" pitchFamily="18" charset="0"/>
                        <a:ea typeface="微软雅黑" panose="020B0503020204020204" pitchFamily="34" charset="-122"/>
                        <a:sym typeface="Symbol"/>
                      </a:rPr>
                      <m:t>,</m:t>
                    </m:r>
                  </m:oMath>
                </a14:m>
                <a:r>
                  <a:rPr lang="en-US" altLang="zh-CN" sz="2800" dirty="0">
                    <a:latin typeface="微软雅黑" panose="020B0503020204020204" pitchFamily="34" charset="-122"/>
                    <a:ea typeface="微软雅黑" panose="020B0503020204020204" pitchFamily="34" charset="-122"/>
                    <a:sym typeface="Symbol"/>
                  </a:rPr>
                  <a:t> </a:t>
                </a:r>
                <a:r>
                  <a:rPr lang="zh-CN" altLang="en-US" sz="2800" dirty="0">
                    <a:latin typeface="微软雅黑" panose="020B0503020204020204" pitchFamily="34" charset="-122"/>
                    <a:ea typeface="微软雅黑" panose="020B0503020204020204" pitchFamily="34" charset="-122"/>
                    <a:sym typeface="Symbol"/>
                  </a:rPr>
                  <a:t>那么必须用括号来表述</a:t>
                </a:r>
                <a:r>
                  <a:rPr lang="en-US" sz="2800" dirty="0">
                    <a:latin typeface="微软雅黑" panose="020B0503020204020204" pitchFamily="34" charset="-122"/>
                    <a:ea typeface="微软雅黑" panose="020B0503020204020204" pitchFamily="34" charset="-122"/>
                    <a:sym typeface="Symbol"/>
                  </a:rPr>
                  <a:t>.</a:t>
                </a:r>
              </a:p>
              <a:p>
                <a:endParaRPr lang="en-US" sz="2400" i="1" dirty="0">
                  <a:ea typeface="Cambria Math" pitchFamily="18" charset="0"/>
                  <a:sym typeface="Symbol"/>
                </a:endParaRPr>
              </a:p>
              <a:p>
                <a:r>
                  <a:rPr lang="en-US" sz="2400" i="1" dirty="0">
                    <a:ea typeface="Cambria Math" pitchFamily="18" charset="0"/>
                    <a:sym typeface="Symbol"/>
                  </a:rPr>
                  <a:t>    </a:t>
                </a:r>
                <a:endParaRPr lang="en-US" sz="2400" i="1" dirty="0">
                  <a:ea typeface="Cambria Math"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50501" y="3419924"/>
                <a:ext cx="11360499" cy="2123658"/>
              </a:xfrm>
              <a:prstGeom prst="rect">
                <a:avLst/>
              </a:prstGeom>
              <a:blipFill rotWithShape="0">
                <a:blip r:embed="rId2"/>
                <a:stretch>
                  <a:fillRect l="-966" r="-10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066849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200" y="1066800"/>
            <a:ext cx="11277599" cy="16002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normAutofit/>
          </a:bodyPr>
          <a:lstStyle/>
          <a:p>
            <a:r>
              <a:rPr lang="zh-CN" altLang="en-US" dirty="0"/>
              <a:t>复合命题的真值表</a:t>
            </a:r>
            <a:endParaRPr lang="en-US" dirty="0"/>
          </a:p>
        </p:txBody>
      </p:sp>
      <p:sp>
        <p:nvSpPr>
          <p:cNvPr id="3" name="Content Placeholder 2"/>
          <p:cNvSpPr>
            <a:spLocks noGrp="1"/>
          </p:cNvSpPr>
          <p:nvPr>
            <p:ph idx="1"/>
          </p:nvPr>
        </p:nvSpPr>
        <p:spPr/>
        <p:txBody>
          <a:bodyPr>
            <a:normAutofit/>
          </a:bodyPr>
          <a:lstStyle/>
          <a:p>
            <a:pPr>
              <a:lnSpc>
                <a:spcPct val="150000"/>
              </a:lnSpc>
            </a:pPr>
            <a:r>
              <a:rPr lang="zh-CN" altLang="en-US" dirty="0"/>
              <a:t>构建一个</a:t>
            </a:r>
            <a:r>
              <a:rPr lang="zh-CN" altLang="en-US" b="1" dirty="0">
                <a:solidFill>
                  <a:srgbClr val="C00000"/>
                </a:solidFill>
              </a:rPr>
              <a:t>真值表</a:t>
            </a:r>
            <a:r>
              <a:rPr lang="en-US" dirty="0"/>
              <a:t>:</a:t>
            </a:r>
          </a:p>
          <a:p>
            <a:pPr lvl="1">
              <a:lnSpc>
                <a:spcPct val="150000"/>
              </a:lnSpc>
            </a:pPr>
            <a:r>
              <a:rPr lang="zh-CN" altLang="en-US" dirty="0"/>
              <a:t>行</a:t>
            </a:r>
            <a:r>
              <a:rPr lang="en-US" altLang="zh-CN" dirty="0"/>
              <a:t>:</a:t>
            </a:r>
            <a:r>
              <a:rPr lang="zh-CN" altLang="en-US" dirty="0"/>
              <a:t>列出复合命题中的每个命题的所有可能的值</a:t>
            </a:r>
            <a:r>
              <a:rPr lang="en-US" dirty="0"/>
              <a:t>.</a:t>
            </a:r>
          </a:p>
          <a:p>
            <a:pPr lvl="1" algn="just">
              <a:lnSpc>
                <a:spcPct val="150000"/>
              </a:lnSpc>
            </a:pPr>
            <a:r>
              <a:rPr lang="zh-CN" altLang="en-US" dirty="0"/>
              <a:t>列</a:t>
            </a:r>
            <a:r>
              <a:rPr lang="en-US" altLang="zh-CN" dirty="0"/>
              <a:t>:</a:t>
            </a:r>
            <a:r>
              <a:rPr lang="zh-CN" altLang="en-US" dirty="0"/>
              <a:t>用一列</a:t>
            </a:r>
            <a:r>
              <a:rPr lang="en-US" altLang="zh-CN" dirty="0"/>
              <a:t>(</a:t>
            </a:r>
            <a:r>
              <a:rPr lang="zh-CN" altLang="en-US" dirty="0"/>
              <a:t>通常最后一列</a:t>
            </a:r>
            <a:r>
              <a:rPr lang="en-US" altLang="zh-CN" dirty="0"/>
              <a:t>)</a:t>
            </a:r>
            <a:r>
              <a:rPr lang="zh-CN" altLang="en-US" dirty="0"/>
              <a:t>来列出复合命题</a:t>
            </a:r>
            <a:r>
              <a:rPr lang="en-US" altLang="zh-CN" dirty="0"/>
              <a:t>. </a:t>
            </a:r>
            <a:r>
              <a:rPr lang="zh-CN" altLang="en-US" dirty="0"/>
              <a:t>用一列来列出复合命题中组合的新命题</a:t>
            </a:r>
            <a:r>
              <a:rPr lang="en-US" dirty="0"/>
              <a:t>. </a:t>
            </a:r>
            <a:r>
              <a:rPr lang="zh-CN" altLang="en-US" dirty="0"/>
              <a:t>包括最初的命题</a:t>
            </a:r>
            <a:r>
              <a:rPr lang="en-US" altLang="zh-CN" dirty="0"/>
              <a:t>.</a:t>
            </a:r>
            <a:endParaRPr lang="en-US" dirty="0"/>
          </a:p>
        </p:txBody>
      </p:sp>
      <p:sp>
        <p:nvSpPr>
          <p:cNvPr id="4" name="日期占位符 3"/>
          <p:cNvSpPr>
            <a:spLocks noGrp="1"/>
          </p:cNvSpPr>
          <p:nvPr>
            <p:ph type="dt" sz="half" idx="10"/>
          </p:nvPr>
        </p:nvSpPr>
        <p:spPr/>
        <p:txBody>
          <a:bodyPr/>
          <a:lstStyle/>
          <a:p>
            <a:fld id="{9DD69318-8822-4554-9300-741BA67FA699}"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29</a:t>
            </a:fld>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27"/>
          <p:cNvSpPr txBox="1">
            <a:spLocks noChangeArrowheads="1"/>
          </p:cNvSpPr>
          <p:nvPr/>
        </p:nvSpPr>
        <p:spPr>
          <a:xfrm>
            <a:off x="685800" y="457200"/>
            <a:ext cx="10987316" cy="5121481"/>
          </a:xfrm>
          <a:prstGeom prst="rect">
            <a:avLst/>
          </a:prstGeom>
        </p:spPr>
        <p:txBody>
          <a:bodyPr>
            <a:normAutofit/>
          </a:bodyPr>
          <a:lstStyle>
            <a:lvl1pPr marL="228600" indent="-228600" algn="l" defTabSz="914400" rtl="0" eaLnBrk="1" latinLnBrk="0" hangingPunct="1">
              <a:lnSpc>
                <a:spcPct val="90000"/>
              </a:lnSpc>
              <a:spcBef>
                <a:spcPts val="1000"/>
              </a:spcBef>
              <a:buClr>
                <a:srgbClr val="CEA524"/>
              </a:buClr>
              <a:buFont typeface="Wingdings" panose="05000000000000000000" pitchFamily="2" charset="2"/>
              <a:buChar char="q"/>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buFont typeface="Wingdings 2" panose="05020102010507070707" pitchFamily="18" charset="2"/>
              <a:buNone/>
            </a:pPr>
            <a:r>
              <a:rPr lang="zh-CN" altLang="en-US" sz="3600" b="1" dirty="0"/>
              <a:t>离散数学二课程要求</a:t>
            </a:r>
            <a:r>
              <a:rPr lang="en-US" altLang="zh-CN" sz="2600" b="1" dirty="0">
                <a:solidFill>
                  <a:srgbClr val="0070C0"/>
                </a:solidFill>
              </a:rPr>
              <a:t> </a:t>
            </a:r>
          </a:p>
          <a:p>
            <a:pPr marL="0" indent="0">
              <a:lnSpc>
                <a:spcPct val="150000"/>
              </a:lnSpc>
            </a:pPr>
            <a:r>
              <a:rPr lang="zh-CN" altLang="en-US" sz="2600" b="1" dirty="0"/>
              <a:t> 签到（计入平时成绩）</a:t>
            </a:r>
            <a:r>
              <a:rPr lang="zh-CN" altLang="en-US" sz="2600" dirty="0"/>
              <a:t>：</a:t>
            </a:r>
            <a:r>
              <a:rPr lang="zh-CN" altLang="en-US" sz="2600" b="1" dirty="0"/>
              <a:t>微助教</a:t>
            </a:r>
            <a:r>
              <a:rPr lang="zh-CN" altLang="en-US" sz="2600" dirty="0"/>
              <a:t>（</a:t>
            </a:r>
            <a:r>
              <a:rPr lang="zh-CN" altLang="en-US" sz="2600" b="1" dirty="0">
                <a:solidFill>
                  <a:srgbClr val="C00000"/>
                </a:solidFill>
              </a:rPr>
              <a:t>课间签到</a:t>
            </a:r>
            <a:r>
              <a:rPr lang="zh-CN" altLang="en-US" sz="2600" dirty="0"/>
              <a:t>），打考勤，</a:t>
            </a:r>
            <a:r>
              <a:rPr lang="zh-CN" altLang="en-US" sz="2600" b="1" dirty="0">
                <a:solidFill>
                  <a:srgbClr val="C00000"/>
                </a:solidFill>
              </a:rPr>
              <a:t>考勤要求</a:t>
            </a:r>
            <a:r>
              <a:rPr lang="en-US" altLang="zh-CN" sz="2600" b="1" dirty="0">
                <a:solidFill>
                  <a:srgbClr val="C00000"/>
                </a:solidFill>
              </a:rPr>
              <a:t>2/3</a:t>
            </a:r>
            <a:r>
              <a:rPr lang="zh-CN" altLang="en-US" sz="2600" b="1" dirty="0">
                <a:solidFill>
                  <a:srgbClr val="C00000"/>
                </a:solidFill>
              </a:rPr>
              <a:t>以上</a:t>
            </a:r>
            <a:r>
              <a:rPr lang="zh-CN" altLang="en-US" sz="2600" dirty="0">
                <a:solidFill>
                  <a:srgbClr val="C00000"/>
                </a:solidFill>
              </a:rPr>
              <a:t>（</a:t>
            </a:r>
            <a:r>
              <a:rPr lang="zh-CN" altLang="en-US" sz="2600" b="1" dirty="0">
                <a:solidFill>
                  <a:srgbClr val="C00000"/>
                </a:solidFill>
              </a:rPr>
              <a:t>达不到不能参加考试</a:t>
            </a:r>
            <a:r>
              <a:rPr lang="zh-CN" altLang="en-US" sz="2600" dirty="0">
                <a:solidFill>
                  <a:srgbClr val="C00000"/>
                </a:solidFill>
              </a:rPr>
              <a:t>）</a:t>
            </a:r>
            <a:endParaRPr lang="en-US" altLang="zh-CN" sz="2600" dirty="0">
              <a:solidFill>
                <a:srgbClr val="C00000"/>
              </a:solidFill>
            </a:endParaRPr>
          </a:p>
          <a:p>
            <a:pPr marL="0" indent="0">
              <a:lnSpc>
                <a:spcPct val="150000"/>
              </a:lnSpc>
            </a:pPr>
            <a:r>
              <a:rPr lang="en-US" altLang="zh-CN" sz="2600" b="1" dirty="0"/>
              <a:t> </a:t>
            </a:r>
            <a:r>
              <a:rPr lang="zh-CN" altLang="en-US" sz="2600" b="1" dirty="0"/>
              <a:t>作业（计入平时成绩）：</a:t>
            </a:r>
            <a:r>
              <a:rPr lang="zh-CN" altLang="en-US" sz="2600" dirty="0"/>
              <a:t>学习通或微助教发布</a:t>
            </a:r>
            <a:r>
              <a:rPr lang="zh-CN" altLang="en-US" sz="2600"/>
              <a:t>，</a:t>
            </a:r>
            <a:r>
              <a:rPr lang="zh-CN" altLang="en-US" sz="2600" b="1">
                <a:solidFill>
                  <a:srgbClr val="C00000"/>
                </a:solidFill>
              </a:rPr>
              <a:t>按时完成，不能</a:t>
            </a:r>
            <a:r>
              <a:rPr lang="zh-CN" altLang="en-US" sz="2600" b="1" dirty="0">
                <a:solidFill>
                  <a:srgbClr val="C00000"/>
                </a:solidFill>
              </a:rPr>
              <a:t>剽窃</a:t>
            </a:r>
            <a:endParaRPr lang="en-US" altLang="zh-CN" sz="2600" b="1" dirty="0">
              <a:solidFill>
                <a:srgbClr val="C00000"/>
              </a:solidFill>
            </a:endParaRPr>
          </a:p>
          <a:p>
            <a:pPr marL="0" indent="0">
              <a:lnSpc>
                <a:spcPct val="150000"/>
              </a:lnSpc>
            </a:pPr>
            <a:r>
              <a:rPr lang="zh-CN" altLang="en-US" sz="2600" b="1" dirty="0"/>
              <a:t> </a:t>
            </a:r>
            <a:r>
              <a:rPr lang="zh-CN" altLang="en-US" sz="2600" dirty="0"/>
              <a:t>课前预习</a:t>
            </a:r>
            <a:r>
              <a:rPr lang="en-US" altLang="zh-CN" sz="2600" dirty="0"/>
              <a:t>+</a:t>
            </a:r>
            <a:r>
              <a:rPr lang="zh-CN" altLang="en-US" sz="2600" dirty="0"/>
              <a:t>课后复习</a:t>
            </a:r>
            <a:endParaRPr lang="en-US" altLang="zh-CN" sz="2600" dirty="0"/>
          </a:p>
        </p:txBody>
      </p:sp>
      <p:sp>
        <p:nvSpPr>
          <p:cNvPr id="3" name="矩形 2"/>
          <p:cNvSpPr/>
          <p:nvPr/>
        </p:nvSpPr>
        <p:spPr>
          <a:xfrm>
            <a:off x="23692" y="6248400"/>
            <a:ext cx="3635932" cy="369332"/>
          </a:xfrm>
          <a:prstGeom prst="rect">
            <a:avLst/>
          </a:prstGeom>
        </p:spPr>
        <p:txBody>
          <a:bodyPr wrap="none">
            <a:spAutoFit/>
          </a:bodyPr>
          <a:lstStyle/>
          <a:p>
            <a:r>
              <a:rPr lang="en-US" altLang="zh-CN" dirty="0"/>
              <a:t>https://portal.teachermate.com.cn/</a:t>
            </a:r>
            <a:endParaRPr lang="zh-CN" altLang="en-US" dirty="0"/>
          </a:p>
        </p:txBody>
      </p:sp>
    </p:spTree>
    <p:extLst>
      <p:ext uri="{BB962C8B-B14F-4D97-AF65-F5344CB8AC3E}">
        <p14:creationId xmlns:p14="http://schemas.microsoft.com/office/powerpoint/2010/main" val="1594923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真值表举例</a:t>
            </a:r>
            <a:endParaRPr lang="en-US" dirty="0"/>
          </a:p>
        </p:txBody>
      </p:sp>
      <p:sp>
        <p:nvSpPr>
          <p:cNvPr id="3" name="Content Placeholder 2"/>
          <p:cNvSpPr>
            <a:spLocks noGrp="1"/>
          </p:cNvSpPr>
          <p:nvPr>
            <p:ph idx="1"/>
          </p:nvPr>
        </p:nvSpPr>
        <p:spPr/>
        <p:txBody>
          <a:bodyPr/>
          <a:lstStyle/>
          <a:p>
            <a:r>
              <a:rPr lang="zh-CN" altLang="en-US" dirty="0"/>
              <a:t>例</a:t>
            </a:r>
            <a:r>
              <a:rPr lang="en-US" altLang="zh-CN" dirty="0"/>
              <a:t>: </a:t>
            </a:r>
            <a:r>
              <a:rPr lang="zh-CN" altLang="en-US" dirty="0"/>
              <a:t>为以下命题构建真值表</a:t>
            </a:r>
            <a:r>
              <a:rPr lang="en-US" altLang="zh-CN" dirty="0"/>
              <a:t>:</a:t>
            </a:r>
            <a:r>
              <a:rPr lang="en-US" dirty="0"/>
              <a:t>  </a:t>
            </a:r>
          </a:p>
          <a:p>
            <a:endParaRPr lang="en-US" dirty="0"/>
          </a:p>
          <a:p>
            <a:r>
              <a:rPr lang="zh-CN" altLang="en-US" dirty="0"/>
              <a:t>解</a:t>
            </a:r>
            <a:r>
              <a:rPr lang="en-US" altLang="zh-CN" dirty="0"/>
              <a:t>: </a:t>
            </a:r>
            <a:r>
              <a:rPr lang="zh-CN" altLang="en-US" dirty="0"/>
              <a:t>真值表如下</a:t>
            </a:r>
            <a:endParaRPr lang="en-US" dirty="0"/>
          </a:p>
        </p:txBody>
      </p:sp>
      <p:sp>
        <p:nvSpPr>
          <p:cNvPr id="5" name="日期占位符 4"/>
          <p:cNvSpPr>
            <a:spLocks noGrp="1"/>
          </p:cNvSpPr>
          <p:nvPr>
            <p:ph type="dt" sz="half" idx="10"/>
          </p:nvPr>
        </p:nvSpPr>
        <p:spPr/>
        <p:txBody>
          <a:bodyPr/>
          <a:lstStyle/>
          <a:p>
            <a:fld id="{81A4494B-AE54-4F3E-8D9A-274A321106D9}" type="datetime1">
              <a:rPr lang="zh-CN" altLang="en-US" smtClean="0"/>
              <a:t>2023/11/18</a:t>
            </a:fld>
            <a:endParaRPr lang="zh-CN" altLang="en-US" dirty="0"/>
          </a:p>
        </p:txBody>
      </p:sp>
      <p:sp>
        <p:nvSpPr>
          <p:cNvPr id="6" name="页脚占位符 5"/>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7" name="灯片编号占位符 6"/>
          <p:cNvSpPr>
            <a:spLocks noGrp="1"/>
          </p:cNvSpPr>
          <p:nvPr>
            <p:ph type="sldNum" sz="quarter" idx="12"/>
          </p:nvPr>
        </p:nvSpPr>
        <p:spPr/>
        <p:txBody>
          <a:bodyPr/>
          <a:lstStyle/>
          <a:p>
            <a:fld id="{67913A8A-9EFB-4B5F-9CCB-3D21173FAA85}" type="slidenum">
              <a:rPr lang="zh-CN" altLang="en-US" smtClean="0"/>
              <a:pPr/>
              <a:t>30</a:t>
            </a:fld>
            <a:endParaRPr lang="zh-CN" altLang="en-US" dirty="0"/>
          </a:p>
        </p:txBody>
      </p:sp>
      <p:pic>
        <p:nvPicPr>
          <p:cNvPr id="4" name="Picture 3" descr="addin_tmp.png"/>
          <p:cNvPicPr>
            <a:picLocks noChangeAspect="1"/>
          </p:cNvPicPr>
          <p:nvPr>
            <p:custDataLst>
              <p:tags r:id="rId1"/>
            </p:custDataLst>
          </p:nvPr>
        </p:nvPicPr>
        <p:blipFill>
          <a:blip r:embed="rId3" cstate="print"/>
          <a:stretch>
            <a:fillRect/>
          </a:stretch>
        </p:blipFill>
        <p:spPr>
          <a:xfrm>
            <a:off x="4340249" y="1688365"/>
            <a:ext cx="1820228" cy="302895"/>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695194962"/>
              </p:ext>
            </p:extLst>
          </p:nvPr>
        </p:nvGraphicFramePr>
        <p:xfrm>
          <a:off x="2209800" y="2590801"/>
          <a:ext cx="7543800" cy="3448679"/>
        </p:xfrm>
        <a:graphic>
          <a:graphicData uri="http://schemas.openxmlformats.org/drawingml/2006/table">
            <a:tbl>
              <a:tblPr firstRow="1" bandRow="1">
                <a:tableStyleId>{5C22544A-7EE6-4342-B048-85BDC9FD1C3A}</a:tableStyleId>
              </a:tblPr>
              <a:tblGrid>
                <a:gridCol w="1244600">
                  <a:extLst>
                    <a:ext uri="{9D8B030D-6E8A-4147-A177-3AD203B41FA5}">
                      <a16:colId xmlns:a16="http://schemas.microsoft.com/office/drawing/2014/main" val="20000"/>
                    </a:ext>
                  </a:extLst>
                </a:gridCol>
                <a:gridCol w="1244600">
                  <a:extLst>
                    <a:ext uri="{9D8B030D-6E8A-4147-A177-3AD203B41FA5}">
                      <a16:colId xmlns:a16="http://schemas.microsoft.com/office/drawing/2014/main" val="20001"/>
                    </a:ext>
                  </a:extLst>
                </a:gridCol>
                <a:gridCol w="1244600">
                  <a:extLst>
                    <a:ext uri="{9D8B030D-6E8A-4147-A177-3AD203B41FA5}">
                      <a16:colId xmlns:a16="http://schemas.microsoft.com/office/drawing/2014/main" val="20002"/>
                    </a:ext>
                  </a:extLst>
                </a:gridCol>
                <a:gridCol w="1244600">
                  <a:extLst>
                    <a:ext uri="{9D8B030D-6E8A-4147-A177-3AD203B41FA5}">
                      <a16:colId xmlns:a16="http://schemas.microsoft.com/office/drawing/2014/main" val="20003"/>
                    </a:ext>
                  </a:extLst>
                </a:gridCol>
                <a:gridCol w="965200">
                  <a:extLst>
                    <a:ext uri="{9D8B030D-6E8A-4147-A177-3AD203B41FA5}">
                      <a16:colId xmlns:a16="http://schemas.microsoft.com/office/drawing/2014/main" val="20004"/>
                    </a:ext>
                  </a:extLst>
                </a:gridCol>
                <a:gridCol w="1600200">
                  <a:extLst>
                    <a:ext uri="{9D8B030D-6E8A-4147-A177-3AD203B41FA5}">
                      <a16:colId xmlns:a16="http://schemas.microsoft.com/office/drawing/2014/main" val="20005"/>
                    </a:ext>
                  </a:extLst>
                </a:gridCol>
              </a:tblGrid>
              <a:tr h="370840">
                <a:tc>
                  <a:txBody>
                    <a:bodyPr/>
                    <a:lstStyle/>
                    <a:p>
                      <a:r>
                        <a:rPr lang="en-US" dirty="0">
                          <a:latin typeface="微软雅黑" panose="020B0503020204020204" pitchFamily="34" charset="-122"/>
                          <a:ea typeface="微软雅黑" panose="020B0503020204020204" pitchFamily="34" charset="-122"/>
                        </a:rPr>
                        <a:t>p</a:t>
                      </a:r>
                    </a:p>
                  </a:txBody>
                  <a:tcPr/>
                </a:tc>
                <a:tc>
                  <a:txBody>
                    <a:bodyPr/>
                    <a:lstStyle/>
                    <a:p>
                      <a:r>
                        <a:rPr lang="en-US" dirty="0">
                          <a:latin typeface="微软雅黑" panose="020B0503020204020204" pitchFamily="34" charset="-122"/>
                          <a:ea typeface="微软雅黑" panose="020B0503020204020204" pitchFamily="34" charset="-122"/>
                        </a:rPr>
                        <a:t>q</a:t>
                      </a:r>
                    </a:p>
                  </a:txBody>
                  <a:tcPr/>
                </a:tc>
                <a:tc>
                  <a:txBody>
                    <a:bodyPr/>
                    <a:lstStyle/>
                    <a:p>
                      <a:r>
                        <a:rPr lang="en-US" dirty="0">
                          <a:latin typeface="微软雅黑" panose="020B0503020204020204" pitchFamily="34" charset="-122"/>
                          <a:ea typeface="微软雅黑" panose="020B0503020204020204" pitchFamily="34" charset="-122"/>
                        </a:rPr>
                        <a:t>r</a:t>
                      </a:r>
                    </a:p>
                  </a:txBody>
                  <a:tcPr/>
                </a:tc>
                <a:tc>
                  <a:txBody>
                    <a:bodyPr/>
                    <a:lstStyle/>
                    <a:p>
                      <a:r>
                        <a:rPr lang="en-US" dirty="0">
                          <a:latin typeface="微软雅黑" panose="020B0503020204020204" pitchFamily="34" charset="-122"/>
                          <a:ea typeface="微软雅黑" panose="020B0503020204020204" pitchFamily="34" charset="-122"/>
                          <a:sym typeface="Symbol"/>
                        </a:rPr>
                        <a:t></a:t>
                      </a:r>
                      <a:r>
                        <a:rPr lang="en-US" dirty="0">
                          <a:latin typeface="微软雅黑" panose="020B0503020204020204" pitchFamily="34" charset="-122"/>
                          <a:ea typeface="微软雅黑" panose="020B0503020204020204" pitchFamily="34" charset="-122"/>
                        </a:rPr>
                        <a:t>r</a:t>
                      </a:r>
                    </a:p>
                  </a:txBody>
                  <a:tcPr/>
                </a:tc>
                <a:tc>
                  <a:txBody>
                    <a:bodyPr/>
                    <a:lstStyle/>
                    <a:p>
                      <a:r>
                        <a:rPr lang="en-US" dirty="0">
                          <a:latin typeface="微软雅黑" panose="020B0503020204020204" pitchFamily="34" charset="-122"/>
                          <a:ea typeface="微软雅黑" panose="020B0503020204020204" pitchFamily="34" charset="-122"/>
                        </a:rPr>
                        <a:t>p </a:t>
                      </a:r>
                      <a:r>
                        <a:rPr lang="en-US" dirty="0">
                          <a:latin typeface="微软雅黑" panose="020B0503020204020204" pitchFamily="34" charset="-122"/>
                          <a:ea typeface="微软雅黑" panose="020B0503020204020204" pitchFamily="34" charset="-122"/>
                          <a:sym typeface="Symbol"/>
                        </a:rPr>
                        <a:t> </a:t>
                      </a:r>
                      <a:r>
                        <a:rPr lang="en-US" dirty="0">
                          <a:latin typeface="微软雅黑" panose="020B0503020204020204" pitchFamily="34" charset="-122"/>
                          <a:ea typeface="微软雅黑" panose="020B0503020204020204" pitchFamily="34" charset="-122"/>
                        </a:rPr>
                        <a:t>q</a:t>
                      </a:r>
                    </a:p>
                  </a:txBody>
                  <a:tcPr/>
                </a:tc>
                <a:tc>
                  <a:txBody>
                    <a:bodyPr/>
                    <a:lstStyle/>
                    <a:p>
                      <a:r>
                        <a:rPr lang="en-US" dirty="0">
                          <a:latin typeface="微软雅黑" panose="020B0503020204020204" pitchFamily="34" charset="-122"/>
                          <a:ea typeface="微软雅黑" panose="020B0503020204020204" pitchFamily="34" charset="-122"/>
                        </a:rPr>
                        <a:t>p </a:t>
                      </a:r>
                      <a:r>
                        <a:rPr lang="en-US" dirty="0">
                          <a:latin typeface="微软雅黑" panose="020B0503020204020204" pitchFamily="34" charset="-122"/>
                          <a:ea typeface="微软雅黑" panose="020B0503020204020204" pitchFamily="34" charset="-122"/>
                          <a:sym typeface="Symbol"/>
                        </a:rPr>
                        <a:t> </a:t>
                      </a:r>
                      <a:r>
                        <a:rPr lang="en-US" dirty="0">
                          <a:latin typeface="微软雅黑" panose="020B0503020204020204" pitchFamily="34" charset="-122"/>
                          <a:ea typeface="微软雅黑" panose="020B0503020204020204" pitchFamily="34" charset="-122"/>
                        </a:rPr>
                        <a:t>q → </a:t>
                      </a:r>
                      <a:r>
                        <a:rPr lang="en-US" dirty="0">
                          <a:latin typeface="微软雅黑" panose="020B0503020204020204" pitchFamily="34" charset="-122"/>
                          <a:ea typeface="微软雅黑" panose="020B0503020204020204" pitchFamily="34" charset="-122"/>
                          <a:sym typeface="Symbol"/>
                        </a:rPr>
                        <a:t></a:t>
                      </a:r>
                      <a:r>
                        <a:rPr lang="en-US" dirty="0">
                          <a:latin typeface="微软雅黑" panose="020B0503020204020204" pitchFamily="34" charset="-122"/>
                          <a:ea typeface="微软雅黑" panose="020B0503020204020204" pitchFamily="34" charset="-122"/>
                        </a:rPr>
                        <a:t>r</a:t>
                      </a:r>
                    </a:p>
                  </a:txBody>
                  <a:tcPr/>
                </a:tc>
                <a:extLst>
                  <a:ext uri="{0D108BD9-81ED-4DB2-BD59-A6C34878D82A}">
                    <a16:rowId xmlns:a16="http://schemas.microsoft.com/office/drawing/2014/main" val="10000"/>
                  </a:ext>
                </a:extLst>
              </a:tr>
              <a:tr h="481959">
                <a:tc>
                  <a:txBody>
                    <a:bodyPr/>
                    <a:lstStyle/>
                    <a:p>
                      <a:pPr marL="0" algn="l" defTabSz="914400" rtl="0" eaLnBrk="1" latinLnBrk="0" hangingPunct="1"/>
                      <a:r>
                        <a:rPr lang="en-US" sz="1800" kern="1200" dirty="0">
                          <a:solidFill>
                            <a:schemeClr val="dk1"/>
                          </a:solidFill>
                          <a:latin typeface="微软雅黑" panose="020B0503020204020204" pitchFamily="34" charset="-122"/>
                          <a:ea typeface="微软雅黑" panose="020B0503020204020204" pitchFamily="34" charset="-122"/>
                          <a:cs typeface="+mn-cs"/>
                        </a:rPr>
                        <a:t>T</a:t>
                      </a:r>
                    </a:p>
                  </a:txBody>
                  <a:tcPr/>
                </a:tc>
                <a:tc>
                  <a:txBody>
                    <a:bodyPr/>
                    <a:lstStyle/>
                    <a:p>
                      <a:pPr marL="0" algn="l" defTabSz="914400" rtl="0" eaLnBrk="1" latinLnBrk="0" hangingPunct="1"/>
                      <a:r>
                        <a:rPr lang="en-US" sz="1800" kern="1200" dirty="0">
                          <a:solidFill>
                            <a:schemeClr val="dk1"/>
                          </a:solidFill>
                          <a:latin typeface="微软雅黑" panose="020B0503020204020204" pitchFamily="34" charset="-122"/>
                          <a:ea typeface="微软雅黑" panose="020B0503020204020204" pitchFamily="34" charset="-122"/>
                          <a:cs typeface="+mn-cs"/>
                        </a:rPr>
                        <a:t>T</a:t>
                      </a:r>
                    </a:p>
                  </a:txBody>
                  <a:tcPr/>
                </a:tc>
                <a:tc>
                  <a:txBody>
                    <a:bodyPr/>
                    <a:lstStyle/>
                    <a:p>
                      <a:pPr marL="0" algn="l" defTabSz="914400" rtl="0" eaLnBrk="1" latinLnBrk="0" hangingPunct="1"/>
                      <a:r>
                        <a:rPr lang="en-US" sz="1800" kern="1200" dirty="0">
                          <a:solidFill>
                            <a:schemeClr val="dk1"/>
                          </a:solidFill>
                          <a:latin typeface="微软雅黑" panose="020B0503020204020204" pitchFamily="34" charset="-122"/>
                          <a:ea typeface="微软雅黑" panose="020B0503020204020204" pitchFamily="34" charset="-122"/>
                          <a:cs typeface="+mn-cs"/>
                        </a:rPr>
                        <a:t>T</a:t>
                      </a:r>
                    </a:p>
                  </a:txBody>
                  <a:tcPr/>
                </a:tc>
                <a:tc>
                  <a:txBody>
                    <a:bodyPr/>
                    <a:lstStyle/>
                    <a:p>
                      <a:pPr marL="0" algn="l" defTabSz="914400" rtl="0" eaLnBrk="1" latinLnBrk="0" hangingPunct="1"/>
                      <a:r>
                        <a:rPr lang="en-US" sz="1800" kern="1200" dirty="0">
                          <a:solidFill>
                            <a:schemeClr val="dk1"/>
                          </a:solidFill>
                          <a:latin typeface="微软雅黑" panose="020B0503020204020204" pitchFamily="34" charset="-122"/>
                          <a:ea typeface="微软雅黑" panose="020B0503020204020204" pitchFamily="34" charset="-122"/>
                          <a:cs typeface="+mn-cs"/>
                        </a:rPr>
                        <a:t>F</a:t>
                      </a:r>
                    </a:p>
                  </a:txBody>
                  <a:tcPr/>
                </a:tc>
                <a:tc>
                  <a:txBody>
                    <a:bodyPr/>
                    <a:lstStyle/>
                    <a:p>
                      <a:pPr marL="0" algn="l" defTabSz="914400" rtl="0" eaLnBrk="1" latinLnBrk="0" hangingPunct="1"/>
                      <a:r>
                        <a:rPr lang="en-US" sz="1800" kern="1200" dirty="0">
                          <a:solidFill>
                            <a:schemeClr val="dk1"/>
                          </a:solidFill>
                          <a:latin typeface="微软雅黑" panose="020B0503020204020204" pitchFamily="34" charset="-122"/>
                          <a:ea typeface="微软雅黑" panose="020B0503020204020204" pitchFamily="34" charset="-122"/>
                          <a:cs typeface="+mn-cs"/>
                        </a:rPr>
                        <a:t>T</a:t>
                      </a:r>
                    </a:p>
                  </a:txBody>
                  <a:tcPr/>
                </a:tc>
                <a:tc>
                  <a:txBody>
                    <a:bodyPr/>
                    <a:lstStyle/>
                    <a:p>
                      <a:pPr marL="0" algn="l" defTabSz="914400" rtl="0" eaLnBrk="1" latinLnBrk="0" hangingPunct="1"/>
                      <a:r>
                        <a:rPr lang="en-US" sz="1800" kern="1200" dirty="0">
                          <a:solidFill>
                            <a:schemeClr val="dk1"/>
                          </a:solidFill>
                          <a:latin typeface="微软雅黑" panose="020B0503020204020204" pitchFamily="34" charset="-122"/>
                          <a:ea typeface="微软雅黑" panose="020B0503020204020204" pitchFamily="34" charset="-122"/>
                          <a:cs typeface="+mn-cs"/>
                        </a:rPr>
                        <a:t>F</a:t>
                      </a:r>
                    </a:p>
                  </a:txBody>
                  <a:tcPr/>
                </a:tc>
                <a:extLst>
                  <a:ext uri="{0D108BD9-81ED-4DB2-BD59-A6C34878D82A}">
                    <a16:rowId xmlns:a16="http://schemas.microsoft.com/office/drawing/2014/main" val="10001"/>
                  </a:ext>
                </a:extLst>
              </a:tr>
              <a:tr h="370840">
                <a:tc>
                  <a:txBody>
                    <a:bodyPr/>
                    <a:lstStyle/>
                    <a:p>
                      <a:r>
                        <a:rPr lang="en-US" dirty="0">
                          <a:latin typeface="微软雅黑" panose="020B0503020204020204" pitchFamily="34" charset="-122"/>
                          <a:ea typeface="微软雅黑" panose="020B0503020204020204" pitchFamily="34" charset="-122"/>
                        </a:rPr>
                        <a:t>T</a:t>
                      </a:r>
                    </a:p>
                  </a:txBody>
                  <a:tcPr/>
                </a:tc>
                <a:tc>
                  <a:txBody>
                    <a:bodyPr/>
                    <a:lstStyle/>
                    <a:p>
                      <a:r>
                        <a:rPr lang="en-US" dirty="0">
                          <a:latin typeface="微软雅黑" panose="020B0503020204020204" pitchFamily="34" charset="-122"/>
                          <a:ea typeface="微软雅黑" panose="020B0503020204020204" pitchFamily="34" charset="-122"/>
                        </a:rPr>
                        <a:t>T</a:t>
                      </a:r>
                    </a:p>
                  </a:txBody>
                  <a:tcPr/>
                </a:tc>
                <a:tc>
                  <a:txBody>
                    <a:bodyPr/>
                    <a:lstStyle/>
                    <a:p>
                      <a:r>
                        <a:rPr lang="en-US" dirty="0">
                          <a:latin typeface="微软雅黑" panose="020B0503020204020204" pitchFamily="34" charset="-122"/>
                          <a:ea typeface="微软雅黑" panose="020B0503020204020204" pitchFamily="34" charset="-122"/>
                        </a:rPr>
                        <a:t>F</a:t>
                      </a:r>
                    </a:p>
                  </a:txBody>
                  <a:tcPr/>
                </a:tc>
                <a:tc>
                  <a:txBody>
                    <a:bodyPr/>
                    <a:lstStyle/>
                    <a:p>
                      <a:r>
                        <a:rPr lang="en-US" dirty="0">
                          <a:latin typeface="微软雅黑" panose="020B0503020204020204" pitchFamily="34" charset="-122"/>
                          <a:ea typeface="微软雅黑" panose="020B0503020204020204" pitchFamily="34" charset="-122"/>
                        </a:rPr>
                        <a:t>T</a:t>
                      </a:r>
                    </a:p>
                  </a:txBody>
                  <a:tcPr/>
                </a:tc>
                <a:tc>
                  <a:txBody>
                    <a:bodyPr/>
                    <a:lstStyle/>
                    <a:p>
                      <a:r>
                        <a:rPr lang="en-US" dirty="0">
                          <a:latin typeface="微软雅黑" panose="020B0503020204020204" pitchFamily="34" charset="-122"/>
                          <a:ea typeface="微软雅黑" panose="020B0503020204020204" pitchFamily="34" charset="-122"/>
                        </a:rPr>
                        <a:t>T</a:t>
                      </a:r>
                    </a:p>
                  </a:txBody>
                  <a:tcPr/>
                </a:tc>
                <a:tc>
                  <a:txBody>
                    <a:bodyPr/>
                    <a:lstStyle/>
                    <a:p>
                      <a:r>
                        <a:rPr lang="en-US" dirty="0">
                          <a:latin typeface="微软雅黑" panose="020B0503020204020204" pitchFamily="34" charset="-122"/>
                          <a:ea typeface="微软雅黑" panose="020B0503020204020204" pitchFamily="34" charset="-122"/>
                        </a:rPr>
                        <a:t>T</a:t>
                      </a:r>
                    </a:p>
                  </a:txBody>
                  <a:tcPr/>
                </a:tc>
                <a:extLst>
                  <a:ext uri="{0D108BD9-81ED-4DB2-BD59-A6C34878D82A}">
                    <a16:rowId xmlns:a16="http://schemas.microsoft.com/office/drawing/2014/main" val="10002"/>
                  </a:ext>
                </a:extLst>
              </a:tr>
              <a:tr h="370840">
                <a:tc>
                  <a:txBody>
                    <a:bodyPr/>
                    <a:lstStyle/>
                    <a:p>
                      <a:r>
                        <a:rPr lang="en-US" dirty="0">
                          <a:latin typeface="微软雅黑" panose="020B0503020204020204" pitchFamily="34" charset="-122"/>
                          <a:ea typeface="微软雅黑" panose="020B0503020204020204" pitchFamily="34" charset="-122"/>
                        </a:rPr>
                        <a:t>T </a:t>
                      </a:r>
                    </a:p>
                  </a:txBody>
                  <a:tcPr/>
                </a:tc>
                <a:tc>
                  <a:txBody>
                    <a:bodyPr/>
                    <a:lstStyle/>
                    <a:p>
                      <a:r>
                        <a:rPr lang="en-US" dirty="0">
                          <a:latin typeface="微软雅黑" panose="020B0503020204020204" pitchFamily="34" charset="-122"/>
                          <a:ea typeface="微软雅黑" panose="020B0503020204020204" pitchFamily="34" charset="-122"/>
                        </a:rPr>
                        <a:t>F</a:t>
                      </a:r>
                    </a:p>
                  </a:txBody>
                  <a:tcPr/>
                </a:tc>
                <a:tc>
                  <a:txBody>
                    <a:bodyPr/>
                    <a:lstStyle/>
                    <a:p>
                      <a:r>
                        <a:rPr lang="en-US" dirty="0">
                          <a:latin typeface="微软雅黑" panose="020B0503020204020204" pitchFamily="34" charset="-122"/>
                          <a:ea typeface="微软雅黑" panose="020B0503020204020204" pitchFamily="34" charset="-122"/>
                        </a:rPr>
                        <a:t>T</a:t>
                      </a:r>
                    </a:p>
                  </a:txBody>
                  <a:tcPr/>
                </a:tc>
                <a:tc>
                  <a:txBody>
                    <a:bodyPr/>
                    <a:lstStyle/>
                    <a:p>
                      <a:r>
                        <a:rPr lang="en-US" dirty="0">
                          <a:latin typeface="微软雅黑" panose="020B0503020204020204" pitchFamily="34" charset="-122"/>
                          <a:ea typeface="微软雅黑" panose="020B0503020204020204" pitchFamily="34" charset="-122"/>
                        </a:rPr>
                        <a:t>F</a:t>
                      </a:r>
                    </a:p>
                  </a:txBody>
                  <a:tcPr/>
                </a:tc>
                <a:tc>
                  <a:txBody>
                    <a:bodyPr/>
                    <a:lstStyle/>
                    <a:p>
                      <a:r>
                        <a:rPr lang="en-US" dirty="0">
                          <a:latin typeface="微软雅黑" panose="020B0503020204020204" pitchFamily="34" charset="-122"/>
                          <a:ea typeface="微软雅黑" panose="020B0503020204020204" pitchFamily="34" charset="-122"/>
                        </a:rPr>
                        <a:t>T</a:t>
                      </a:r>
                    </a:p>
                  </a:txBody>
                  <a:tcPr/>
                </a:tc>
                <a:tc>
                  <a:txBody>
                    <a:bodyPr/>
                    <a:lstStyle/>
                    <a:p>
                      <a:r>
                        <a:rPr lang="en-US" dirty="0">
                          <a:latin typeface="微软雅黑" panose="020B0503020204020204" pitchFamily="34" charset="-122"/>
                          <a:ea typeface="微软雅黑" panose="020B0503020204020204" pitchFamily="34" charset="-122"/>
                        </a:rPr>
                        <a:t>F</a:t>
                      </a:r>
                    </a:p>
                  </a:txBody>
                  <a:tcPr/>
                </a:tc>
                <a:extLst>
                  <a:ext uri="{0D108BD9-81ED-4DB2-BD59-A6C34878D82A}">
                    <a16:rowId xmlns:a16="http://schemas.microsoft.com/office/drawing/2014/main" val="10003"/>
                  </a:ext>
                </a:extLst>
              </a:tr>
              <a:tr h="370840">
                <a:tc>
                  <a:txBody>
                    <a:bodyPr/>
                    <a:lstStyle/>
                    <a:p>
                      <a:r>
                        <a:rPr lang="en-US" dirty="0">
                          <a:latin typeface="微软雅黑" panose="020B0503020204020204" pitchFamily="34" charset="-122"/>
                          <a:ea typeface="微软雅黑" panose="020B0503020204020204" pitchFamily="34" charset="-122"/>
                        </a:rPr>
                        <a:t>T</a:t>
                      </a:r>
                    </a:p>
                  </a:txBody>
                  <a:tcPr/>
                </a:tc>
                <a:tc>
                  <a:txBody>
                    <a:bodyPr/>
                    <a:lstStyle/>
                    <a:p>
                      <a:r>
                        <a:rPr lang="en-US" dirty="0">
                          <a:latin typeface="微软雅黑" panose="020B0503020204020204" pitchFamily="34" charset="-122"/>
                          <a:ea typeface="微软雅黑" panose="020B0503020204020204" pitchFamily="34" charset="-122"/>
                        </a:rPr>
                        <a:t>F</a:t>
                      </a:r>
                    </a:p>
                  </a:txBody>
                  <a:tcPr/>
                </a:tc>
                <a:tc>
                  <a:txBody>
                    <a:bodyPr/>
                    <a:lstStyle/>
                    <a:p>
                      <a:r>
                        <a:rPr lang="en-US" dirty="0">
                          <a:latin typeface="微软雅黑" panose="020B0503020204020204" pitchFamily="34" charset="-122"/>
                          <a:ea typeface="微软雅黑" panose="020B0503020204020204" pitchFamily="34" charset="-122"/>
                        </a:rPr>
                        <a:t>F</a:t>
                      </a:r>
                    </a:p>
                  </a:txBody>
                  <a:tcPr/>
                </a:tc>
                <a:tc>
                  <a:txBody>
                    <a:bodyPr/>
                    <a:lstStyle/>
                    <a:p>
                      <a:r>
                        <a:rPr lang="en-US" dirty="0">
                          <a:latin typeface="微软雅黑" panose="020B0503020204020204" pitchFamily="34" charset="-122"/>
                          <a:ea typeface="微软雅黑" panose="020B0503020204020204" pitchFamily="34" charset="-122"/>
                        </a:rPr>
                        <a:t>T</a:t>
                      </a:r>
                    </a:p>
                  </a:txBody>
                  <a:tcPr/>
                </a:tc>
                <a:tc>
                  <a:txBody>
                    <a:bodyPr/>
                    <a:lstStyle/>
                    <a:p>
                      <a:r>
                        <a:rPr lang="en-US" dirty="0">
                          <a:latin typeface="微软雅黑" panose="020B0503020204020204" pitchFamily="34" charset="-122"/>
                          <a:ea typeface="微软雅黑" panose="020B0503020204020204" pitchFamily="34" charset="-122"/>
                        </a:rPr>
                        <a:t>T</a:t>
                      </a:r>
                    </a:p>
                  </a:txBody>
                  <a:tcPr/>
                </a:tc>
                <a:tc>
                  <a:txBody>
                    <a:bodyPr/>
                    <a:lstStyle/>
                    <a:p>
                      <a:r>
                        <a:rPr lang="en-US" dirty="0">
                          <a:latin typeface="微软雅黑" panose="020B0503020204020204" pitchFamily="34" charset="-122"/>
                          <a:ea typeface="微软雅黑" panose="020B0503020204020204" pitchFamily="34" charset="-122"/>
                        </a:rPr>
                        <a:t>T</a:t>
                      </a:r>
                    </a:p>
                  </a:txBody>
                  <a:tcPr/>
                </a:tc>
                <a:extLst>
                  <a:ext uri="{0D108BD9-81ED-4DB2-BD59-A6C34878D82A}">
                    <a16:rowId xmlns:a16="http://schemas.microsoft.com/office/drawing/2014/main" val="10004"/>
                  </a:ext>
                </a:extLst>
              </a:tr>
              <a:tr h="370840">
                <a:tc>
                  <a:txBody>
                    <a:bodyPr/>
                    <a:lstStyle/>
                    <a:p>
                      <a:r>
                        <a:rPr lang="en-US" dirty="0">
                          <a:latin typeface="微软雅黑" panose="020B0503020204020204" pitchFamily="34" charset="-122"/>
                          <a:ea typeface="微软雅黑" panose="020B0503020204020204" pitchFamily="34" charset="-122"/>
                        </a:rPr>
                        <a:t>F</a:t>
                      </a:r>
                    </a:p>
                  </a:txBody>
                  <a:tcPr/>
                </a:tc>
                <a:tc>
                  <a:txBody>
                    <a:bodyPr/>
                    <a:lstStyle/>
                    <a:p>
                      <a:r>
                        <a:rPr lang="en-US" dirty="0">
                          <a:latin typeface="微软雅黑" panose="020B0503020204020204" pitchFamily="34" charset="-122"/>
                          <a:ea typeface="微软雅黑" panose="020B0503020204020204" pitchFamily="34" charset="-122"/>
                        </a:rPr>
                        <a:t>T</a:t>
                      </a:r>
                    </a:p>
                  </a:txBody>
                  <a:tcPr/>
                </a:tc>
                <a:tc>
                  <a:txBody>
                    <a:bodyPr/>
                    <a:lstStyle/>
                    <a:p>
                      <a:r>
                        <a:rPr lang="en-US" dirty="0">
                          <a:latin typeface="微软雅黑" panose="020B0503020204020204" pitchFamily="34" charset="-122"/>
                          <a:ea typeface="微软雅黑" panose="020B0503020204020204" pitchFamily="34" charset="-122"/>
                        </a:rPr>
                        <a:t>T</a:t>
                      </a:r>
                    </a:p>
                  </a:txBody>
                  <a:tcPr/>
                </a:tc>
                <a:tc>
                  <a:txBody>
                    <a:bodyPr/>
                    <a:lstStyle/>
                    <a:p>
                      <a:r>
                        <a:rPr lang="en-US" dirty="0">
                          <a:latin typeface="微软雅黑" panose="020B0503020204020204" pitchFamily="34" charset="-122"/>
                          <a:ea typeface="微软雅黑" panose="020B0503020204020204" pitchFamily="34" charset="-122"/>
                        </a:rPr>
                        <a:t>F</a:t>
                      </a:r>
                    </a:p>
                  </a:txBody>
                  <a:tcPr/>
                </a:tc>
                <a:tc>
                  <a:txBody>
                    <a:bodyPr/>
                    <a:lstStyle/>
                    <a:p>
                      <a:r>
                        <a:rPr lang="en-US" dirty="0">
                          <a:latin typeface="微软雅黑" panose="020B0503020204020204" pitchFamily="34" charset="-122"/>
                          <a:ea typeface="微软雅黑" panose="020B0503020204020204" pitchFamily="34" charset="-122"/>
                        </a:rPr>
                        <a:t>T</a:t>
                      </a:r>
                    </a:p>
                  </a:txBody>
                  <a:tcPr/>
                </a:tc>
                <a:tc>
                  <a:txBody>
                    <a:bodyPr/>
                    <a:lstStyle/>
                    <a:p>
                      <a:r>
                        <a:rPr lang="en-US" dirty="0">
                          <a:latin typeface="微软雅黑" panose="020B0503020204020204" pitchFamily="34" charset="-122"/>
                          <a:ea typeface="微软雅黑" panose="020B0503020204020204" pitchFamily="34" charset="-122"/>
                        </a:rPr>
                        <a:t>F</a:t>
                      </a:r>
                    </a:p>
                  </a:txBody>
                  <a:tcPr/>
                </a:tc>
                <a:extLst>
                  <a:ext uri="{0D108BD9-81ED-4DB2-BD59-A6C34878D82A}">
                    <a16:rowId xmlns:a16="http://schemas.microsoft.com/office/drawing/2014/main" val="10005"/>
                  </a:ext>
                </a:extLst>
              </a:tr>
              <a:tr h="370840">
                <a:tc>
                  <a:txBody>
                    <a:bodyPr/>
                    <a:lstStyle/>
                    <a:p>
                      <a:r>
                        <a:rPr lang="en-US" dirty="0">
                          <a:latin typeface="微软雅黑" panose="020B0503020204020204" pitchFamily="34" charset="-122"/>
                          <a:ea typeface="微软雅黑" panose="020B0503020204020204" pitchFamily="34" charset="-122"/>
                        </a:rPr>
                        <a:t>F</a:t>
                      </a:r>
                    </a:p>
                  </a:txBody>
                  <a:tcPr/>
                </a:tc>
                <a:tc>
                  <a:txBody>
                    <a:bodyPr/>
                    <a:lstStyle/>
                    <a:p>
                      <a:r>
                        <a:rPr lang="en-US" dirty="0">
                          <a:latin typeface="微软雅黑" panose="020B0503020204020204" pitchFamily="34" charset="-122"/>
                          <a:ea typeface="微软雅黑" panose="020B0503020204020204" pitchFamily="34" charset="-122"/>
                        </a:rPr>
                        <a:t>T</a:t>
                      </a:r>
                    </a:p>
                  </a:txBody>
                  <a:tcPr/>
                </a:tc>
                <a:tc>
                  <a:txBody>
                    <a:bodyPr/>
                    <a:lstStyle/>
                    <a:p>
                      <a:r>
                        <a:rPr lang="en-US" dirty="0">
                          <a:latin typeface="微软雅黑" panose="020B0503020204020204" pitchFamily="34" charset="-122"/>
                          <a:ea typeface="微软雅黑" panose="020B0503020204020204" pitchFamily="34" charset="-122"/>
                        </a:rPr>
                        <a:t>F</a:t>
                      </a:r>
                    </a:p>
                  </a:txBody>
                  <a:tcPr/>
                </a:tc>
                <a:tc>
                  <a:txBody>
                    <a:bodyPr/>
                    <a:lstStyle/>
                    <a:p>
                      <a:r>
                        <a:rPr lang="en-US" dirty="0">
                          <a:latin typeface="微软雅黑" panose="020B0503020204020204" pitchFamily="34" charset="-122"/>
                          <a:ea typeface="微软雅黑" panose="020B0503020204020204" pitchFamily="34" charset="-122"/>
                        </a:rPr>
                        <a:t>T</a:t>
                      </a:r>
                    </a:p>
                  </a:txBody>
                  <a:tcPr/>
                </a:tc>
                <a:tc>
                  <a:txBody>
                    <a:bodyPr/>
                    <a:lstStyle/>
                    <a:p>
                      <a:r>
                        <a:rPr lang="en-US" dirty="0">
                          <a:latin typeface="微软雅黑" panose="020B0503020204020204" pitchFamily="34" charset="-122"/>
                          <a:ea typeface="微软雅黑" panose="020B0503020204020204" pitchFamily="34" charset="-122"/>
                        </a:rPr>
                        <a:t>T</a:t>
                      </a:r>
                    </a:p>
                  </a:txBody>
                  <a:tcPr/>
                </a:tc>
                <a:tc>
                  <a:txBody>
                    <a:bodyPr/>
                    <a:lstStyle/>
                    <a:p>
                      <a:r>
                        <a:rPr lang="en-US" dirty="0">
                          <a:latin typeface="微软雅黑" panose="020B0503020204020204" pitchFamily="34" charset="-122"/>
                          <a:ea typeface="微软雅黑" panose="020B0503020204020204" pitchFamily="34" charset="-122"/>
                        </a:rPr>
                        <a:t>T</a:t>
                      </a:r>
                    </a:p>
                  </a:txBody>
                  <a:tcPr/>
                </a:tc>
                <a:extLst>
                  <a:ext uri="{0D108BD9-81ED-4DB2-BD59-A6C34878D82A}">
                    <a16:rowId xmlns:a16="http://schemas.microsoft.com/office/drawing/2014/main" val="10006"/>
                  </a:ext>
                </a:extLst>
              </a:tr>
              <a:tr h="370840">
                <a:tc>
                  <a:txBody>
                    <a:bodyPr/>
                    <a:lstStyle/>
                    <a:p>
                      <a:r>
                        <a:rPr lang="en-US" dirty="0">
                          <a:latin typeface="微软雅黑" panose="020B0503020204020204" pitchFamily="34" charset="-122"/>
                          <a:ea typeface="微软雅黑" panose="020B0503020204020204" pitchFamily="34" charset="-122"/>
                        </a:rPr>
                        <a:t>F</a:t>
                      </a:r>
                    </a:p>
                  </a:txBody>
                  <a:tcPr/>
                </a:tc>
                <a:tc>
                  <a:txBody>
                    <a:bodyPr/>
                    <a:lstStyle/>
                    <a:p>
                      <a:r>
                        <a:rPr lang="en-US" dirty="0">
                          <a:latin typeface="微软雅黑" panose="020B0503020204020204" pitchFamily="34" charset="-122"/>
                          <a:ea typeface="微软雅黑" panose="020B0503020204020204" pitchFamily="34" charset="-122"/>
                        </a:rPr>
                        <a:t>F</a:t>
                      </a:r>
                    </a:p>
                  </a:txBody>
                  <a:tcPr/>
                </a:tc>
                <a:tc>
                  <a:txBody>
                    <a:bodyPr/>
                    <a:lstStyle/>
                    <a:p>
                      <a:r>
                        <a:rPr lang="en-US" dirty="0">
                          <a:latin typeface="微软雅黑" panose="020B0503020204020204" pitchFamily="34" charset="-122"/>
                          <a:ea typeface="微软雅黑" panose="020B0503020204020204" pitchFamily="34" charset="-122"/>
                        </a:rPr>
                        <a:t>T</a:t>
                      </a:r>
                    </a:p>
                  </a:txBody>
                  <a:tcPr/>
                </a:tc>
                <a:tc>
                  <a:txBody>
                    <a:bodyPr/>
                    <a:lstStyle/>
                    <a:p>
                      <a:r>
                        <a:rPr lang="en-US" dirty="0">
                          <a:latin typeface="微软雅黑" panose="020B0503020204020204" pitchFamily="34" charset="-122"/>
                          <a:ea typeface="微软雅黑" panose="020B0503020204020204" pitchFamily="34" charset="-122"/>
                        </a:rPr>
                        <a:t>F</a:t>
                      </a:r>
                    </a:p>
                  </a:txBody>
                  <a:tcPr/>
                </a:tc>
                <a:tc>
                  <a:txBody>
                    <a:bodyPr/>
                    <a:lstStyle/>
                    <a:p>
                      <a:r>
                        <a:rPr lang="en-US" dirty="0">
                          <a:latin typeface="微软雅黑" panose="020B0503020204020204" pitchFamily="34" charset="-122"/>
                          <a:ea typeface="微软雅黑" panose="020B0503020204020204" pitchFamily="34" charset="-122"/>
                        </a:rPr>
                        <a:t>F</a:t>
                      </a:r>
                    </a:p>
                  </a:txBody>
                  <a:tcPr/>
                </a:tc>
                <a:tc>
                  <a:txBody>
                    <a:bodyPr/>
                    <a:lstStyle/>
                    <a:p>
                      <a:r>
                        <a:rPr lang="en-US" dirty="0">
                          <a:latin typeface="微软雅黑" panose="020B0503020204020204" pitchFamily="34" charset="-122"/>
                          <a:ea typeface="微软雅黑" panose="020B0503020204020204" pitchFamily="34" charset="-122"/>
                        </a:rPr>
                        <a:t>T</a:t>
                      </a:r>
                    </a:p>
                  </a:txBody>
                  <a:tcPr/>
                </a:tc>
                <a:extLst>
                  <a:ext uri="{0D108BD9-81ED-4DB2-BD59-A6C34878D82A}">
                    <a16:rowId xmlns:a16="http://schemas.microsoft.com/office/drawing/2014/main" val="10007"/>
                  </a:ext>
                </a:extLst>
              </a:tr>
              <a:tr h="370840">
                <a:tc>
                  <a:txBody>
                    <a:bodyPr/>
                    <a:lstStyle/>
                    <a:p>
                      <a:r>
                        <a:rPr lang="en-US" dirty="0">
                          <a:latin typeface="微软雅黑" panose="020B0503020204020204" pitchFamily="34" charset="-122"/>
                          <a:ea typeface="微软雅黑" panose="020B0503020204020204" pitchFamily="34" charset="-122"/>
                        </a:rPr>
                        <a:t>F</a:t>
                      </a:r>
                    </a:p>
                  </a:txBody>
                  <a:tcPr/>
                </a:tc>
                <a:tc>
                  <a:txBody>
                    <a:bodyPr/>
                    <a:lstStyle/>
                    <a:p>
                      <a:r>
                        <a:rPr lang="en-US" dirty="0">
                          <a:latin typeface="微软雅黑" panose="020B0503020204020204" pitchFamily="34" charset="-122"/>
                          <a:ea typeface="微软雅黑" panose="020B0503020204020204" pitchFamily="34" charset="-122"/>
                        </a:rPr>
                        <a:t>F</a:t>
                      </a:r>
                    </a:p>
                  </a:txBody>
                  <a:tcPr/>
                </a:tc>
                <a:tc>
                  <a:txBody>
                    <a:bodyPr/>
                    <a:lstStyle/>
                    <a:p>
                      <a:r>
                        <a:rPr lang="en-US" dirty="0">
                          <a:latin typeface="微软雅黑" panose="020B0503020204020204" pitchFamily="34" charset="-122"/>
                          <a:ea typeface="微软雅黑" panose="020B0503020204020204" pitchFamily="34" charset="-122"/>
                        </a:rPr>
                        <a:t>F</a:t>
                      </a:r>
                    </a:p>
                  </a:txBody>
                  <a:tcPr/>
                </a:tc>
                <a:tc>
                  <a:txBody>
                    <a:bodyPr/>
                    <a:lstStyle/>
                    <a:p>
                      <a:r>
                        <a:rPr lang="en-US" dirty="0">
                          <a:latin typeface="微软雅黑" panose="020B0503020204020204" pitchFamily="34" charset="-122"/>
                          <a:ea typeface="微软雅黑" panose="020B0503020204020204" pitchFamily="34" charset="-122"/>
                        </a:rPr>
                        <a:t>T</a:t>
                      </a:r>
                    </a:p>
                  </a:txBody>
                  <a:tcPr/>
                </a:tc>
                <a:tc>
                  <a:txBody>
                    <a:bodyPr/>
                    <a:lstStyle/>
                    <a:p>
                      <a:r>
                        <a:rPr lang="en-US" dirty="0">
                          <a:latin typeface="微软雅黑" panose="020B0503020204020204" pitchFamily="34" charset="-122"/>
                          <a:ea typeface="微软雅黑" panose="020B0503020204020204" pitchFamily="34" charset="-122"/>
                        </a:rPr>
                        <a:t>F</a:t>
                      </a:r>
                    </a:p>
                  </a:txBody>
                  <a:tcPr/>
                </a:tc>
                <a:tc>
                  <a:txBody>
                    <a:bodyPr/>
                    <a:lstStyle/>
                    <a:p>
                      <a:r>
                        <a:rPr lang="en-US" dirty="0">
                          <a:latin typeface="微软雅黑" panose="020B0503020204020204" pitchFamily="34" charset="-122"/>
                          <a:ea typeface="微软雅黑" panose="020B0503020204020204" pitchFamily="34" charset="-122"/>
                        </a:rPr>
                        <a:t>T</a:t>
                      </a:r>
                    </a:p>
                  </a:txBody>
                  <a:tcPr/>
                </a:tc>
                <a:extLst>
                  <a:ext uri="{0D108BD9-81ED-4DB2-BD59-A6C34878D82A}">
                    <a16:rowId xmlns:a16="http://schemas.microsoft.com/office/drawing/2014/main" val="10008"/>
                  </a:ext>
                </a:extLst>
              </a:tr>
            </a:tbl>
          </a:graphicData>
        </a:graphic>
      </p:graphicFrame>
      <p:sp>
        <p:nvSpPr>
          <p:cNvPr id="10" name="圆角矩形 9"/>
          <p:cNvSpPr/>
          <p:nvPr/>
        </p:nvSpPr>
        <p:spPr>
          <a:xfrm>
            <a:off x="1981200" y="2971800"/>
            <a:ext cx="7848600" cy="35808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1981200" y="3849551"/>
            <a:ext cx="7848600" cy="35808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1981200" y="4548258"/>
            <a:ext cx="7848600" cy="35808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等价命题</a:t>
            </a:r>
            <a:endParaRPr lang="en-US" dirty="0"/>
          </a:p>
        </p:txBody>
      </p:sp>
      <p:sp>
        <p:nvSpPr>
          <p:cNvPr id="3" name="Content Placeholder 2"/>
          <p:cNvSpPr>
            <a:spLocks noGrp="1"/>
          </p:cNvSpPr>
          <p:nvPr>
            <p:ph idx="1"/>
          </p:nvPr>
        </p:nvSpPr>
        <p:spPr/>
        <p:txBody>
          <a:bodyPr/>
          <a:lstStyle/>
          <a:p>
            <a:r>
              <a:rPr lang="zh-CN" altLang="en-US" b="1" dirty="0">
                <a:solidFill>
                  <a:srgbClr val="0070C0"/>
                </a:solidFill>
              </a:rPr>
              <a:t>两个命题等价</a:t>
            </a:r>
            <a:r>
              <a:rPr lang="en-US" altLang="zh-CN" b="1" dirty="0">
                <a:solidFill>
                  <a:srgbClr val="0070C0"/>
                </a:solidFill>
              </a:rPr>
              <a:t>, </a:t>
            </a:r>
            <a:r>
              <a:rPr lang="zh-CN" altLang="en-US" b="1" dirty="0">
                <a:solidFill>
                  <a:srgbClr val="0070C0"/>
                </a:solidFill>
              </a:rPr>
              <a:t>当他们总是有相同的真值</a:t>
            </a:r>
            <a:r>
              <a:rPr lang="en-US" dirty="0"/>
              <a:t>.</a:t>
            </a:r>
          </a:p>
          <a:p>
            <a:endParaRPr lang="en-US" b="1" dirty="0"/>
          </a:p>
          <a:p>
            <a:r>
              <a:rPr lang="zh-CN" altLang="en-US" dirty="0"/>
              <a:t>例</a:t>
            </a:r>
            <a:r>
              <a:rPr lang="en-US" dirty="0"/>
              <a:t>: </a:t>
            </a:r>
            <a:r>
              <a:rPr lang="zh-CN" altLang="en-US" dirty="0"/>
              <a:t>用真值表来说明蕴含命题和逆否命题等价</a:t>
            </a:r>
            <a:r>
              <a:rPr lang="en-US" dirty="0"/>
              <a:t>.</a:t>
            </a:r>
          </a:p>
          <a:p>
            <a:r>
              <a:rPr lang="zh-CN" altLang="en-US" dirty="0"/>
              <a:t>解</a:t>
            </a:r>
            <a:r>
              <a:rPr lang="en-US" dirty="0"/>
              <a:t>: </a:t>
            </a:r>
          </a:p>
        </p:txBody>
      </p:sp>
      <p:sp>
        <p:nvSpPr>
          <p:cNvPr id="5" name="日期占位符 4"/>
          <p:cNvSpPr>
            <a:spLocks noGrp="1"/>
          </p:cNvSpPr>
          <p:nvPr>
            <p:ph type="dt" sz="half" idx="10"/>
          </p:nvPr>
        </p:nvSpPr>
        <p:spPr/>
        <p:txBody>
          <a:bodyPr/>
          <a:lstStyle/>
          <a:p>
            <a:fld id="{71F883E1-3E37-4B6F-A30D-5B722C868EAF}" type="datetime1">
              <a:rPr lang="zh-CN" altLang="en-US" smtClean="0"/>
              <a:t>2023/11/18</a:t>
            </a:fld>
            <a:endParaRPr lang="zh-CN" altLang="en-US" dirty="0"/>
          </a:p>
        </p:txBody>
      </p:sp>
      <p:sp>
        <p:nvSpPr>
          <p:cNvPr id="6" name="页脚占位符 5"/>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7" name="灯片编号占位符 6"/>
          <p:cNvSpPr>
            <a:spLocks noGrp="1"/>
          </p:cNvSpPr>
          <p:nvPr>
            <p:ph type="sldNum" sz="quarter" idx="12"/>
          </p:nvPr>
        </p:nvSpPr>
        <p:spPr/>
        <p:txBody>
          <a:bodyPr/>
          <a:lstStyle/>
          <a:p>
            <a:fld id="{67913A8A-9EFB-4B5F-9CCB-3D21173FAA85}" type="slidenum">
              <a:rPr lang="zh-CN" altLang="en-US" smtClean="0"/>
              <a:pPr/>
              <a:t>31</a:t>
            </a:fld>
            <a:endParaRPr lang="zh-CN" altLang="en-US" dirty="0"/>
          </a:p>
        </p:txBody>
      </p:sp>
      <p:graphicFrame>
        <p:nvGraphicFramePr>
          <p:cNvPr id="4" name="Table 3"/>
          <p:cNvGraphicFramePr>
            <a:graphicFrameLocks noGrp="1"/>
          </p:cNvGraphicFramePr>
          <p:nvPr>
            <p:extLst>
              <p:ext uri="{D42A27DB-BD31-4B8C-83A1-F6EECF244321}">
                <p14:modId xmlns:p14="http://schemas.microsoft.com/office/powerpoint/2010/main" val="2320048363"/>
              </p:ext>
            </p:extLst>
          </p:nvPr>
        </p:nvGraphicFramePr>
        <p:xfrm>
          <a:off x="1676400" y="3352800"/>
          <a:ext cx="7620000" cy="1849120"/>
        </p:xfrm>
        <a:graphic>
          <a:graphicData uri="http://schemas.openxmlformats.org/drawingml/2006/table">
            <a:tbl>
              <a:tblPr firstRow="1" bandRow="1">
                <a:tableStyleId>{5C22544A-7EE6-4342-B048-85BDC9FD1C3A}</a:tableStyleId>
              </a:tblPr>
              <a:tblGrid>
                <a:gridCol w="1270000">
                  <a:extLst>
                    <a:ext uri="{9D8B030D-6E8A-4147-A177-3AD203B41FA5}">
                      <a16:colId xmlns:a16="http://schemas.microsoft.com/office/drawing/2014/main" val="20000"/>
                    </a:ext>
                  </a:extLst>
                </a:gridCol>
                <a:gridCol w="1270000">
                  <a:extLst>
                    <a:ext uri="{9D8B030D-6E8A-4147-A177-3AD203B41FA5}">
                      <a16:colId xmlns:a16="http://schemas.microsoft.com/office/drawing/2014/main" val="20001"/>
                    </a:ext>
                  </a:extLst>
                </a:gridCol>
                <a:gridCol w="1270000">
                  <a:extLst>
                    <a:ext uri="{9D8B030D-6E8A-4147-A177-3AD203B41FA5}">
                      <a16:colId xmlns:a16="http://schemas.microsoft.com/office/drawing/2014/main" val="20002"/>
                    </a:ext>
                  </a:extLst>
                </a:gridCol>
                <a:gridCol w="1270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524000">
                  <a:extLst>
                    <a:ext uri="{9D8B030D-6E8A-4147-A177-3AD203B41FA5}">
                      <a16:colId xmlns:a16="http://schemas.microsoft.com/office/drawing/2014/main" val="20005"/>
                    </a:ext>
                  </a:extLst>
                </a:gridCol>
              </a:tblGrid>
              <a:tr h="1524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i="0" dirty="0">
                          <a:latin typeface="微软雅黑" panose="020B0503020204020204" pitchFamily="34" charset="-122"/>
                          <a:ea typeface="微软雅黑" panose="020B0503020204020204" pitchFamily="34" charset="-122"/>
                        </a:rPr>
                        <a:t>p</a:t>
                      </a:r>
                      <a:endParaRPr lang="en-US" b="1" i="0" dirty="0">
                        <a:latin typeface="微软雅黑" panose="020B0503020204020204" pitchFamily="34" charset="-122"/>
                        <a:ea typeface="微软雅黑" panose="020B0503020204020204"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i="0" dirty="0">
                          <a:latin typeface="微软雅黑" panose="020B0503020204020204" pitchFamily="34" charset="-122"/>
                          <a:ea typeface="微软雅黑" panose="020B0503020204020204" pitchFamily="34" charset="-122"/>
                        </a:rPr>
                        <a:t>q</a:t>
                      </a:r>
                      <a:endParaRPr lang="en-US" b="1" i="0" dirty="0">
                        <a:latin typeface="微软雅黑" panose="020B0503020204020204" pitchFamily="34" charset="-122"/>
                        <a:ea typeface="微软雅黑" panose="020B0503020204020204" pitchFamily="34" charset="-122"/>
                      </a:endParaRPr>
                    </a:p>
                  </a:txBody>
                  <a:tcPr/>
                </a:tc>
                <a:tc>
                  <a:txBody>
                    <a:bodyPr/>
                    <a:lstStyle/>
                    <a:p>
                      <a:r>
                        <a:rPr lang="en-US" b="1" i="0" dirty="0">
                          <a:latin typeface="微软雅黑" panose="020B0503020204020204" pitchFamily="34" charset="-122"/>
                          <a:ea typeface="微软雅黑" panose="020B0503020204020204" pitchFamily="34" charset="-122"/>
                        </a:rPr>
                        <a:t>¬ p</a:t>
                      </a:r>
                    </a:p>
                  </a:txBody>
                  <a:tcPr/>
                </a:tc>
                <a:tc>
                  <a:txBody>
                    <a:bodyPr/>
                    <a:lstStyle/>
                    <a:p>
                      <a:r>
                        <a:rPr lang="en-US" b="1" i="0" dirty="0">
                          <a:latin typeface="微软雅黑" panose="020B0503020204020204" pitchFamily="34" charset="-122"/>
                          <a:ea typeface="微软雅黑" panose="020B0503020204020204" pitchFamily="34" charset="-122"/>
                        </a:rPr>
                        <a:t>¬ q</a:t>
                      </a:r>
                    </a:p>
                  </a:txBody>
                  <a:tcPr/>
                </a:tc>
                <a:tc>
                  <a:txBody>
                    <a:bodyPr/>
                    <a:lstStyle/>
                    <a:p>
                      <a:r>
                        <a:rPr lang="en-US" sz="1800" b="1" i="0" dirty="0">
                          <a:latin typeface="微软雅黑" panose="020B0503020204020204" pitchFamily="34" charset="-122"/>
                          <a:ea typeface="微软雅黑" panose="020B0503020204020204" pitchFamily="34" charset="-122"/>
                        </a:rPr>
                        <a:t>p</a:t>
                      </a:r>
                      <a:r>
                        <a:rPr lang="en-US" altLang="zh-CN" dirty="0">
                          <a:latin typeface="微软雅黑" panose="020B0503020204020204" pitchFamily="34" charset="-122"/>
                          <a:ea typeface="微软雅黑" panose="020B0503020204020204" pitchFamily="34" charset="-122"/>
                        </a:rPr>
                        <a:t>→</a:t>
                      </a:r>
                      <a:r>
                        <a:rPr lang="en-US" sz="1800" b="1" i="0" dirty="0">
                          <a:latin typeface="微软雅黑" panose="020B0503020204020204" pitchFamily="34" charset="-122"/>
                          <a:ea typeface="微软雅黑" panose="020B0503020204020204" pitchFamily="34" charset="-122"/>
                        </a:rPr>
                        <a:t> q</a:t>
                      </a:r>
                      <a:r>
                        <a:rPr lang="en-US" b="1" i="0" dirty="0">
                          <a:latin typeface="微软雅黑" panose="020B0503020204020204" pitchFamily="34" charset="-122"/>
                          <a:ea typeface="微软雅黑" panose="020B0503020204020204" pitchFamily="34" charset="-122"/>
                        </a:rPr>
                        <a:t> </a:t>
                      </a:r>
                    </a:p>
                  </a:txBody>
                  <a:tcPr/>
                </a:tc>
                <a:tc>
                  <a:txBody>
                    <a:bodyPr/>
                    <a:lstStyle/>
                    <a:p>
                      <a:r>
                        <a:rPr lang="en-US" b="1" i="0" dirty="0">
                          <a:latin typeface="微软雅黑" panose="020B0503020204020204" pitchFamily="34" charset="-122"/>
                          <a:ea typeface="微软雅黑" panose="020B0503020204020204" pitchFamily="34" charset="-122"/>
                        </a:rPr>
                        <a:t>¬q → ¬ p </a:t>
                      </a:r>
                    </a:p>
                  </a:txBody>
                  <a:tcPr/>
                </a:tc>
                <a:extLst>
                  <a:ext uri="{0D108BD9-81ED-4DB2-BD59-A6C34878D82A}">
                    <a16:rowId xmlns:a16="http://schemas.microsoft.com/office/drawing/2014/main" val="10000"/>
                  </a:ext>
                </a:extLst>
              </a:tr>
              <a:tr h="370840">
                <a:tc>
                  <a:txBody>
                    <a:bodyPr/>
                    <a:lstStyle/>
                    <a:p>
                      <a:r>
                        <a:rPr lang="en-US" dirty="0">
                          <a:latin typeface="微软雅黑" panose="020B0503020204020204" pitchFamily="34" charset="-122"/>
                          <a:ea typeface="微软雅黑" panose="020B0503020204020204" pitchFamily="34" charset="-122"/>
                        </a:rPr>
                        <a:t>T</a:t>
                      </a:r>
                    </a:p>
                  </a:txBody>
                  <a:tcPr/>
                </a:tc>
                <a:tc>
                  <a:txBody>
                    <a:bodyPr/>
                    <a:lstStyle/>
                    <a:p>
                      <a:r>
                        <a:rPr lang="en-US" dirty="0">
                          <a:latin typeface="微软雅黑" panose="020B0503020204020204" pitchFamily="34" charset="-122"/>
                          <a:ea typeface="微软雅黑" panose="020B0503020204020204" pitchFamily="34" charset="-122"/>
                        </a:rPr>
                        <a:t>T</a:t>
                      </a:r>
                    </a:p>
                  </a:txBody>
                  <a:tcPr/>
                </a:tc>
                <a:tc>
                  <a:txBody>
                    <a:bodyPr/>
                    <a:lstStyle/>
                    <a:p>
                      <a:r>
                        <a:rPr lang="en-US" dirty="0">
                          <a:latin typeface="微软雅黑" panose="020B0503020204020204" pitchFamily="34" charset="-122"/>
                          <a:ea typeface="微软雅黑" panose="020B0503020204020204" pitchFamily="34" charset="-122"/>
                        </a:rPr>
                        <a:t>F</a:t>
                      </a:r>
                    </a:p>
                  </a:txBody>
                  <a:tcPr/>
                </a:tc>
                <a:tc>
                  <a:txBody>
                    <a:bodyPr/>
                    <a:lstStyle/>
                    <a:p>
                      <a:r>
                        <a:rPr lang="en-US" dirty="0">
                          <a:latin typeface="微软雅黑" panose="020B0503020204020204" pitchFamily="34" charset="-122"/>
                          <a:ea typeface="微软雅黑" panose="020B0503020204020204" pitchFamily="34" charset="-122"/>
                        </a:rPr>
                        <a:t>F</a:t>
                      </a:r>
                    </a:p>
                  </a:txBody>
                  <a:tcPr/>
                </a:tc>
                <a:tc>
                  <a:txBody>
                    <a:bodyPr/>
                    <a:lstStyle/>
                    <a:p>
                      <a:r>
                        <a:rPr lang="en-US" dirty="0">
                          <a:latin typeface="微软雅黑" panose="020B0503020204020204" pitchFamily="34" charset="-122"/>
                          <a:ea typeface="微软雅黑" panose="020B0503020204020204" pitchFamily="34" charset="-122"/>
                        </a:rPr>
                        <a:t>T</a:t>
                      </a:r>
                    </a:p>
                  </a:txBody>
                  <a:tcPr/>
                </a:tc>
                <a:tc>
                  <a:txBody>
                    <a:bodyPr/>
                    <a:lstStyle/>
                    <a:p>
                      <a:r>
                        <a:rPr lang="en-US" dirty="0">
                          <a:latin typeface="微软雅黑" panose="020B0503020204020204" pitchFamily="34" charset="-122"/>
                          <a:ea typeface="微软雅黑" panose="020B0503020204020204" pitchFamily="34" charset="-122"/>
                        </a:rPr>
                        <a:t>T</a:t>
                      </a:r>
                    </a:p>
                  </a:txBody>
                  <a:tcPr/>
                </a:tc>
                <a:extLst>
                  <a:ext uri="{0D108BD9-81ED-4DB2-BD59-A6C34878D82A}">
                    <a16:rowId xmlns:a16="http://schemas.microsoft.com/office/drawing/2014/main" val="10001"/>
                  </a:ext>
                </a:extLst>
              </a:tr>
              <a:tr h="370840">
                <a:tc>
                  <a:txBody>
                    <a:bodyPr/>
                    <a:lstStyle/>
                    <a:p>
                      <a:r>
                        <a:rPr lang="en-US" dirty="0">
                          <a:latin typeface="微软雅黑" panose="020B0503020204020204" pitchFamily="34" charset="-122"/>
                          <a:ea typeface="微软雅黑" panose="020B0503020204020204" pitchFamily="34" charset="-122"/>
                        </a:rPr>
                        <a:t>T</a:t>
                      </a:r>
                    </a:p>
                  </a:txBody>
                  <a:tcPr/>
                </a:tc>
                <a:tc>
                  <a:txBody>
                    <a:bodyPr/>
                    <a:lstStyle/>
                    <a:p>
                      <a:r>
                        <a:rPr lang="en-US" dirty="0">
                          <a:latin typeface="微软雅黑" panose="020B0503020204020204" pitchFamily="34" charset="-122"/>
                          <a:ea typeface="微软雅黑" panose="020B0503020204020204" pitchFamily="34" charset="-122"/>
                        </a:rPr>
                        <a:t>F</a:t>
                      </a:r>
                    </a:p>
                  </a:txBody>
                  <a:tcPr/>
                </a:tc>
                <a:tc>
                  <a:txBody>
                    <a:bodyPr/>
                    <a:lstStyle/>
                    <a:p>
                      <a:r>
                        <a:rPr lang="en-US" dirty="0">
                          <a:latin typeface="微软雅黑" panose="020B0503020204020204" pitchFamily="34" charset="-122"/>
                          <a:ea typeface="微软雅黑" panose="020B0503020204020204" pitchFamily="34" charset="-122"/>
                        </a:rPr>
                        <a:t>F</a:t>
                      </a:r>
                    </a:p>
                  </a:txBody>
                  <a:tcPr/>
                </a:tc>
                <a:tc>
                  <a:txBody>
                    <a:bodyPr/>
                    <a:lstStyle/>
                    <a:p>
                      <a:r>
                        <a:rPr lang="en-US" dirty="0">
                          <a:latin typeface="微软雅黑" panose="020B0503020204020204" pitchFamily="34" charset="-122"/>
                          <a:ea typeface="微软雅黑" panose="020B0503020204020204" pitchFamily="34" charset="-122"/>
                        </a:rPr>
                        <a:t>T</a:t>
                      </a:r>
                    </a:p>
                  </a:txBody>
                  <a:tcPr/>
                </a:tc>
                <a:tc>
                  <a:txBody>
                    <a:bodyPr/>
                    <a:lstStyle/>
                    <a:p>
                      <a:r>
                        <a:rPr lang="en-US" dirty="0">
                          <a:latin typeface="微软雅黑" panose="020B0503020204020204" pitchFamily="34" charset="-122"/>
                          <a:ea typeface="微软雅黑" panose="020B0503020204020204" pitchFamily="34" charset="-122"/>
                        </a:rPr>
                        <a:t>F</a:t>
                      </a:r>
                    </a:p>
                  </a:txBody>
                  <a:tcPr/>
                </a:tc>
                <a:tc>
                  <a:txBody>
                    <a:bodyPr/>
                    <a:lstStyle/>
                    <a:p>
                      <a:r>
                        <a:rPr lang="en-US" dirty="0">
                          <a:latin typeface="微软雅黑" panose="020B0503020204020204" pitchFamily="34" charset="-122"/>
                          <a:ea typeface="微软雅黑" panose="020B0503020204020204" pitchFamily="34" charset="-122"/>
                        </a:rPr>
                        <a:t>F</a:t>
                      </a:r>
                    </a:p>
                  </a:txBody>
                  <a:tcPr/>
                </a:tc>
                <a:extLst>
                  <a:ext uri="{0D108BD9-81ED-4DB2-BD59-A6C34878D82A}">
                    <a16:rowId xmlns:a16="http://schemas.microsoft.com/office/drawing/2014/main" val="10002"/>
                  </a:ext>
                </a:extLst>
              </a:tr>
              <a:tr h="370840">
                <a:tc>
                  <a:txBody>
                    <a:bodyPr/>
                    <a:lstStyle/>
                    <a:p>
                      <a:r>
                        <a:rPr lang="en-US" dirty="0">
                          <a:latin typeface="微软雅黑" panose="020B0503020204020204" pitchFamily="34" charset="-122"/>
                          <a:ea typeface="微软雅黑" panose="020B0503020204020204" pitchFamily="34" charset="-122"/>
                        </a:rPr>
                        <a:t>F</a:t>
                      </a:r>
                    </a:p>
                  </a:txBody>
                  <a:tcPr/>
                </a:tc>
                <a:tc>
                  <a:txBody>
                    <a:bodyPr/>
                    <a:lstStyle/>
                    <a:p>
                      <a:r>
                        <a:rPr lang="en-US" dirty="0">
                          <a:latin typeface="微软雅黑" panose="020B0503020204020204" pitchFamily="34" charset="-122"/>
                          <a:ea typeface="微软雅黑" panose="020B0503020204020204" pitchFamily="34" charset="-122"/>
                        </a:rPr>
                        <a:t>T</a:t>
                      </a:r>
                    </a:p>
                  </a:txBody>
                  <a:tcPr/>
                </a:tc>
                <a:tc>
                  <a:txBody>
                    <a:bodyPr/>
                    <a:lstStyle/>
                    <a:p>
                      <a:r>
                        <a:rPr lang="en-US" dirty="0">
                          <a:latin typeface="微软雅黑" panose="020B0503020204020204" pitchFamily="34" charset="-122"/>
                          <a:ea typeface="微软雅黑" panose="020B0503020204020204" pitchFamily="34" charset="-122"/>
                        </a:rPr>
                        <a:t>T</a:t>
                      </a:r>
                    </a:p>
                  </a:txBody>
                  <a:tcPr/>
                </a:tc>
                <a:tc>
                  <a:txBody>
                    <a:bodyPr/>
                    <a:lstStyle/>
                    <a:p>
                      <a:r>
                        <a:rPr lang="en-US" dirty="0">
                          <a:latin typeface="微软雅黑" panose="020B0503020204020204" pitchFamily="34" charset="-122"/>
                          <a:ea typeface="微软雅黑" panose="020B0503020204020204" pitchFamily="34" charset="-122"/>
                        </a:rPr>
                        <a:t>F</a:t>
                      </a:r>
                    </a:p>
                  </a:txBody>
                  <a:tcPr/>
                </a:tc>
                <a:tc>
                  <a:txBody>
                    <a:bodyPr/>
                    <a:lstStyle/>
                    <a:p>
                      <a:r>
                        <a:rPr lang="en-US" dirty="0">
                          <a:latin typeface="微软雅黑" panose="020B0503020204020204" pitchFamily="34" charset="-122"/>
                          <a:ea typeface="微软雅黑" panose="020B0503020204020204" pitchFamily="34" charset="-122"/>
                        </a:rPr>
                        <a:t>T</a:t>
                      </a:r>
                    </a:p>
                  </a:txBody>
                  <a:tcPr/>
                </a:tc>
                <a:tc>
                  <a:txBody>
                    <a:bodyPr/>
                    <a:lstStyle/>
                    <a:p>
                      <a:r>
                        <a:rPr lang="en-US" dirty="0">
                          <a:latin typeface="微软雅黑" panose="020B0503020204020204" pitchFamily="34" charset="-122"/>
                          <a:ea typeface="微软雅黑" panose="020B0503020204020204" pitchFamily="34" charset="-122"/>
                        </a:rPr>
                        <a:t>T</a:t>
                      </a:r>
                    </a:p>
                  </a:txBody>
                  <a:tcPr/>
                </a:tc>
                <a:extLst>
                  <a:ext uri="{0D108BD9-81ED-4DB2-BD59-A6C34878D82A}">
                    <a16:rowId xmlns:a16="http://schemas.microsoft.com/office/drawing/2014/main" val="10003"/>
                  </a:ext>
                </a:extLst>
              </a:tr>
              <a:tr h="370840">
                <a:tc>
                  <a:txBody>
                    <a:bodyPr/>
                    <a:lstStyle/>
                    <a:p>
                      <a:r>
                        <a:rPr lang="en-US" dirty="0">
                          <a:latin typeface="微软雅黑" panose="020B0503020204020204" pitchFamily="34" charset="-122"/>
                          <a:ea typeface="微软雅黑" panose="020B0503020204020204" pitchFamily="34" charset="-122"/>
                        </a:rPr>
                        <a:t>F</a:t>
                      </a:r>
                    </a:p>
                  </a:txBody>
                  <a:tcPr/>
                </a:tc>
                <a:tc>
                  <a:txBody>
                    <a:bodyPr/>
                    <a:lstStyle/>
                    <a:p>
                      <a:r>
                        <a:rPr lang="en-US" dirty="0">
                          <a:latin typeface="微软雅黑" panose="020B0503020204020204" pitchFamily="34" charset="-122"/>
                          <a:ea typeface="微软雅黑" panose="020B0503020204020204" pitchFamily="34" charset="-122"/>
                        </a:rPr>
                        <a:t>F</a:t>
                      </a:r>
                    </a:p>
                  </a:txBody>
                  <a:tcPr/>
                </a:tc>
                <a:tc>
                  <a:txBody>
                    <a:bodyPr/>
                    <a:lstStyle/>
                    <a:p>
                      <a:r>
                        <a:rPr lang="en-US" dirty="0">
                          <a:latin typeface="微软雅黑" panose="020B0503020204020204" pitchFamily="34" charset="-122"/>
                          <a:ea typeface="微软雅黑" panose="020B0503020204020204" pitchFamily="34" charset="-122"/>
                        </a:rPr>
                        <a:t>T</a:t>
                      </a:r>
                    </a:p>
                  </a:txBody>
                  <a:tcPr/>
                </a:tc>
                <a:tc>
                  <a:txBody>
                    <a:bodyPr/>
                    <a:lstStyle/>
                    <a:p>
                      <a:r>
                        <a:rPr lang="en-US" dirty="0">
                          <a:latin typeface="微软雅黑" panose="020B0503020204020204" pitchFamily="34" charset="-122"/>
                          <a:ea typeface="微软雅黑" panose="020B0503020204020204" pitchFamily="34" charset="-122"/>
                        </a:rPr>
                        <a:t>T</a:t>
                      </a:r>
                    </a:p>
                  </a:txBody>
                  <a:tcPr/>
                </a:tc>
                <a:tc>
                  <a:txBody>
                    <a:bodyPr/>
                    <a:lstStyle/>
                    <a:p>
                      <a:r>
                        <a:rPr lang="en-US" altLang="zh-CN" dirty="0">
                          <a:latin typeface="微软雅黑" panose="020B0503020204020204" pitchFamily="34" charset="-122"/>
                          <a:ea typeface="微软雅黑" panose="020B0503020204020204" pitchFamily="34" charset="-122"/>
                        </a:rPr>
                        <a:t>T</a:t>
                      </a:r>
                    </a:p>
                  </a:txBody>
                  <a:tcPr/>
                </a:tc>
                <a:tc>
                  <a:txBody>
                    <a:bodyPr/>
                    <a:lstStyle/>
                    <a:p>
                      <a:r>
                        <a:rPr lang="en-US" dirty="0">
                          <a:latin typeface="微软雅黑" panose="020B0503020204020204" pitchFamily="34" charset="-122"/>
                          <a:ea typeface="微软雅黑" panose="020B0503020204020204" pitchFamily="34" charset="-122"/>
                        </a:rPr>
                        <a:t>T</a:t>
                      </a:r>
                    </a:p>
                  </a:txBody>
                  <a:tcPr/>
                </a:tc>
                <a:extLst>
                  <a:ext uri="{0D108BD9-81ED-4DB2-BD59-A6C34878D82A}">
                    <a16:rowId xmlns:a16="http://schemas.microsoft.com/office/drawing/2014/main" val="10004"/>
                  </a:ext>
                </a:extLst>
              </a:tr>
            </a:tbl>
          </a:graphicData>
        </a:graphic>
      </p:graphicFrame>
      <p:sp>
        <p:nvSpPr>
          <p:cNvPr id="8" name="Rectangle 4"/>
          <p:cNvSpPr/>
          <p:nvPr/>
        </p:nvSpPr>
        <p:spPr>
          <a:xfrm>
            <a:off x="6705600" y="3733800"/>
            <a:ext cx="609600" cy="1468120"/>
          </a:xfrm>
          <a:prstGeom prst="rect">
            <a:avLst/>
          </a:prstGeom>
          <a:noFill/>
          <a:ln w="25400">
            <a:solidFill>
              <a:srgbClr val="CEA5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4"/>
          <p:cNvSpPr/>
          <p:nvPr/>
        </p:nvSpPr>
        <p:spPr>
          <a:xfrm>
            <a:off x="7620000" y="3733800"/>
            <a:ext cx="609600" cy="1468120"/>
          </a:xfrm>
          <a:prstGeom prst="rect">
            <a:avLst/>
          </a:prstGeom>
          <a:noFill/>
          <a:ln w="25400">
            <a:solidFill>
              <a:srgbClr val="CEA5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矩形 9"/>
          <p:cNvSpPr/>
          <p:nvPr/>
        </p:nvSpPr>
        <p:spPr>
          <a:xfrm>
            <a:off x="6578689" y="5423606"/>
            <a:ext cx="3400290"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两列的值完全一样</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所以等价</a:t>
            </a: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4"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animEffect transition="in" filter="wipe(down)">
                                      <p:cBhvr>
                                        <p:cTn id="9" dur="500"/>
                                        <p:tgtEl>
                                          <p:spTgt spid="3">
                                            <p:txEl>
                                              <p:pRg st="3" end="3"/>
                                            </p:txEl>
                                          </p:spTgt>
                                        </p:tgtEl>
                                      </p:cBhvr>
                                    </p:animEffect>
                                  </p:childTnLst>
                                </p:cTn>
                              </p:par>
                              <p:par>
                                <p:cTn id="10" presetID="22" presetClass="entr" presetSubtype="4"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用真值表来说明不等价</a:t>
            </a:r>
            <a:endParaRPr lang="en-US" dirty="0"/>
          </a:p>
        </p:txBody>
      </p:sp>
      <p:sp>
        <p:nvSpPr>
          <p:cNvPr id="3" name="Content Placeholder 2"/>
          <p:cNvSpPr>
            <a:spLocks noGrp="1"/>
          </p:cNvSpPr>
          <p:nvPr>
            <p:ph idx="1"/>
          </p:nvPr>
        </p:nvSpPr>
        <p:spPr/>
        <p:txBody>
          <a:bodyPr/>
          <a:lstStyle/>
          <a:p>
            <a:r>
              <a:rPr lang="zh-CN" altLang="en-US" dirty="0"/>
              <a:t>例</a:t>
            </a:r>
            <a:r>
              <a:rPr lang="en-US" dirty="0"/>
              <a:t>: </a:t>
            </a:r>
            <a:r>
              <a:rPr lang="zh-CN" altLang="en-US" dirty="0"/>
              <a:t>用真值表来说明逆命题、反命题和蕴含命题不等价</a:t>
            </a:r>
            <a:r>
              <a:rPr lang="en-US" dirty="0"/>
              <a:t>.</a:t>
            </a:r>
          </a:p>
          <a:p>
            <a:r>
              <a:rPr lang="zh-CN" altLang="en-US" dirty="0"/>
              <a:t>解</a:t>
            </a:r>
            <a:r>
              <a:rPr lang="en-US" dirty="0"/>
              <a:t>: </a:t>
            </a:r>
          </a:p>
        </p:txBody>
      </p:sp>
      <p:sp>
        <p:nvSpPr>
          <p:cNvPr id="6" name="日期占位符 5"/>
          <p:cNvSpPr>
            <a:spLocks noGrp="1"/>
          </p:cNvSpPr>
          <p:nvPr>
            <p:ph type="dt" sz="half" idx="10"/>
          </p:nvPr>
        </p:nvSpPr>
        <p:spPr/>
        <p:txBody>
          <a:bodyPr/>
          <a:lstStyle/>
          <a:p>
            <a:fld id="{862574DC-7E9E-4B27-9CA5-2F5BAD7948C3}" type="datetime1">
              <a:rPr lang="zh-CN" altLang="en-US" smtClean="0"/>
              <a:t>2023/11/18</a:t>
            </a:fld>
            <a:endParaRPr lang="zh-CN" altLang="en-US" dirty="0"/>
          </a:p>
        </p:txBody>
      </p:sp>
      <p:sp>
        <p:nvSpPr>
          <p:cNvPr id="7" name="页脚占位符 6"/>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32</a:t>
            </a:fld>
            <a:endParaRPr lang="zh-CN" altLang="en-US" dirty="0"/>
          </a:p>
        </p:txBody>
      </p:sp>
      <p:graphicFrame>
        <p:nvGraphicFramePr>
          <p:cNvPr id="4" name="Table 3"/>
          <p:cNvGraphicFramePr>
            <a:graphicFrameLocks noGrp="1"/>
          </p:cNvGraphicFramePr>
          <p:nvPr>
            <p:extLst>
              <p:ext uri="{D42A27DB-BD31-4B8C-83A1-F6EECF244321}">
                <p14:modId xmlns:p14="http://schemas.microsoft.com/office/powerpoint/2010/main" val="1866312460"/>
              </p:ext>
            </p:extLst>
          </p:nvPr>
        </p:nvGraphicFramePr>
        <p:xfrm>
          <a:off x="1859645" y="2753360"/>
          <a:ext cx="8884554" cy="1940560"/>
        </p:xfrm>
        <a:graphic>
          <a:graphicData uri="http://schemas.openxmlformats.org/drawingml/2006/table">
            <a:tbl>
              <a:tblPr firstRow="1" bandRow="1">
                <a:tableStyleId>{5C22544A-7EE6-4342-B048-85BDC9FD1C3A}</a:tableStyleId>
              </a:tblPr>
              <a:tblGrid>
                <a:gridCol w="1269222">
                  <a:extLst>
                    <a:ext uri="{9D8B030D-6E8A-4147-A177-3AD203B41FA5}">
                      <a16:colId xmlns:a16="http://schemas.microsoft.com/office/drawing/2014/main" val="20000"/>
                    </a:ext>
                  </a:extLst>
                </a:gridCol>
                <a:gridCol w="1269222">
                  <a:extLst>
                    <a:ext uri="{9D8B030D-6E8A-4147-A177-3AD203B41FA5}">
                      <a16:colId xmlns:a16="http://schemas.microsoft.com/office/drawing/2014/main" val="20001"/>
                    </a:ext>
                  </a:extLst>
                </a:gridCol>
                <a:gridCol w="1269222">
                  <a:extLst>
                    <a:ext uri="{9D8B030D-6E8A-4147-A177-3AD203B41FA5}">
                      <a16:colId xmlns:a16="http://schemas.microsoft.com/office/drawing/2014/main" val="20002"/>
                    </a:ext>
                  </a:extLst>
                </a:gridCol>
                <a:gridCol w="1269222">
                  <a:extLst>
                    <a:ext uri="{9D8B030D-6E8A-4147-A177-3AD203B41FA5}">
                      <a16:colId xmlns:a16="http://schemas.microsoft.com/office/drawing/2014/main" val="20003"/>
                    </a:ext>
                  </a:extLst>
                </a:gridCol>
                <a:gridCol w="835867">
                  <a:extLst>
                    <a:ext uri="{9D8B030D-6E8A-4147-A177-3AD203B41FA5}">
                      <a16:colId xmlns:a16="http://schemas.microsoft.com/office/drawing/2014/main" val="20004"/>
                    </a:ext>
                  </a:extLst>
                </a:gridCol>
                <a:gridCol w="1702577">
                  <a:extLst>
                    <a:ext uri="{9D8B030D-6E8A-4147-A177-3AD203B41FA5}">
                      <a16:colId xmlns:a16="http://schemas.microsoft.com/office/drawing/2014/main" val="20005"/>
                    </a:ext>
                  </a:extLst>
                </a:gridCol>
                <a:gridCol w="1269222">
                  <a:extLst>
                    <a:ext uri="{9D8B030D-6E8A-4147-A177-3AD203B41FA5}">
                      <a16:colId xmlns:a16="http://schemas.microsoft.com/office/drawing/2014/main" val="20006"/>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dirty="0">
                          <a:latin typeface="微软雅黑" panose="020B0503020204020204" pitchFamily="34" charset="-122"/>
                          <a:ea typeface="微软雅黑" panose="020B0503020204020204" pitchFamily="34" charset="-122"/>
                        </a:rPr>
                        <a:t>p</a:t>
                      </a:r>
                      <a:endParaRPr lang="en-US" dirty="0">
                        <a:latin typeface="微软雅黑" panose="020B0503020204020204" pitchFamily="34" charset="-122"/>
                        <a:ea typeface="微软雅黑" panose="020B0503020204020204"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dirty="0">
                          <a:latin typeface="微软雅黑" panose="020B0503020204020204" pitchFamily="34" charset="-122"/>
                          <a:ea typeface="微软雅黑" panose="020B0503020204020204" pitchFamily="34" charset="-122"/>
                        </a:rPr>
                        <a:t>q</a:t>
                      </a:r>
                      <a:endParaRPr lang="en-US" dirty="0">
                        <a:latin typeface="微软雅黑" panose="020B0503020204020204" pitchFamily="34" charset="-122"/>
                        <a:ea typeface="微软雅黑" panose="020B0503020204020204" pitchFamily="34" charset="-122"/>
                      </a:endParaRPr>
                    </a:p>
                  </a:txBody>
                  <a:tcPr/>
                </a:tc>
                <a:tc>
                  <a:txBody>
                    <a:bodyPr/>
                    <a:lstStyle/>
                    <a:p>
                      <a:r>
                        <a:rPr lang="en-US" dirty="0">
                          <a:latin typeface="微软雅黑" panose="020B0503020204020204" pitchFamily="34" charset="-122"/>
                          <a:ea typeface="微软雅黑" panose="020B0503020204020204" pitchFamily="34" charset="-122"/>
                        </a:rPr>
                        <a:t>¬ </a:t>
                      </a:r>
                      <a:r>
                        <a:rPr lang="en-US" i="1" dirty="0">
                          <a:latin typeface="微软雅黑" panose="020B0503020204020204" pitchFamily="34" charset="-122"/>
                          <a:ea typeface="微软雅黑" panose="020B0503020204020204" pitchFamily="34" charset="-122"/>
                        </a:rPr>
                        <a:t>p</a:t>
                      </a:r>
                      <a:endParaRPr lang="en-US" dirty="0">
                        <a:latin typeface="微软雅黑" panose="020B0503020204020204" pitchFamily="34" charset="-122"/>
                        <a:ea typeface="微软雅黑" panose="020B0503020204020204" pitchFamily="34" charset="-122"/>
                      </a:endParaRPr>
                    </a:p>
                  </a:txBody>
                  <a:tcPr/>
                </a:tc>
                <a:tc>
                  <a:txBody>
                    <a:bodyPr/>
                    <a:lstStyle/>
                    <a:p>
                      <a:r>
                        <a:rPr lang="en-US" dirty="0">
                          <a:latin typeface="微软雅黑" panose="020B0503020204020204" pitchFamily="34" charset="-122"/>
                          <a:ea typeface="微软雅黑" panose="020B0503020204020204" pitchFamily="34" charset="-122"/>
                        </a:rPr>
                        <a:t>¬ </a:t>
                      </a:r>
                      <a:r>
                        <a:rPr lang="en-US" i="1" dirty="0">
                          <a:latin typeface="微软雅黑" panose="020B0503020204020204" pitchFamily="34" charset="-122"/>
                          <a:ea typeface="微软雅黑" panose="020B0503020204020204" pitchFamily="34" charset="-122"/>
                        </a:rPr>
                        <a:t>q</a:t>
                      </a:r>
                      <a:endParaRPr lang="en-US" dirty="0">
                        <a:latin typeface="微软雅黑" panose="020B0503020204020204" pitchFamily="34" charset="-122"/>
                        <a:ea typeface="微软雅黑" panose="020B0503020204020204" pitchFamily="34" charset="-122"/>
                      </a:endParaRPr>
                    </a:p>
                  </a:txBody>
                  <a:tcPr/>
                </a:tc>
                <a:tc>
                  <a:txBody>
                    <a:bodyPr/>
                    <a:lstStyle/>
                    <a:p>
                      <a:r>
                        <a:rPr lang="en-US" sz="1800" i="1" dirty="0">
                          <a:latin typeface="微软雅黑" panose="020B0503020204020204" pitchFamily="34" charset="-122"/>
                          <a:ea typeface="微软雅黑" panose="020B0503020204020204" pitchFamily="34" charset="-122"/>
                        </a:rPr>
                        <a:t>p </a:t>
                      </a:r>
                      <a:r>
                        <a:rPr lang="en-US" sz="1800" dirty="0">
                          <a:latin typeface="微软雅黑" panose="020B0503020204020204" pitchFamily="34" charset="-122"/>
                          <a:ea typeface="微软雅黑" panose="020B0503020204020204" pitchFamily="34" charset="-122"/>
                        </a:rPr>
                        <a:t>→</a:t>
                      </a:r>
                      <a:r>
                        <a:rPr lang="en-US" sz="1800" i="1" dirty="0">
                          <a:latin typeface="微软雅黑" panose="020B0503020204020204" pitchFamily="34" charset="-122"/>
                          <a:ea typeface="微软雅黑" panose="020B0503020204020204" pitchFamily="34" charset="-122"/>
                        </a:rPr>
                        <a:t>q</a:t>
                      </a:r>
                      <a:r>
                        <a:rPr lang="en-US" dirty="0">
                          <a:latin typeface="微软雅黑" panose="020B0503020204020204" pitchFamily="34" charset="-122"/>
                          <a:ea typeface="微软雅黑" panose="020B0503020204020204" pitchFamily="34" charset="-122"/>
                        </a:rPr>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微软雅黑" panose="020B0503020204020204" pitchFamily="34" charset="-122"/>
                          <a:ea typeface="微软雅黑" panose="020B0503020204020204" pitchFamily="34" charset="-122"/>
                        </a:rPr>
                        <a:t>¬ </a:t>
                      </a:r>
                      <a:r>
                        <a:rPr lang="en-US" i="1" dirty="0">
                          <a:latin typeface="微软雅黑" panose="020B0503020204020204" pitchFamily="34" charset="-122"/>
                          <a:ea typeface="微软雅黑" panose="020B0503020204020204" pitchFamily="34" charset="-122"/>
                        </a:rPr>
                        <a:t>p </a:t>
                      </a:r>
                      <a:r>
                        <a:rPr lang="en-US" sz="1800" dirty="0">
                          <a:latin typeface="微软雅黑" panose="020B0503020204020204" pitchFamily="34" charset="-122"/>
                          <a:ea typeface="微软雅黑" panose="020B0503020204020204" pitchFamily="34" charset="-122"/>
                        </a:rPr>
                        <a:t>→</a:t>
                      </a:r>
                      <a:r>
                        <a:rPr lang="en-US" dirty="0">
                          <a:latin typeface="微软雅黑" panose="020B0503020204020204" pitchFamily="34" charset="-122"/>
                          <a:ea typeface="微软雅黑" panose="020B0503020204020204" pitchFamily="34" charset="-122"/>
                        </a:rPr>
                        <a:t>¬ </a:t>
                      </a:r>
                      <a:r>
                        <a:rPr lang="en-US" i="1" dirty="0">
                          <a:latin typeface="微软雅黑" panose="020B0503020204020204" pitchFamily="34" charset="-122"/>
                          <a:ea typeface="微软雅黑" panose="020B0503020204020204" pitchFamily="34" charset="-122"/>
                        </a:rPr>
                        <a:t>q</a:t>
                      </a:r>
                      <a:endParaRPr lang="en-US" dirty="0">
                        <a:latin typeface="微软雅黑" panose="020B0503020204020204" pitchFamily="34" charset="-122"/>
                        <a:ea typeface="微软雅黑" panose="020B0503020204020204" pitchFamily="34" charset="-122"/>
                      </a:endParaRPr>
                    </a:p>
                  </a:txBody>
                  <a:tcPr/>
                </a:tc>
                <a:tc>
                  <a:txBody>
                    <a:bodyPr/>
                    <a:lstStyle/>
                    <a:p>
                      <a:r>
                        <a:rPr lang="en-US" i="1" dirty="0">
                          <a:latin typeface="微软雅黑" panose="020B0503020204020204" pitchFamily="34" charset="-122"/>
                          <a:ea typeface="微软雅黑" panose="020B0503020204020204" pitchFamily="34" charset="-122"/>
                        </a:rPr>
                        <a:t>q </a:t>
                      </a:r>
                      <a:r>
                        <a:rPr lang="en-US" dirty="0">
                          <a:latin typeface="微软雅黑" panose="020B0503020204020204" pitchFamily="34" charset="-122"/>
                          <a:ea typeface="微软雅黑" panose="020B0503020204020204" pitchFamily="34" charset="-122"/>
                        </a:rPr>
                        <a:t>→ </a:t>
                      </a:r>
                      <a:r>
                        <a:rPr lang="en-US" i="1" dirty="0">
                          <a:latin typeface="微软雅黑" panose="020B0503020204020204" pitchFamily="34" charset="-122"/>
                          <a:ea typeface="微软雅黑" panose="020B0503020204020204" pitchFamily="34" charset="-122"/>
                        </a:rPr>
                        <a:t>p</a:t>
                      </a:r>
                      <a:r>
                        <a:rPr lang="en-US" dirty="0">
                          <a:latin typeface="微软雅黑" panose="020B0503020204020204" pitchFamily="34" charset="-122"/>
                          <a:ea typeface="微软雅黑" panose="020B0503020204020204" pitchFamily="34" charset="-122"/>
                        </a:rPr>
                        <a:t> </a:t>
                      </a:r>
                    </a:p>
                  </a:txBody>
                  <a:tcPr/>
                </a:tc>
                <a:extLst>
                  <a:ext uri="{0D108BD9-81ED-4DB2-BD59-A6C34878D82A}">
                    <a16:rowId xmlns:a16="http://schemas.microsoft.com/office/drawing/2014/main" val="10000"/>
                  </a:ext>
                </a:extLst>
              </a:tr>
              <a:tr h="370840">
                <a:tc>
                  <a:txBody>
                    <a:bodyPr/>
                    <a:lstStyle/>
                    <a:p>
                      <a:r>
                        <a:rPr lang="en-US" dirty="0">
                          <a:latin typeface="微软雅黑" panose="020B0503020204020204" pitchFamily="34" charset="-122"/>
                          <a:ea typeface="微软雅黑" panose="020B0503020204020204" pitchFamily="34" charset="-122"/>
                        </a:rPr>
                        <a:t>T</a:t>
                      </a:r>
                    </a:p>
                  </a:txBody>
                  <a:tcPr/>
                </a:tc>
                <a:tc>
                  <a:txBody>
                    <a:bodyPr/>
                    <a:lstStyle/>
                    <a:p>
                      <a:r>
                        <a:rPr lang="en-US" dirty="0">
                          <a:latin typeface="微软雅黑" panose="020B0503020204020204" pitchFamily="34" charset="-122"/>
                          <a:ea typeface="微软雅黑" panose="020B0503020204020204" pitchFamily="34" charset="-122"/>
                        </a:rPr>
                        <a:t>T</a:t>
                      </a:r>
                    </a:p>
                  </a:txBody>
                  <a:tcPr/>
                </a:tc>
                <a:tc>
                  <a:txBody>
                    <a:bodyPr/>
                    <a:lstStyle/>
                    <a:p>
                      <a:r>
                        <a:rPr lang="en-US" dirty="0">
                          <a:latin typeface="微软雅黑" panose="020B0503020204020204" pitchFamily="34" charset="-122"/>
                          <a:ea typeface="微软雅黑" panose="020B0503020204020204" pitchFamily="34" charset="-122"/>
                        </a:rPr>
                        <a:t>F</a:t>
                      </a:r>
                    </a:p>
                  </a:txBody>
                  <a:tcPr/>
                </a:tc>
                <a:tc>
                  <a:txBody>
                    <a:bodyPr/>
                    <a:lstStyle/>
                    <a:p>
                      <a:r>
                        <a:rPr lang="en-US" dirty="0">
                          <a:latin typeface="微软雅黑" panose="020B0503020204020204" pitchFamily="34" charset="-122"/>
                          <a:ea typeface="微软雅黑" panose="020B0503020204020204" pitchFamily="34" charset="-122"/>
                        </a:rPr>
                        <a:t>F</a:t>
                      </a:r>
                    </a:p>
                  </a:txBody>
                  <a:tcPr/>
                </a:tc>
                <a:tc>
                  <a:txBody>
                    <a:bodyPr/>
                    <a:lstStyle/>
                    <a:p>
                      <a:r>
                        <a:rPr lang="en-US" dirty="0">
                          <a:latin typeface="微软雅黑" panose="020B0503020204020204" pitchFamily="34" charset="-122"/>
                          <a:ea typeface="微软雅黑" panose="020B0503020204020204" pitchFamily="34" charset="-122"/>
                        </a:rPr>
                        <a:t>T</a:t>
                      </a:r>
                    </a:p>
                  </a:txBody>
                  <a:tcPr/>
                </a:tc>
                <a:tc>
                  <a:txBody>
                    <a:bodyPr/>
                    <a:lstStyle/>
                    <a:p>
                      <a:r>
                        <a:rPr lang="en-US" dirty="0">
                          <a:latin typeface="微软雅黑" panose="020B0503020204020204" pitchFamily="34" charset="-122"/>
                          <a:ea typeface="微软雅黑" panose="020B0503020204020204" pitchFamily="34" charset="-122"/>
                        </a:rPr>
                        <a:t>T</a:t>
                      </a:r>
                    </a:p>
                  </a:txBody>
                  <a:tcPr/>
                </a:tc>
                <a:tc>
                  <a:txBody>
                    <a:bodyPr/>
                    <a:lstStyle/>
                    <a:p>
                      <a:r>
                        <a:rPr lang="en-US" dirty="0">
                          <a:latin typeface="微软雅黑" panose="020B0503020204020204" pitchFamily="34" charset="-122"/>
                          <a:ea typeface="微软雅黑" panose="020B0503020204020204" pitchFamily="34" charset="-122"/>
                        </a:rPr>
                        <a:t>T</a:t>
                      </a:r>
                    </a:p>
                  </a:txBody>
                  <a:tcPr/>
                </a:tc>
                <a:extLst>
                  <a:ext uri="{0D108BD9-81ED-4DB2-BD59-A6C34878D82A}">
                    <a16:rowId xmlns:a16="http://schemas.microsoft.com/office/drawing/2014/main" val="10001"/>
                  </a:ext>
                </a:extLst>
              </a:tr>
              <a:tr h="370840">
                <a:tc>
                  <a:txBody>
                    <a:bodyPr/>
                    <a:lstStyle/>
                    <a:p>
                      <a:r>
                        <a:rPr lang="en-US" dirty="0">
                          <a:latin typeface="微软雅黑" panose="020B0503020204020204" pitchFamily="34" charset="-122"/>
                          <a:ea typeface="微软雅黑" panose="020B0503020204020204" pitchFamily="34" charset="-122"/>
                        </a:rPr>
                        <a:t>T</a:t>
                      </a:r>
                    </a:p>
                  </a:txBody>
                  <a:tcPr/>
                </a:tc>
                <a:tc>
                  <a:txBody>
                    <a:bodyPr/>
                    <a:lstStyle/>
                    <a:p>
                      <a:r>
                        <a:rPr lang="en-US" dirty="0">
                          <a:latin typeface="微软雅黑" panose="020B0503020204020204" pitchFamily="34" charset="-122"/>
                          <a:ea typeface="微软雅黑" panose="020B0503020204020204" pitchFamily="34" charset="-122"/>
                        </a:rPr>
                        <a:t>F</a:t>
                      </a:r>
                    </a:p>
                  </a:txBody>
                  <a:tcPr/>
                </a:tc>
                <a:tc>
                  <a:txBody>
                    <a:bodyPr/>
                    <a:lstStyle/>
                    <a:p>
                      <a:r>
                        <a:rPr lang="en-US" dirty="0">
                          <a:latin typeface="微软雅黑" panose="020B0503020204020204" pitchFamily="34" charset="-122"/>
                          <a:ea typeface="微软雅黑" panose="020B0503020204020204" pitchFamily="34" charset="-122"/>
                        </a:rPr>
                        <a:t>F</a:t>
                      </a:r>
                    </a:p>
                  </a:txBody>
                  <a:tcPr/>
                </a:tc>
                <a:tc>
                  <a:txBody>
                    <a:bodyPr/>
                    <a:lstStyle/>
                    <a:p>
                      <a:r>
                        <a:rPr lang="en-US" dirty="0">
                          <a:latin typeface="微软雅黑" panose="020B0503020204020204" pitchFamily="34" charset="-122"/>
                          <a:ea typeface="微软雅黑" panose="020B0503020204020204" pitchFamily="34" charset="-122"/>
                        </a:rPr>
                        <a:t>T</a:t>
                      </a:r>
                    </a:p>
                  </a:txBody>
                  <a:tcPr/>
                </a:tc>
                <a:tc>
                  <a:txBody>
                    <a:bodyPr/>
                    <a:lstStyle/>
                    <a:p>
                      <a:r>
                        <a:rPr lang="en-US" dirty="0">
                          <a:latin typeface="微软雅黑" panose="020B0503020204020204" pitchFamily="34" charset="-122"/>
                          <a:ea typeface="微软雅黑" panose="020B0503020204020204" pitchFamily="34" charset="-122"/>
                        </a:rPr>
                        <a:t>F</a:t>
                      </a:r>
                    </a:p>
                  </a:txBody>
                  <a:tcPr/>
                </a:tc>
                <a:tc>
                  <a:txBody>
                    <a:bodyPr/>
                    <a:lstStyle/>
                    <a:p>
                      <a:r>
                        <a:rPr lang="en-US" dirty="0">
                          <a:latin typeface="微软雅黑" panose="020B0503020204020204" pitchFamily="34" charset="-122"/>
                          <a:ea typeface="微软雅黑" panose="020B0503020204020204" pitchFamily="34" charset="-122"/>
                        </a:rPr>
                        <a:t>T</a:t>
                      </a:r>
                    </a:p>
                  </a:txBody>
                  <a:tcPr/>
                </a:tc>
                <a:tc>
                  <a:txBody>
                    <a:bodyPr/>
                    <a:lstStyle/>
                    <a:p>
                      <a:r>
                        <a:rPr lang="en-US" dirty="0">
                          <a:latin typeface="微软雅黑" panose="020B0503020204020204" pitchFamily="34" charset="-122"/>
                          <a:ea typeface="微软雅黑" panose="020B0503020204020204" pitchFamily="34" charset="-122"/>
                        </a:rPr>
                        <a:t>T</a:t>
                      </a:r>
                    </a:p>
                  </a:txBody>
                  <a:tcPr/>
                </a:tc>
                <a:extLst>
                  <a:ext uri="{0D108BD9-81ED-4DB2-BD59-A6C34878D82A}">
                    <a16:rowId xmlns:a16="http://schemas.microsoft.com/office/drawing/2014/main" val="10002"/>
                  </a:ext>
                </a:extLst>
              </a:tr>
              <a:tr h="370840">
                <a:tc>
                  <a:txBody>
                    <a:bodyPr/>
                    <a:lstStyle/>
                    <a:p>
                      <a:r>
                        <a:rPr lang="en-US" dirty="0">
                          <a:latin typeface="微软雅黑" panose="020B0503020204020204" pitchFamily="34" charset="-122"/>
                          <a:ea typeface="微软雅黑" panose="020B0503020204020204" pitchFamily="34" charset="-122"/>
                        </a:rPr>
                        <a:t>F</a:t>
                      </a:r>
                    </a:p>
                  </a:txBody>
                  <a:tcPr/>
                </a:tc>
                <a:tc>
                  <a:txBody>
                    <a:bodyPr/>
                    <a:lstStyle/>
                    <a:p>
                      <a:r>
                        <a:rPr lang="en-US" dirty="0">
                          <a:latin typeface="微软雅黑" panose="020B0503020204020204" pitchFamily="34" charset="-122"/>
                          <a:ea typeface="微软雅黑" panose="020B0503020204020204" pitchFamily="34" charset="-122"/>
                        </a:rPr>
                        <a:t>T</a:t>
                      </a:r>
                    </a:p>
                  </a:txBody>
                  <a:tcPr/>
                </a:tc>
                <a:tc>
                  <a:txBody>
                    <a:bodyPr/>
                    <a:lstStyle/>
                    <a:p>
                      <a:r>
                        <a:rPr lang="en-US" dirty="0">
                          <a:latin typeface="微软雅黑" panose="020B0503020204020204" pitchFamily="34" charset="-122"/>
                          <a:ea typeface="微软雅黑" panose="020B0503020204020204" pitchFamily="34" charset="-122"/>
                        </a:rPr>
                        <a:t>T</a:t>
                      </a:r>
                    </a:p>
                  </a:txBody>
                  <a:tcPr/>
                </a:tc>
                <a:tc>
                  <a:txBody>
                    <a:bodyPr/>
                    <a:lstStyle/>
                    <a:p>
                      <a:r>
                        <a:rPr lang="en-US" dirty="0">
                          <a:latin typeface="微软雅黑" panose="020B0503020204020204" pitchFamily="34" charset="-122"/>
                          <a:ea typeface="微软雅黑" panose="020B0503020204020204" pitchFamily="34" charset="-122"/>
                        </a:rPr>
                        <a:t>F</a:t>
                      </a:r>
                    </a:p>
                  </a:txBody>
                  <a:tcPr/>
                </a:tc>
                <a:tc>
                  <a:txBody>
                    <a:bodyPr/>
                    <a:lstStyle/>
                    <a:p>
                      <a:r>
                        <a:rPr lang="en-US" dirty="0">
                          <a:latin typeface="微软雅黑" panose="020B0503020204020204" pitchFamily="34" charset="-122"/>
                          <a:ea typeface="微软雅黑" panose="020B0503020204020204" pitchFamily="34" charset="-122"/>
                        </a:rPr>
                        <a:t>T</a:t>
                      </a:r>
                    </a:p>
                  </a:txBody>
                  <a:tcPr/>
                </a:tc>
                <a:tc>
                  <a:txBody>
                    <a:bodyPr/>
                    <a:lstStyle/>
                    <a:p>
                      <a:r>
                        <a:rPr lang="en-US" dirty="0">
                          <a:latin typeface="微软雅黑" panose="020B0503020204020204" pitchFamily="34" charset="-122"/>
                          <a:ea typeface="微软雅黑" panose="020B0503020204020204" pitchFamily="34" charset="-122"/>
                        </a:rPr>
                        <a:t>F</a:t>
                      </a:r>
                    </a:p>
                  </a:txBody>
                  <a:tcPr/>
                </a:tc>
                <a:tc>
                  <a:txBody>
                    <a:bodyPr/>
                    <a:lstStyle/>
                    <a:p>
                      <a:r>
                        <a:rPr lang="en-US" dirty="0">
                          <a:latin typeface="微软雅黑" panose="020B0503020204020204" pitchFamily="34" charset="-122"/>
                          <a:ea typeface="微软雅黑" panose="020B0503020204020204" pitchFamily="34" charset="-122"/>
                        </a:rPr>
                        <a:t>F</a:t>
                      </a:r>
                    </a:p>
                  </a:txBody>
                  <a:tcPr/>
                </a:tc>
                <a:extLst>
                  <a:ext uri="{0D108BD9-81ED-4DB2-BD59-A6C34878D82A}">
                    <a16:rowId xmlns:a16="http://schemas.microsoft.com/office/drawing/2014/main" val="10003"/>
                  </a:ext>
                </a:extLst>
              </a:tr>
              <a:tr h="370840">
                <a:tc>
                  <a:txBody>
                    <a:bodyPr/>
                    <a:lstStyle/>
                    <a:p>
                      <a:r>
                        <a:rPr lang="en-US" dirty="0">
                          <a:latin typeface="微软雅黑" panose="020B0503020204020204" pitchFamily="34" charset="-122"/>
                          <a:ea typeface="微软雅黑" panose="020B0503020204020204" pitchFamily="34" charset="-122"/>
                        </a:rPr>
                        <a:t>F</a:t>
                      </a:r>
                    </a:p>
                  </a:txBody>
                  <a:tcPr/>
                </a:tc>
                <a:tc>
                  <a:txBody>
                    <a:bodyPr/>
                    <a:lstStyle/>
                    <a:p>
                      <a:r>
                        <a:rPr lang="en-US" dirty="0">
                          <a:latin typeface="微软雅黑" panose="020B0503020204020204" pitchFamily="34" charset="-122"/>
                          <a:ea typeface="微软雅黑" panose="020B0503020204020204" pitchFamily="34" charset="-122"/>
                        </a:rPr>
                        <a:t>F</a:t>
                      </a:r>
                    </a:p>
                  </a:txBody>
                  <a:tcPr/>
                </a:tc>
                <a:tc>
                  <a:txBody>
                    <a:bodyPr/>
                    <a:lstStyle/>
                    <a:p>
                      <a:r>
                        <a:rPr lang="en-US" dirty="0">
                          <a:latin typeface="微软雅黑" panose="020B0503020204020204" pitchFamily="34" charset="-122"/>
                          <a:ea typeface="微软雅黑" panose="020B0503020204020204" pitchFamily="34" charset="-122"/>
                        </a:rPr>
                        <a:t>T</a:t>
                      </a:r>
                    </a:p>
                  </a:txBody>
                  <a:tcPr/>
                </a:tc>
                <a:tc>
                  <a:txBody>
                    <a:bodyPr/>
                    <a:lstStyle/>
                    <a:p>
                      <a:r>
                        <a:rPr lang="en-US" dirty="0">
                          <a:latin typeface="微软雅黑" panose="020B0503020204020204" pitchFamily="34" charset="-122"/>
                          <a:ea typeface="微软雅黑" panose="020B0503020204020204" pitchFamily="34" charset="-122"/>
                        </a:rPr>
                        <a:t>T</a:t>
                      </a:r>
                    </a:p>
                  </a:txBody>
                  <a:tcPr/>
                </a:tc>
                <a:tc>
                  <a:txBody>
                    <a:bodyPr/>
                    <a:lstStyle/>
                    <a:p>
                      <a:r>
                        <a:rPr lang="en-US" dirty="0">
                          <a:latin typeface="微软雅黑" panose="020B0503020204020204" pitchFamily="34" charset="-122"/>
                          <a:ea typeface="微软雅黑" panose="020B0503020204020204" pitchFamily="34" charset="-122"/>
                        </a:rPr>
                        <a:t>F</a:t>
                      </a:r>
                    </a:p>
                  </a:txBody>
                  <a:tcPr/>
                </a:tc>
                <a:tc>
                  <a:txBody>
                    <a:bodyPr/>
                    <a:lstStyle/>
                    <a:p>
                      <a:r>
                        <a:rPr lang="en-US" dirty="0">
                          <a:latin typeface="微软雅黑" panose="020B0503020204020204" pitchFamily="34" charset="-122"/>
                          <a:ea typeface="微软雅黑" panose="020B0503020204020204" pitchFamily="34" charset="-122"/>
                        </a:rPr>
                        <a:t>T</a:t>
                      </a:r>
                    </a:p>
                  </a:txBody>
                  <a:tcPr/>
                </a:tc>
                <a:tc>
                  <a:txBody>
                    <a:bodyPr/>
                    <a:lstStyle/>
                    <a:p>
                      <a:r>
                        <a:rPr lang="en-US" dirty="0">
                          <a:latin typeface="微软雅黑" panose="020B0503020204020204" pitchFamily="34" charset="-122"/>
                          <a:ea typeface="微软雅黑" panose="020B0503020204020204" pitchFamily="34" charset="-122"/>
                        </a:rPr>
                        <a:t>T</a:t>
                      </a:r>
                    </a:p>
                  </a:txBody>
                  <a:tcPr/>
                </a:tc>
                <a:extLst>
                  <a:ext uri="{0D108BD9-81ED-4DB2-BD59-A6C34878D82A}">
                    <a16:rowId xmlns:a16="http://schemas.microsoft.com/office/drawing/2014/main" val="10004"/>
                  </a:ext>
                </a:extLst>
              </a:tr>
            </a:tbl>
          </a:graphicData>
        </a:graphic>
      </p:graphicFrame>
      <p:sp>
        <p:nvSpPr>
          <p:cNvPr id="5" name="Rectangle 4"/>
          <p:cNvSpPr/>
          <p:nvPr/>
        </p:nvSpPr>
        <p:spPr>
          <a:xfrm>
            <a:off x="6856379" y="3251145"/>
            <a:ext cx="838200" cy="1447800"/>
          </a:xfrm>
          <a:prstGeom prst="rect">
            <a:avLst/>
          </a:prstGeom>
          <a:noFill/>
          <a:ln w="25400">
            <a:solidFill>
              <a:srgbClr val="CEA5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8"/>
          <p:cNvSpPr/>
          <p:nvPr/>
        </p:nvSpPr>
        <p:spPr>
          <a:xfrm>
            <a:off x="7707590" y="5103659"/>
            <a:ext cx="2236510"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这三列的值不相同</a:t>
            </a:r>
            <a:endParaRPr lang="en-US" altLang="zh-CN" sz="2000" dirty="0">
              <a:latin typeface="微软雅黑" panose="020B0503020204020204" pitchFamily="34" charset="-122"/>
              <a:ea typeface="微软雅黑" panose="020B0503020204020204" pitchFamily="34" charset="-122"/>
            </a:endParaRPr>
          </a:p>
        </p:txBody>
      </p:sp>
      <p:sp>
        <p:nvSpPr>
          <p:cNvPr id="10" name="Rectangle 4"/>
          <p:cNvSpPr/>
          <p:nvPr/>
        </p:nvSpPr>
        <p:spPr>
          <a:xfrm>
            <a:off x="7772400" y="3246120"/>
            <a:ext cx="838200" cy="1447800"/>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p:nvPr/>
        </p:nvSpPr>
        <p:spPr>
          <a:xfrm>
            <a:off x="9372600" y="3276600"/>
            <a:ext cx="838200" cy="1447800"/>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矩形 11"/>
          <p:cNvSpPr/>
          <p:nvPr/>
        </p:nvSpPr>
        <p:spPr>
          <a:xfrm>
            <a:off x="6561812" y="2360903"/>
            <a:ext cx="1210588" cy="400110"/>
          </a:xfrm>
          <a:prstGeom prst="rect">
            <a:avLst/>
          </a:prstGeom>
        </p:spPr>
        <p:txBody>
          <a:bodyPr wrap="none">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蕴含命题</a:t>
            </a:r>
            <a:endParaRPr lang="en-US" altLang="zh-CN" sz="2000" b="1" dirty="0">
              <a:solidFill>
                <a:srgbClr val="0070C0"/>
              </a:solidFill>
              <a:latin typeface="微软雅黑" panose="020B0503020204020204" pitchFamily="34" charset="-122"/>
              <a:ea typeface="微软雅黑" panose="020B0503020204020204" pitchFamily="34" charset="-122"/>
            </a:endParaRPr>
          </a:p>
        </p:txBody>
      </p:sp>
      <p:sp>
        <p:nvSpPr>
          <p:cNvPr id="13" name="矩形 12"/>
          <p:cNvSpPr/>
          <p:nvPr/>
        </p:nvSpPr>
        <p:spPr>
          <a:xfrm>
            <a:off x="9467046" y="2326859"/>
            <a:ext cx="954107" cy="400110"/>
          </a:xfrm>
          <a:prstGeom prst="rect">
            <a:avLst/>
          </a:prstGeom>
        </p:spPr>
        <p:txBody>
          <a:bodyPr wrap="none">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逆命题</a:t>
            </a:r>
            <a:endParaRPr lang="en-US" altLang="zh-CN" sz="2000" b="1" dirty="0">
              <a:solidFill>
                <a:srgbClr val="0070C0"/>
              </a:solidFill>
              <a:latin typeface="微软雅黑" panose="020B0503020204020204" pitchFamily="34" charset="-122"/>
              <a:ea typeface="微软雅黑" panose="020B0503020204020204" pitchFamily="34" charset="-122"/>
            </a:endParaRPr>
          </a:p>
        </p:txBody>
      </p:sp>
      <p:sp>
        <p:nvSpPr>
          <p:cNvPr id="14" name="矩形 13"/>
          <p:cNvSpPr/>
          <p:nvPr/>
        </p:nvSpPr>
        <p:spPr>
          <a:xfrm flipH="1">
            <a:off x="8022710" y="2344831"/>
            <a:ext cx="1444336" cy="400110"/>
          </a:xfrm>
          <a:prstGeom prst="rect">
            <a:avLst/>
          </a:prstGeom>
        </p:spPr>
        <p:txBody>
          <a:bodyPr wrap="square">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反命题</a:t>
            </a:r>
            <a:endParaRPr lang="en-US" altLang="zh-CN" sz="2000" b="1" dirty="0">
              <a:solidFill>
                <a:srgbClr val="0070C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真值表中的一些问题</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a:t>例</a:t>
                </a:r>
                <a:r>
                  <a:rPr lang="en-US" altLang="zh-CN" dirty="0"/>
                  <a:t>:</a:t>
                </a:r>
                <a:r>
                  <a:rPr lang="zh-CN" altLang="en-US" dirty="0"/>
                  <a:t>有</a:t>
                </a:r>
                <a14:m>
                  <m:oMath xmlns:m="http://schemas.openxmlformats.org/officeDocument/2006/math">
                    <m:r>
                      <a:rPr lang="en-US" altLang="zh-CN" i="1" dirty="0" smtClean="0">
                        <a:latin typeface="Cambria Math" panose="02040503050406030204" pitchFamily="18" charset="0"/>
                      </a:rPr>
                      <m:t>𝑛</m:t>
                    </m:r>
                  </m:oMath>
                </a14:m>
                <a:r>
                  <a:rPr lang="zh-CN" altLang="en-US" dirty="0"/>
                  <a:t>个命题变元的真值表中总共有多少行</a:t>
                </a:r>
                <a:r>
                  <a:rPr lang="en-US" dirty="0"/>
                  <a:t>?</a:t>
                </a:r>
              </a:p>
              <a:p>
                <a:pPr algn="just"/>
                <a:r>
                  <a:rPr lang="zh-CN" altLang="en-US" dirty="0"/>
                  <a:t>解</a:t>
                </a:r>
                <a:r>
                  <a:rPr lang="en-US" dirty="0"/>
                  <a:t>:</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𝑛</m:t>
                        </m:r>
                      </m:sup>
                    </m:sSup>
                  </m:oMath>
                </a14:m>
                <a:r>
                  <a:rPr lang="en-US" dirty="0">
                    <a:latin typeface="Cambria Math" pitchFamily="18" charset="0"/>
                    <a:ea typeface="Cambria Math" pitchFamily="18" charset="0"/>
                  </a:rPr>
                  <a:t>. </a:t>
                </a:r>
                <a:r>
                  <a:rPr lang="zh-CN" altLang="en-US" dirty="0"/>
                  <a:t>后续章节将会再次讲解到</a:t>
                </a:r>
                <a:r>
                  <a:rPr lang="en-US" dirty="0"/>
                  <a:t>. </a:t>
                </a:r>
                <a:r>
                  <a:rPr lang="zh-CN" altLang="en-US" dirty="0"/>
                  <a:t>这表示有</a:t>
                </a:r>
                <a14:m>
                  <m:oMath xmlns:m="http://schemas.openxmlformats.org/officeDocument/2006/math">
                    <m:r>
                      <a:rPr lang="en-US" altLang="zh-CN" i="1" dirty="0" smtClean="0">
                        <a:latin typeface="Cambria Math" panose="02040503050406030204" pitchFamily="18" charset="0"/>
                      </a:rPr>
                      <m:t>𝑛</m:t>
                    </m:r>
                  </m:oMath>
                </a14:m>
                <a:r>
                  <a:rPr lang="zh-CN" altLang="en-US" dirty="0"/>
                  <a:t>个命题变元</a:t>
                </a:r>
                <a:r>
                  <a:rPr lang="en-US" altLang="zh-CN" dirty="0"/>
                  <a:t>, </a:t>
                </a:r>
                <a:r>
                  <a:rPr lang="zh-CN" altLang="en-US" dirty="0"/>
                  <a:t>我们可以构造</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𝑛</m:t>
                        </m:r>
                      </m:sup>
                    </m:sSup>
                  </m:oMath>
                </a14:m>
                <a:r>
                  <a:rPr lang="zh-CN" altLang="en-US" dirty="0"/>
                  <a:t>不同的</a:t>
                </a:r>
                <a:r>
                  <a:rPr lang="en-US" dirty="0"/>
                  <a:t> (</a:t>
                </a:r>
                <a:r>
                  <a:rPr lang="zh-CN" altLang="en-US" dirty="0"/>
                  <a:t>不等价的</a:t>
                </a:r>
                <a:r>
                  <a:rPr lang="en-US" dirty="0"/>
                  <a:t>) </a:t>
                </a:r>
                <a:r>
                  <a:rPr lang="zh-CN" altLang="en-US" dirty="0"/>
                  <a:t>命题</a:t>
                </a:r>
                <a:r>
                  <a:rPr lang="en-US" dirty="0"/>
                  <a:t>. </a:t>
                </a:r>
              </a:p>
              <a:p>
                <a:pPr>
                  <a:buNone/>
                </a:pPr>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r="-11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4C345AAE-9023-4AA6-A041-84EB4DEBF49C}"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33</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 </a:t>
            </a:r>
            <a:r>
              <a:rPr lang="zh-CN" altLang="en-US" dirty="0"/>
              <a:t>命题逻辑的课后作业</a:t>
            </a:r>
          </a:p>
        </p:txBody>
      </p:sp>
      <p:sp>
        <p:nvSpPr>
          <p:cNvPr id="3" name="内容占位符 2"/>
          <p:cNvSpPr>
            <a:spLocks noGrp="1"/>
          </p:cNvSpPr>
          <p:nvPr>
            <p:ph idx="1"/>
          </p:nvPr>
        </p:nvSpPr>
        <p:spPr/>
        <p:txBody>
          <a:bodyPr/>
          <a:lstStyle/>
          <a:p>
            <a:pPr algn="just"/>
            <a:r>
              <a:rPr lang="en-US" altLang="zh-CN" dirty="0"/>
              <a:t>1. </a:t>
            </a:r>
            <a:r>
              <a:rPr lang="zh-CN" altLang="en-US" dirty="0"/>
              <a:t>对下列各语句</a:t>
            </a:r>
            <a:r>
              <a:rPr lang="en-US" altLang="zh-CN" dirty="0"/>
              <a:t>, </a:t>
            </a:r>
            <a:r>
              <a:rPr lang="zh-CN" altLang="en-US" dirty="0"/>
              <a:t>说一说如果其中的联结词是兼或</a:t>
            </a:r>
            <a:r>
              <a:rPr lang="en-US" altLang="zh-CN" dirty="0"/>
              <a:t>(</a:t>
            </a:r>
            <a:r>
              <a:rPr lang="zh-CN" altLang="en-US" dirty="0"/>
              <a:t>析取</a:t>
            </a:r>
            <a:r>
              <a:rPr lang="en-US" altLang="zh-CN" dirty="0"/>
              <a:t>)</a:t>
            </a:r>
            <a:r>
              <a:rPr lang="zh-CN" altLang="en-US" dirty="0"/>
              <a:t>与异或时的含义</a:t>
            </a:r>
            <a:r>
              <a:rPr lang="en-US" altLang="zh-CN" dirty="0"/>
              <a:t>. </a:t>
            </a:r>
            <a:r>
              <a:rPr lang="zh-CN" altLang="en-US" dirty="0"/>
              <a:t>你认为语句想表示的是哪个或</a:t>
            </a:r>
            <a:r>
              <a:rPr lang="en-US" altLang="zh-CN" dirty="0"/>
              <a:t>?</a:t>
            </a:r>
          </a:p>
          <a:p>
            <a:pPr lvl="1" algn="just"/>
            <a:r>
              <a:rPr lang="en-US" altLang="zh-CN" dirty="0"/>
              <a:t>a)</a:t>
            </a:r>
            <a:r>
              <a:rPr lang="zh-CN" altLang="en-US" dirty="0"/>
              <a:t>要选修离散数学课</a:t>
            </a:r>
            <a:r>
              <a:rPr lang="en-US" altLang="zh-CN" dirty="0"/>
              <a:t>, </a:t>
            </a:r>
            <a:r>
              <a:rPr lang="zh-CN" altLang="en-US" dirty="0"/>
              <a:t>你必须已经选修过微积分或一门计算机科学的课程</a:t>
            </a:r>
            <a:endParaRPr lang="en-US" altLang="zh-CN" dirty="0"/>
          </a:p>
          <a:p>
            <a:pPr lvl="1" algn="just"/>
            <a:r>
              <a:rPr lang="en-US" altLang="zh-CN" dirty="0"/>
              <a:t>b)</a:t>
            </a:r>
            <a:r>
              <a:rPr lang="zh-CN" altLang="en-US" dirty="0"/>
              <a:t>当你从</a:t>
            </a:r>
            <a:r>
              <a:rPr lang="en-US" altLang="zh-CN" dirty="0"/>
              <a:t>Acme</a:t>
            </a:r>
            <a:r>
              <a:rPr lang="zh-CN" altLang="en-US" dirty="0"/>
              <a:t>汽车公司购买一部新车时</a:t>
            </a:r>
            <a:r>
              <a:rPr lang="en-US" altLang="zh-CN" dirty="0"/>
              <a:t>, </a:t>
            </a:r>
            <a:r>
              <a:rPr lang="zh-CN" altLang="en-US" dirty="0"/>
              <a:t>你就能得到</a:t>
            </a:r>
            <a:r>
              <a:rPr lang="en-US" altLang="zh-CN" dirty="0"/>
              <a:t>2000</a:t>
            </a:r>
            <a:r>
              <a:rPr lang="zh-CN" altLang="en-US" dirty="0"/>
              <a:t>美元现金折扣或</a:t>
            </a:r>
            <a:r>
              <a:rPr lang="en-US" altLang="zh-CN" dirty="0"/>
              <a:t>2%</a:t>
            </a:r>
            <a:r>
              <a:rPr lang="zh-CN" altLang="en-US" dirty="0"/>
              <a:t>的汽车贷款</a:t>
            </a:r>
            <a:endParaRPr lang="en-US" altLang="zh-CN" dirty="0"/>
          </a:p>
          <a:p>
            <a:pPr lvl="1" algn="just"/>
            <a:r>
              <a:rPr lang="en-US" altLang="zh-CN" dirty="0"/>
              <a:t>c)</a:t>
            </a:r>
            <a:r>
              <a:rPr lang="zh-CN" altLang="en-US" dirty="0"/>
              <a:t>两人套餐包括</a:t>
            </a:r>
            <a:r>
              <a:rPr lang="en-US" altLang="zh-CN" dirty="0"/>
              <a:t>A</a:t>
            </a:r>
            <a:r>
              <a:rPr lang="zh-CN" altLang="en-US" dirty="0"/>
              <a:t>栏中的两道菜或</a:t>
            </a:r>
            <a:r>
              <a:rPr lang="en-US" altLang="zh-CN" dirty="0"/>
              <a:t>B</a:t>
            </a:r>
            <a:r>
              <a:rPr lang="zh-CN" altLang="en-US" dirty="0"/>
              <a:t>栏中的三道菜</a:t>
            </a:r>
            <a:endParaRPr lang="en-US" altLang="zh-CN" dirty="0"/>
          </a:p>
          <a:p>
            <a:pPr lvl="1" algn="just"/>
            <a:r>
              <a:rPr lang="en-US" altLang="zh-CN" dirty="0"/>
              <a:t>d)</a:t>
            </a:r>
            <a:r>
              <a:rPr lang="zh-CN" altLang="en-US" dirty="0"/>
              <a:t>如果下雪超过两英尺或寒风指数低于负</a:t>
            </a:r>
            <a:r>
              <a:rPr lang="en-US" altLang="zh-CN" dirty="0"/>
              <a:t>100</a:t>
            </a:r>
            <a:r>
              <a:rPr lang="zh-CN" altLang="en-US" dirty="0"/>
              <a:t>华氏度</a:t>
            </a:r>
            <a:r>
              <a:rPr lang="en-US" altLang="zh-CN" dirty="0"/>
              <a:t>, </a:t>
            </a:r>
            <a:r>
              <a:rPr lang="zh-CN" altLang="en-US" dirty="0"/>
              <a:t>学校就停课</a:t>
            </a:r>
            <a:r>
              <a:rPr lang="en-US" altLang="zh-CN" dirty="0"/>
              <a:t>.</a:t>
            </a:r>
            <a:endParaRPr lang="zh-CN" altLang="en-US" dirty="0"/>
          </a:p>
        </p:txBody>
      </p:sp>
      <p:sp>
        <p:nvSpPr>
          <p:cNvPr id="4" name="日期占位符 3"/>
          <p:cNvSpPr>
            <a:spLocks noGrp="1"/>
          </p:cNvSpPr>
          <p:nvPr>
            <p:ph type="dt" sz="half" idx="10"/>
          </p:nvPr>
        </p:nvSpPr>
        <p:spPr/>
        <p:txBody>
          <a:bodyPr/>
          <a:lstStyle/>
          <a:p>
            <a:fld id="{626A3C04-7104-47DC-97A9-2371B621A327}"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34</a:t>
            </a:fld>
            <a:endParaRPr lang="zh-CN" altLang="en-US" dirty="0"/>
          </a:p>
        </p:txBody>
      </p:sp>
    </p:spTree>
    <p:extLst>
      <p:ext uri="{BB962C8B-B14F-4D97-AF65-F5344CB8AC3E}">
        <p14:creationId xmlns:p14="http://schemas.microsoft.com/office/powerpoint/2010/main" val="40033649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20712"/>
            <a:ext cx="876695" cy="2780907"/>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052139" y="1920712"/>
            <a:ext cx="7139861" cy="2783263"/>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5689599" y="1923068"/>
            <a:ext cx="6502401" cy="2780907"/>
          </a:xfrm>
        </p:spPr>
        <p:txBody>
          <a:bodyPr>
            <a:normAutofit/>
          </a:bodyPr>
          <a:lstStyle/>
          <a:p>
            <a:r>
              <a:rPr lang="zh-CN" altLang="en-US" dirty="0"/>
              <a:t>第</a:t>
            </a:r>
            <a:r>
              <a:rPr lang="en-US" altLang="zh-CN" dirty="0"/>
              <a:t>1.2</a:t>
            </a:r>
            <a:r>
              <a:rPr lang="zh-CN" altLang="en-US" dirty="0"/>
              <a:t>节 命题逻辑的应用</a:t>
            </a:r>
            <a:br>
              <a:rPr lang="en-US" altLang="zh-CN" dirty="0"/>
            </a:br>
            <a:r>
              <a:rPr lang="en-US" altLang="zh-CN" sz="1800" dirty="0">
                <a:latin typeface="Times New Roman" panose="02020603050405020304" pitchFamily="18" charset="0"/>
                <a:cs typeface="Times New Roman" panose="02020603050405020304" pitchFamily="18" charset="0"/>
              </a:rPr>
              <a:t>Section 1.2: Applications of Propositional Logic</a:t>
            </a:r>
            <a:endParaRPr lang="zh-CN" altLang="en-US" sz="1800" dirty="0"/>
          </a:p>
        </p:txBody>
      </p:sp>
      <p:pic>
        <p:nvPicPr>
          <p:cNvPr id="8" name="图片 7"/>
          <p:cNvPicPr>
            <a:picLocks noChangeAspect="1"/>
          </p:cNvPicPr>
          <p:nvPr/>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914400" y="1920712"/>
            <a:ext cx="4102169" cy="2780907"/>
          </a:xfrm>
          <a:prstGeom prst="rect">
            <a:avLst/>
          </a:prstGeom>
        </p:spPr>
      </p:pic>
    </p:spTree>
    <p:extLst>
      <p:ext uri="{BB962C8B-B14F-4D97-AF65-F5344CB8AC3E}">
        <p14:creationId xmlns:p14="http://schemas.microsoft.com/office/powerpoint/2010/main" val="2566518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我们将学到的知识</a:t>
            </a:r>
            <a:endParaRPr lang="en-US" dirty="0"/>
          </a:p>
        </p:txBody>
      </p:sp>
      <p:sp>
        <p:nvSpPr>
          <p:cNvPr id="3" name="Content Placeholder 2"/>
          <p:cNvSpPr>
            <a:spLocks noGrp="1"/>
          </p:cNvSpPr>
          <p:nvPr>
            <p:ph idx="1"/>
          </p:nvPr>
        </p:nvSpPr>
        <p:spPr/>
        <p:txBody>
          <a:bodyPr/>
          <a:lstStyle/>
          <a:p>
            <a:r>
              <a:rPr lang="zh-CN" altLang="en-US" dirty="0"/>
              <a:t>语句翻译</a:t>
            </a:r>
            <a:endParaRPr lang="en-US" altLang="zh-CN" dirty="0"/>
          </a:p>
          <a:p>
            <a:r>
              <a:rPr lang="zh-CN" altLang="en-US" dirty="0"/>
              <a:t>系统规范说明</a:t>
            </a:r>
            <a:endParaRPr lang="en-US" altLang="zh-CN" dirty="0"/>
          </a:p>
          <a:p>
            <a:r>
              <a:rPr lang="zh-CN" altLang="en-US" dirty="0"/>
              <a:t>逻辑谜题</a:t>
            </a:r>
            <a:endParaRPr lang="en-US" altLang="zh-CN" dirty="0"/>
          </a:p>
          <a:p>
            <a:r>
              <a:rPr lang="zh-CN" altLang="en-US" dirty="0"/>
              <a:t>逻辑电路</a:t>
            </a:r>
            <a:endParaRPr lang="en-US" dirty="0"/>
          </a:p>
        </p:txBody>
      </p:sp>
      <p:sp>
        <p:nvSpPr>
          <p:cNvPr id="4" name="日期占位符 3"/>
          <p:cNvSpPr>
            <a:spLocks noGrp="1"/>
          </p:cNvSpPr>
          <p:nvPr>
            <p:ph type="dt" sz="half" idx="10"/>
          </p:nvPr>
        </p:nvSpPr>
        <p:spPr/>
        <p:txBody>
          <a:bodyPr/>
          <a:lstStyle/>
          <a:p>
            <a:fld id="{5A45CAB4-F7FA-47BA-BCF6-0BED2C67172F}"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36</a:t>
            </a:fld>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语句翻译</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a:t>将语句翻译为命题逻辑的步骤：</a:t>
                </a:r>
                <a:endParaRPr lang="en-US" dirty="0"/>
              </a:p>
              <a:p>
                <a:pPr lvl="1"/>
                <a:r>
                  <a:rPr lang="zh-CN" altLang="en-US" dirty="0"/>
                  <a:t>鉴别出命题变量</a:t>
                </a:r>
                <a:r>
                  <a:rPr lang="en-US" altLang="zh-CN" dirty="0"/>
                  <a:t>, </a:t>
                </a:r>
                <a:r>
                  <a:rPr lang="zh-CN" altLang="en-US" dirty="0"/>
                  <a:t>将他们用字母来表示对应的命题变量</a:t>
                </a:r>
                <a:r>
                  <a:rPr lang="en-US" dirty="0"/>
                  <a:t>.</a:t>
                </a:r>
              </a:p>
              <a:p>
                <a:pPr lvl="1"/>
                <a:r>
                  <a:rPr lang="zh-CN" altLang="en-US" dirty="0"/>
                  <a:t>确定对应的逻辑连接词</a:t>
                </a:r>
                <a:r>
                  <a:rPr lang="en-US" dirty="0"/>
                  <a:t>.</a:t>
                </a:r>
              </a:p>
              <a:p>
                <a:pPr lvl="1"/>
                <a:endParaRPr lang="en-US" dirty="0"/>
              </a:p>
              <a:p>
                <a:r>
                  <a:rPr lang="zh-CN" altLang="en-US" dirty="0"/>
                  <a:t>例</a:t>
                </a:r>
                <a:r>
                  <a:rPr lang="en-US" altLang="zh-CN" dirty="0"/>
                  <a:t>:</a:t>
                </a:r>
                <a:r>
                  <a:rPr lang="zh-CN" altLang="en-US" dirty="0"/>
                  <a:t>语句翻译为命题逻辑</a:t>
                </a:r>
                <a:r>
                  <a:rPr lang="en-US" altLang="zh-CN" dirty="0"/>
                  <a:t>:</a:t>
                </a:r>
                <a:r>
                  <a:rPr lang="zh-CN" altLang="en-US" dirty="0"/>
                  <a:t>“如果我去了哈利家或者农村</a:t>
                </a:r>
                <a:r>
                  <a:rPr lang="en-US" altLang="zh-CN" dirty="0"/>
                  <a:t>, </a:t>
                </a:r>
                <a:r>
                  <a:rPr lang="zh-CN" altLang="en-US" dirty="0"/>
                  <a:t>我不会去购物</a:t>
                </a:r>
                <a:r>
                  <a:rPr lang="en-US" dirty="0"/>
                  <a:t>.”</a:t>
                </a:r>
              </a:p>
              <a:p>
                <a:r>
                  <a:rPr lang="zh-CN" altLang="en-US" dirty="0"/>
                  <a:t>解</a:t>
                </a:r>
                <a:r>
                  <a:rPr lang="en-US" altLang="zh-CN" dirty="0"/>
                  <a:t>:</a:t>
                </a:r>
                <a:endParaRPr lang="en-US" dirty="0"/>
              </a:p>
              <a:p>
                <a:pPr lvl="1"/>
                <a14:m>
                  <m:oMath xmlns:m="http://schemas.openxmlformats.org/officeDocument/2006/math">
                    <m:r>
                      <a:rPr lang="en-US" i="1" dirty="0" smtClean="0">
                        <a:latin typeface="Cambria Math" panose="02040503050406030204" pitchFamily="18" charset="0"/>
                      </a:rPr>
                      <m:t>𝑝</m:t>
                    </m:r>
                  </m:oMath>
                </a14:m>
                <a:r>
                  <a:rPr lang="en-US" dirty="0"/>
                  <a:t>: </a:t>
                </a:r>
                <a:r>
                  <a:rPr lang="zh-CN" altLang="en-US" dirty="0"/>
                  <a:t>我去了哈利家</a:t>
                </a:r>
                <a:endParaRPr lang="en-US" dirty="0"/>
              </a:p>
              <a:p>
                <a:pPr lvl="1"/>
                <a14:m>
                  <m:oMath xmlns:m="http://schemas.openxmlformats.org/officeDocument/2006/math">
                    <m:r>
                      <a:rPr lang="en-US" i="1" dirty="0" smtClean="0">
                        <a:latin typeface="Cambria Math" panose="02040503050406030204" pitchFamily="18" charset="0"/>
                      </a:rPr>
                      <m:t>𝑞</m:t>
                    </m:r>
                  </m:oMath>
                </a14:m>
                <a:r>
                  <a:rPr lang="en-US" dirty="0"/>
                  <a:t>: </a:t>
                </a:r>
                <a:r>
                  <a:rPr lang="zh-CN" altLang="en-US" dirty="0"/>
                  <a:t>我去了农村</a:t>
                </a:r>
                <a:r>
                  <a:rPr lang="en-US" dirty="0"/>
                  <a:t>.</a:t>
                </a:r>
              </a:p>
              <a:p>
                <a:pPr lvl="1"/>
                <a14:m>
                  <m:oMath xmlns:m="http://schemas.openxmlformats.org/officeDocument/2006/math">
                    <m:r>
                      <a:rPr lang="en-US" i="1" dirty="0" smtClean="0">
                        <a:latin typeface="Cambria Math" panose="02040503050406030204" pitchFamily="18" charset="0"/>
                      </a:rPr>
                      <m:t>𝑟</m:t>
                    </m:r>
                  </m:oMath>
                </a14:m>
                <a:r>
                  <a:rPr lang="en-US" dirty="0"/>
                  <a:t>: </a:t>
                </a:r>
                <a:r>
                  <a:rPr lang="zh-CN" altLang="en-US" dirty="0"/>
                  <a:t>我会去购物</a:t>
                </a:r>
                <a:r>
                  <a:rPr lang="en-US" dirty="0"/>
                  <a:t>.</a:t>
                </a:r>
              </a:p>
              <a:p>
                <a:pPr lvl="1"/>
                <a:r>
                  <a:rPr lang="zh-CN" altLang="en-US" dirty="0"/>
                  <a:t>如果</a:t>
                </a:r>
                <a14:m>
                  <m:oMath xmlns:m="http://schemas.openxmlformats.org/officeDocument/2006/math">
                    <m:r>
                      <a:rPr lang="en-US" altLang="zh-CN" i="1" dirty="0" smtClean="0">
                        <a:latin typeface="Cambria Math" panose="02040503050406030204" pitchFamily="18" charset="0"/>
                      </a:rPr>
                      <m:t>𝑝</m:t>
                    </m:r>
                  </m:oMath>
                </a14:m>
                <a:r>
                  <a:rPr lang="zh-CN" altLang="en-US" dirty="0"/>
                  <a:t>或者</a:t>
                </a:r>
                <a14:m>
                  <m:oMath xmlns:m="http://schemas.openxmlformats.org/officeDocument/2006/math">
                    <m:r>
                      <a:rPr lang="en-US" altLang="zh-CN" i="1" dirty="0" smtClean="0">
                        <a:latin typeface="Cambria Math" panose="02040503050406030204" pitchFamily="18" charset="0"/>
                      </a:rPr>
                      <m:t>𝑞</m:t>
                    </m:r>
                  </m:oMath>
                </a14:m>
                <a:r>
                  <a:rPr lang="en-US" altLang="zh-CN" i="1" dirty="0"/>
                  <a:t>, </a:t>
                </a:r>
                <a:r>
                  <a:rPr lang="zh-CN" altLang="en-US" dirty="0"/>
                  <a:t>那么非</a:t>
                </a:r>
                <a14:m>
                  <m:oMath xmlns:m="http://schemas.openxmlformats.org/officeDocument/2006/math">
                    <m:r>
                      <a:rPr lang="en-US" altLang="zh-CN" i="1" dirty="0" smtClean="0">
                        <a:latin typeface="Cambria Math" panose="02040503050406030204" pitchFamily="18" charset="0"/>
                      </a:rPr>
                      <m:t>𝑟</m:t>
                    </m:r>
                  </m:oMath>
                </a14:m>
                <a:r>
                  <a:rPr lang="en-US" altLang="zh-CN" dirty="0"/>
                  <a:t>.  </a:t>
                </a:r>
                <a:r>
                  <a:rPr lang="zh-CN" altLang="en-US" dirty="0"/>
                  <a:t>所以</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𝑞</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𝑟</m:t>
                    </m:r>
                  </m:oMath>
                </a14:m>
                <a:endParaRPr lang="en-US" altLang="zh-CN" dirty="0"/>
              </a:p>
              <a:p>
                <a:pPr lvl="1"/>
                <a:endParaRPr lang="en-US" dirty="0"/>
              </a:p>
              <a:p>
                <a:pPr lvl="1"/>
                <a:endParaRPr lang="en-US" b="1" dirty="0"/>
              </a:p>
              <a:p>
                <a:pPr lvl="1">
                  <a:buNone/>
                </a:pPr>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99" t="-2143"/>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A6F6D337-CBF4-431B-BB86-6E351C7A53FA}" type="datetime1">
              <a:rPr lang="zh-CN" altLang="en-US" smtClean="0"/>
              <a:t>2023/11/18</a:t>
            </a:fld>
            <a:endParaRPr lang="zh-CN" altLang="en-US" dirty="0"/>
          </a:p>
        </p:txBody>
      </p:sp>
      <p:sp>
        <p:nvSpPr>
          <p:cNvPr id="6" name="页脚占位符 5"/>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37</a:t>
            </a:fld>
            <a:endParaRPr lang="zh-CN" altLang="en-US" dirty="0"/>
          </a:p>
        </p:txBody>
      </p:sp>
      <p:sp>
        <p:nvSpPr>
          <p:cNvPr id="7" name="TextBox 6"/>
          <p:cNvSpPr txBox="1"/>
          <p:nvPr/>
        </p:nvSpPr>
        <p:spPr>
          <a:xfrm>
            <a:off x="6400800" y="4419600"/>
            <a:ext cx="1676400" cy="381000"/>
          </a:xfrm>
          <a:prstGeom prst="rect">
            <a:avLst/>
          </a:prstGeom>
          <a:noFill/>
        </p:spPr>
        <p:txBody>
          <a:bodyPr wrap="square" rtlCol="0">
            <a:spAutoFit/>
          </a:bodyPr>
          <a:lstStyle/>
          <a:p>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lvl="0" algn="just"/>
                <a:r>
                  <a:rPr lang="zh-CN" altLang="en-US" dirty="0"/>
                  <a:t>例</a:t>
                </a:r>
                <a:r>
                  <a:rPr lang="en-US" dirty="0"/>
                  <a:t>: </a:t>
                </a:r>
                <a:r>
                  <a:rPr lang="zh-CN" altLang="en-US" dirty="0"/>
                  <a:t>将下面语句翻译为命题逻辑</a:t>
                </a:r>
                <a:r>
                  <a:rPr lang="en-US" dirty="0"/>
                  <a:t>:“</a:t>
                </a:r>
                <a:r>
                  <a:rPr lang="zh-CN" altLang="en-US" dirty="0"/>
                  <a:t>你可以在校园访问因特网</a:t>
                </a:r>
                <a:r>
                  <a:rPr lang="en-US" altLang="zh-CN" dirty="0"/>
                  <a:t>, </a:t>
                </a:r>
                <a:r>
                  <a:rPr lang="zh-CN" altLang="en-US" dirty="0"/>
                  <a:t>仅当你主修计算机科学或者你不是新生</a:t>
                </a:r>
                <a:r>
                  <a:rPr lang="en-US" dirty="0"/>
                  <a:t>.”</a:t>
                </a:r>
              </a:p>
              <a:p>
                <a:pPr lvl="0"/>
                <a:r>
                  <a:rPr lang="zh-CN" altLang="en-US" dirty="0"/>
                  <a:t>解</a:t>
                </a:r>
                <a:r>
                  <a:rPr lang="en-US" dirty="0"/>
                  <a:t>: </a:t>
                </a:r>
              </a:p>
              <a:p>
                <a:pPr lvl="1"/>
                <a14:m>
                  <m:oMath xmlns:m="http://schemas.openxmlformats.org/officeDocument/2006/math">
                    <m:r>
                      <a:rPr lang="en-US" i="1" dirty="0" smtClean="0">
                        <a:latin typeface="Cambria Math" pitchFamily="18" charset="0"/>
                        <a:ea typeface="Cambria Math" pitchFamily="18" charset="0"/>
                      </a:rPr>
                      <m:t>𝑎</m:t>
                    </m:r>
                  </m:oMath>
                </a14:m>
                <a:r>
                  <a:rPr lang="zh-CN" altLang="en-US" dirty="0"/>
                  <a:t>表示</a:t>
                </a:r>
                <a:r>
                  <a:rPr lang="en-US" dirty="0"/>
                  <a:t>“</a:t>
                </a:r>
                <a:r>
                  <a:rPr lang="zh-CN" altLang="en-US" dirty="0"/>
                  <a:t>你可以在校园访问因特网</a:t>
                </a:r>
                <a:r>
                  <a:rPr lang="en-US" dirty="0"/>
                  <a:t>,” </a:t>
                </a:r>
              </a:p>
              <a:p>
                <a:pPr lvl="1"/>
                <a14:m>
                  <m:oMath xmlns:m="http://schemas.openxmlformats.org/officeDocument/2006/math">
                    <m:r>
                      <a:rPr lang="en-US" altLang="zh-CN" i="1" dirty="0" smtClean="0">
                        <a:latin typeface="Cambria Math" panose="02040503050406030204" pitchFamily="18" charset="0"/>
                      </a:rPr>
                      <m:t>𝑐</m:t>
                    </m:r>
                  </m:oMath>
                </a14:m>
                <a:r>
                  <a:rPr lang="zh-CN" altLang="en-US" dirty="0"/>
                  <a:t>表示</a:t>
                </a:r>
                <a:r>
                  <a:rPr lang="en-US" altLang="zh-CN" dirty="0"/>
                  <a:t>“</a:t>
                </a:r>
                <a:r>
                  <a:rPr lang="zh-CN" altLang="en-US" dirty="0"/>
                  <a:t>你主修计算机科学</a:t>
                </a:r>
                <a:r>
                  <a:rPr lang="en-US" dirty="0"/>
                  <a:t>,” </a:t>
                </a:r>
              </a:p>
              <a:p>
                <a:pPr lvl="1"/>
                <a:r>
                  <a:rPr lang="en-US" altLang="zh-CN" dirty="0"/>
                  <a:t>f</a:t>
                </a:r>
                <a:r>
                  <a:rPr lang="zh-CN" altLang="en-US" dirty="0"/>
                  <a:t>表示</a:t>
                </a:r>
                <a:r>
                  <a:rPr lang="en-US" dirty="0"/>
                  <a:t>“</a:t>
                </a:r>
                <a:r>
                  <a:rPr lang="zh-CN" altLang="en-US" dirty="0"/>
                  <a:t>你是个新生</a:t>
                </a:r>
                <a:r>
                  <a:rPr lang="en-US" dirty="0"/>
                  <a:t>.”</a:t>
                </a:r>
              </a:p>
              <a:p>
                <a:pPr lvl="1"/>
                <a:r>
                  <a:rPr lang="zh-CN" altLang="en-US" dirty="0"/>
                  <a:t>所以翻译为</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𝑎</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𝑐</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r>
                      <a:rPr lang="en-US" altLang="zh-CN" b="0" i="1" smtClean="0">
                        <a:latin typeface="Cambria Math" panose="02040503050406030204" pitchFamily="18" charset="0"/>
                        <a:ea typeface="Cambria Math" panose="02040503050406030204" pitchFamily="18" charset="0"/>
                      </a:rPr>
                      <m:t>)</m:t>
                    </m:r>
                  </m:oMath>
                </a14:m>
                <a:endParaRPr lang="en-US" dirty="0"/>
              </a:p>
              <a:p>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r="-11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F063323-9A6E-4242-B9AC-BF3D7CD2463D}"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38</a:t>
            </a:fld>
            <a:endParaRPr lang="zh-CN" altLang="en-US" dirty="0"/>
          </a:p>
        </p:txBody>
      </p:sp>
      <p:sp>
        <p:nvSpPr>
          <p:cNvPr id="8" name="Title 1"/>
          <p:cNvSpPr>
            <a:spLocks noGrp="1"/>
          </p:cNvSpPr>
          <p:nvPr>
            <p:ph type="title"/>
          </p:nvPr>
        </p:nvSpPr>
        <p:spPr>
          <a:xfrm>
            <a:off x="595087" y="268889"/>
            <a:ext cx="10987314" cy="635771"/>
          </a:xfrm>
        </p:spPr>
        <p:txBody>
          <a:bodyPr/>
          <a:lstStyle/>
          <a:p>
            <a:r>
              <a:rPr lang="zh-CN" altLang="en-US" dirty="0"/>
              <a:t>语句翻译</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系统规范说明</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gn="just"/>
                <a:r>
                  <a:rPr lang="zh-CN" altLang="en-US" dirty="0"/>
                  <a:t>系统和软件工程师根据自然语言描述的需求</a:t>
                </a:r>
                <a:r>
                  <a:rPr lang="en-US" altLang="zh-CN" dirty="0"/>
                  <a:t>, </a:t>
                </a:r>
                <a:r>
                  <a:rPr lang="zh-CN" altLang="en-US" dirty="0"/>
                  <a:t>生成精确而无二义性的规范说明</a:t>
                </a:r>
                <a:r>
                  <a:rPr lang="en-US" dirty="0"/>
                  <a:t>.</a:t>
                </a:r>
              </a:p>
              <a:p>
                <a:endParaRPr lang="en-US" altLang="zh-CN" b="1" dirty="0"/>
              </a:p>
              <a:p>
                <a:pPr algn="just"/>
                <a:r>
                  <a:rPr lang="zh-CN" altLang="en-US" dirty="0"/>
                  <a:t>例</a:t>
                </a:r>
                <a:r>
                  <a:rPr lang="en-US" dirty="0"/>
                  <a:t>: </a:t>
                </a:r>
                <a:r>
                  <a:rPr lang="zh-CN" altLang="en-US" dirty="0"/>
                  <a:t>将以下语句表述为逻辑命题</a:t>
                </a:r>
                <a:r>
                  <a:rPr lang="en-US" dirty="0"/>
                  <a:t>:“</a:t>
                </a:r>
                <a:r>
                  <a:rPr lang="zh-CN" altLang="en-US" dirty="0"/>
                  <a:t>当系统已满时</a:t>
                </a:r>
                <a:r>
                  <a:rPr lang="en-US" altLang="zh-CN" dirty="0"/>
                  <a:t>, </a:t>
                </a:r>
                <a:r>
                  <a:rPr lang="zh-CN" altLang="en-US" dirty="0"/>
                  <a:t>不能够发送自动应答</a:t>
                </a:r>
                <a:r>
                  <a:rPr lang="en-US" dirty="0"/>
                  <a:t>”</a:t>
                </a:r>
              </a:p>
              <a:p>
                <a:r>
                  <a:rPr lang="zh-CN" altLang="en-US" dirty="0"/>
                  <a:t>解</a:t>
                </a:r>
                <a:r>
                  <a:rPr lang="en-US" dirty="0"/>
                  <a:t>: </a:t>
                </a:r>
              </a:p>
              <a:p>
                <a:pPr lvl="1"/>
                <a14:m>
                  <m:oMath xmlns:m="http://schemas.openxmlformats.org/officeDocument/2006/math">
                    <m:r>
                      <m:rPr>
                        <m:sty m:val="p"/>
                      </m:rPr>
                      <a:rPr lang="en-US" altLang="zh-CN" i="1" dirty="0" smtClean="0">
                        <a:latin typeface="Cambria Math" panose="02040503050406030204" pitchFamily="18" charset="0"/>
                      </a:rPr>
                      <m:t>p</m:t>
                    </m:r>
                  </m:oMath>
                </a14:m>
                <a:r>
                  <a:rPr lang="zh-CN" altLang="en-US" dirty="0"/>
                  <a:t>表示</a:t>
                </a:r>
                <a:r>
                  <a:rPr lang="en-US" dirty="0"/>
                  <a:t>“</a:t>
                </a:r>
                <a:r>
                  <a:rPr lang="zh-CN" altLang="en-US" dirty="0"/>
                  <a:t>文件系统满了</a:t>
                </a:r>
                <a:r>
                  <a:rPr lang="en-US" dirty="0"/>
                  <a:t>.”</a:t>
                </a:r>
              </a:p>
              <a:p>
                <a:pPr lvl="1"/>
                <a14:m>
                  <m:oMath xmlns:m="http://schemas.openxmlformats.org/officeDocument/2006/math">
                    <m:r>
                      <a:rPr lang="en-US" altLang="zh-CN" i="1">
                        <a:latin typeface="Cambria Math" panose="02040503050406030204" pitchFamily="18" charset="0"/>
                      </a:rPr>
                      <m:t>𝑞</m:t>
                    </m:r>
                  </m:oMath>
                </a14:m>
                <a:r>
                  <a:rPr lang="zh-CN" altLang="en-US" dirty="0"/>
                  <a:t>表示</a:t>
                </a:r>
                <a:r>
                  <a:rPr lang="en-US" altLang="zh-CN" dirty="0"/>
                  <a:t>“</a:t>
                </a:r>
                <a:r>
                  <a:rPr lang="zh-CN" altLang="en-US" dirty="0"/>
                  <a:t>能够发送自动应答</a:t>
                </a:r>
                <a:r>
                  <a:rPr lang="en-US" altLang="zh-CN" dirty="0"/>
                  <a:t>” </a:t>
                </a:r>
              </a:p>
              <a:p>
                <a:pPr lvl="1"/>
                <a:r>
                  <a:rPr lang="zh-CN" altLang="en-US" dirty="0"/>
                  <a:t>翻译为</a:t>
                </a:r>
                <a14:m>
                  <m:oMath xmlns:m="http://schemas.openxmlformats.org/officeDocument/2006/math">
                    <m:r>
                      <m:rPr>
                        <m:sty m:val="p"/>
                      </m:rPr>
                      <a:rPr lang="en-US" altLang="zh-CN" i="1" dirty="0">
                        <a:latin typeface="Cambria Math" panose="02040503050406030204" pitchFamily="18" charset="0"/>
                      </a:rPr>
                      <m:t>p</m:t>
                    </m:r>
                    <m:r>
                      <a:rPr lang="en-US" altLang="zh-CN" i="1" dirty="0">
                        <a:latin typeface="Cambria Math" panose="02040503050406030204" pitchFamily="18" charset="0"/>
                      </a:rPr>
                      <m:t> →¬</m:t>
                    </m:r>
                    <m:r>
                      <a:rPr lang="en-US" altLang="zh-CN" i="1">
                        <a:latin typeface="Cambria Math" panose="02040503050406030204" pitchFamily="18" charset="0"/>
                      </a:rPr>
                      <m:t>𝑞</m:t>
                    </m:r>
                  </m:oMath>
                </a14:m>
                <a:endParaRPr lang="en-US" dirty="0"/>
              </a:p>
              <a:p>
                <a:pPr>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99" t="-2143" r="-11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ACDEBEF8-3CF3-45CC-8363-DAE9AD61BCC0}"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39</a:t>
            </a:fld>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971540" y="912079"/>
            <a:ext cx="4867275" cy="677130"/>
            <a:chOff x="5402407" y="1253593"/>
            <a:chExt cx="4867485" cy="677019"/>
          </a:xfrm>
        </p:grpSpPr>
        <p:sp>
          <p:nvSpPr>
            <p:cNvPr id="16" name="文本框 15"/>
            <p:cNvSpPr txBox="1"/>
            <p:nvPr/>
          </p:nvSpPr>
          <p:spPr>
            <a:xfrm>
              <a:off x="5402407" y="1253593"/>
              <a:ext cx="3474114" cy="461589"/>
            </a:xfrm>
            <a:prstGeom prst="rect">
              <a:avLst/>
            </a:prstGeom>
            <a:noFill/>
          </p:spPr>
          <p:txBody>
            <a:bodyPr wrap="square" rtlCol="0">
              <a:spAutoFit/>
              <a:scene3d>
                <a:camera prst="orthographicFront"/>
                <a:lightRig rig="threePt" dir="t"/>
              </a:scene3d>
              <a:sp3d contourW="12700"/>
            </a:bodyPr>
            <a:lstStyle/>
            <a:p>
              <a:pPr lvl="0">
                <a:defRPr/>
              </a:pPr>
              <a:r>
                <a:rPr lang="zh-CN" altLang="en-US" sz="2400" b="1" dirty="0">
                  <a:solidFill>
                    <a:srgbClr val="01559D"/>
                  </a:solidFill>
                  <a:latin typeface="微软雅黑" panose="020B0503020204020204" pitchFamily="34" charset="-122"/>
                  <a:ea typeface="微软雅黑" panose="020B0503020204020204" pitchFamily="34" charset="-122"/>
                </a:rPr>
                <a:t>命题逻辑及其应用</a:t>
              </a:r>
              <a:endParaRPr kumimoji="0" lang="zh-CN" altLang="en-US" sz="2400" b="1" i="0" u="none" strike="noStrike" kern="1200" cap="none" spc="0" normalizeH="0" baseline="0" noProof="0" dirty="0">
                <a:ln>
                  <a:noFill/>
                </a:ln>
                <a:solidFill>
                  <a:srgbClr val="01559D"/>
                </a:solidFill>
                <a:effectLst/>
                <a:uLnTx/>
                <a:uFillTx/>
                <a:latin typeface="微软雅黑" panose="020B0503020204020204" pitchFamily="34" charset="-122"/>
                <a:ea typeface="微软雅黑" panose="020B0503020204020204" pitchFamily="34" charset="-122"/>
              </a:endParaRPr>
            </a:p>
          </p:txBody>
        </p:sp>
        <p:sp>
          <p:nvSpPr>
            <p:cNvPr id="17" name="文本框 16"/>
            <p:cNvSpPr txBox="1"/>
            <p:nvPr/>
          </p:nvSpPr>
          <p:spPr>
            <a:xfrm>
              <a:off x="5402408" y="1616731"/>
              <a:ext cx="4867484" cy="313881"/>
            </a:xfrm>
            <a:prstGeom prst="rect">
              <a:avLst/>
            </a:prstGeom>
            <a:noFill/>
          </p:spPr>
          <p:txBody>
            <a:bodyPr wrap="square" rtlCol="0">
              <a:spAutoFit/>
              <a:scene3d>
                <a:camera prst="orthographicFront"/>
                <a:lightRig rig="threePt" dir="t"/>
              </a:scene3d>
              <a:sp3d contourW="12700"/>
            </a:bodyPr>
            <a:lstStyle/>
            <a:p>
              <a:pPr lvl="0">
                <a:lnSpc>
                  <a:spcPct val="120000"/>
                </a:lnSpc>
                <a:defRPr/>
              </a:pPr>
              <a:r>
                <a:rPr lang="en-US" altLang="zh-CN" sz="1200" dirty="0">
                  <a:solidFill>
                    <a:srgbClr val="01559D"/>
                  </a:solidFill>
                  <a:latin typeface="微软雅黑" panose="020B0503020204020204" pitchFamily="34" charset="-122"/>
                  <a:ea typeface="微软雅黑" panose="020B0503020204020204" pitchFamily="34" charset="-122"/>
                </a:rPr>
                <a:t>Propositional Logic and Its Applications </a:t>
              </a:r>
              <a:endParaRPr kumimoji="0" lang="en-US" altLang="zh-CN" sz="1200" b="0" i="0" u="none" strike="noStrike" kern="1200" cap="none" spc="0" normalizeH="0" baseline="0" noProof="0" dirty="0">
                <a:ln>
                  <a:noFill/>
                </a:ln>
                <a:solidFill>
                  <a:srgbClr val="01559D"/>
                </a:solidFill>
                <a:effectLst/>
                <a:uLnTx/>
                <a:uFillTx/>
                <a:latin typeface="微软雅黑" panose="020B0503020204020204" pitchFamily="34" charset="-122"/>
                <a:ea typeface="微软雅黑" panose="020B0503020204020204" pitchFamily="34" charset="-122"/>
              </a:endParaRPr>
            </a:p>
          </p:txBody>
        </p:sp>
      </p:grpSp>
      <p:sp>
        <p:nvSpPr>
          <p:cNvPr id="18" name="圆角矩形 17"/>
          <p:cNvSpPr/>
          <p:nvPr/>
        </p:nvSpPr>
        <p:spPr>
          <a:xfrm rot="2700000">
            <a:off x="5478145" y="1032095"/>
            <a:ext cx="401955" cy="401320"/>
          </a:xfrm>
          <a:prstGeom prst="roundRect">
            <a:avLst/>
          </a:prstGeom>
          <a:solidFill>
            <a:schemeClr val="accent1"/>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1559D"/>
              </a:solidFill>
            </a:endParaRPr>
          </a:p>
        </p:txBody>
      </p:sp>
      <p:sp>
        <p:nvSpPr>
          <p:cNvPr id="19" name="文本框 18"/>
          <p:cNvSpPr txBox="1"/>
          <p:nvPr/>
        </p:nvSpPr>
        <p:spPr>
          <a:xfrm>
            <a:off x="5521868" y="1047970"/>
            <a:ext cx="314510" cy="369332"/>
          </a:xfrm>
          <a:prstGeom prst="rect">
            <a:avLst/>
          </a:prstGeom>
          <a:noFill/>
        </p:spPr>
        <p:txBody>
          <a:bodyPr wrap="none" rtlCol="0">
            <a:spAutoFit/>
          </a:bodyPr>
          <a:lstStyle/>
          <a:p>
            <a:pPr algn="ctr"/>
            <a:r>
              <a:rPr lang="en-US" altLang="zh-CN" b="1" i="1" dirty="0">
                <a:solidFill>
                  <a:schemeClr val="bg1"/>
                </a:solidFill>
                <a:latin typeface="Century Gothic" panose="020B0502020202020204" pitchFamily="34" charset="0"/>
              </a:rPr>
              <a:t>1</a:t>
            </a:r>
            <a:endParaRPr lang="zh-CN" altLang="en-US" b="1" i="1" dirty="0">
              <a:solidFill>
                <a:schemeClr val="bg1"/>
              </a:solidFill>
              <a:latin typeface="Century Gothic" panose="020B0502020202020204" pitchFamily="34" charset="0"/>
            </a:endParaRPr>
          </a:p>
        </p:txBody>
      </p:sp>
      <p:grpSp>
        <p:nvGrpSpPr>
          <p:cNvPr id="20" name="组合 19"/>
          <p:cNvGrpSpPr/>
          <p:nvPr/>
        </p:nvGrpSpPr>
        <p:grpSpPr>
          <a:xfrm>
            <a:off x="5971540" y="1889979"/>
            <a:ext cx="4867275" cy="658343"/>
            <a:chOff x="5402407" y="1253593"/>
            <a:chExt cx="4867485" cy="658235"/>
          </a:xfrm>
        </p:grpSpPr>
        <p:sp>
          <p:nvSpPr>
            <p:cNvPr id="21" name="文本框 20"/>
            <p:cNvSpPr txBox="1"/>
            <p:nvPr/>
          </p:nvSpPr>
          <p:spPr>
            <a:xfrm>
              <a:off x="5402407" y="1253593"/>
              <a:ext cx="3474114" cy="461589"/>
            </a:xfrm>
            <a:prstGeom prst="rect">
              <a:avLst/>
            </a:prstGeom>
            <a:noFill/>
          </p:spPr>
          <p:txBody>
            <a:bodyPr wrap="square" rtlCol="0">
              <a:spAutoFit/>
              <a:scene3d>
                <a:camera prst="orthographicFront"/>
                <a:lightRig rig="threePt" dir="t"/>
              </a:scene3d>
              <a:sp3d contourW="12700"/>
            </a:bodyPr>
            <a:lstStyle/>
            <a:p>
              <a:pPr lvl="0">
                <a:defRPr/>
              </a:pPr>
              <a:r>
                <a:rPr lang="zh-CN" altLang="en-US" sz="2400" b="1" dirty="0">
                  <a:solidFill>
                    <a:srgbClr val="01559D"/>
                  </a:solidFill>
                  <a:latin typeface="微软雅黑" panose="020B0503020204020204" pitchFamily="34" charset="-122"/>
                  <a:ea typeface="微软雅黑" panose="020B0503020204020204" pitchFamily="34" charset="-122"/>
                  <a:sym typeface="+mn-ea"/>
                </a:rPr>
                <a:t>命题等价式</a:t>
              </a:r>
            </a:p>
          </p:txBody>
        </p:sp>
        <p:sp>
          <p:nvSpPr>
            <p:cNvPr id="22" name="文本框 21"/>
            <p:cNvSpPr txBox="1"/>
            <p:nvPr/>
          </p:nvSpPr>
          <p:spPr>
            <a:xfrm>
              <a:off x="5402408" y="1616731"/>
              <a:ext cx="4867484" cy="295097"/>
            </a:xfrm>
            <a:prstGeom prst="rect">
              <a:avLst/>
            </a:prstGeom>
            <a:noFill/>
          </p:spPr>
          <p:txBody>
            <a:bodyPr wrap="square" rtlCol="0">
              <a:spAutoFit/>
              <a:scene3d>
                <a:camera prst="orthographicFront"/>
                <a:lightRig rig="threePt" dir="t"/>
              </a:scene3d>
              <a:sp3d contourW="12700"/>
            </a:bodyPr>
            <a:lstStyle/>
            <a:p>
              <a:pPr lvl="0">
                <a:lnSpc>
                  <a:spcPct val="120000"/>
                </a:lnSpc>
                <a:defRPr/>
              </a:pPr>
              <a:r>
                <a:rPr lang="en-US" altLang="zh-CN" sz="1200" dirty="0">
                  <a:solidFill>
                    <a:srgbClr val="01559D"/>
                  </a:solidFill>
                  <a:latin typeface="微软雅黑" panose="020B0503020204020204" pitchFamily="34" charset="-122"/>
                  <a:ea typeface="微软雅黑" panose="020B0503020204020204" pitchFamily="34" charset="-122"/>
                </a:rPr>
                <a:t>Propositional Equivalences</a:t>
              </a:r>
              <a:endParaRPr kumimoji="0" lang="en-US" altLang="zh-CN" sz="1200" b="0" i="0" u="none" strike="noStrike" kern="1200" cap="none" spc="0" normalizeH="0" baseline="0" noProof="0" dirty="0">
                <a:ln>
                  <a:noFill/>
                </a:ln>
                <a:solidFill>
                  <a:srgbClr val="01559D"/>
                </a:solidFill>
                <a:effectLst/>
                <a:uLnTx/>
                <a:uFillTx/>
                <a:latin typeface="微软雅黑" panose="020B0503020204020204" pitchFamily="34" charset="-122"/>
                <a:ea typeface="微软雅黑" panose="020B0503020204020204" pitchFamily="34" charset="-122"/>
              </a:endParaRPr>
            </a:p>
          </p:txBody>
        </p:sp>
      </p:grpSp>
      <p:sp>
        <p:nvSpPr>
          <p:cNvPr id="23" name="圆角矩形 22"/>
          <p:cNvSpPr/>
          <p:nvPr/>
        </p:nvSpPr>
        <p:spPr>
          <a:xfrm rot="2700000">
            <a:off x="5478145" y="2009995"/>
            <a:ext cx="401955" cy="401320"/>
          </a:xfrm>
          <a:prstGeom prst="roundRect">
            <a:avLst/>
          </a:prstGeom>
          <a:solidFill>
            <a:schemeClr val="accent2"/>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1559D"/>
              </a:solidFill>
            </a:endParaRPr>
          </a:p>
        </p:txBody>
      </p:sp>
      <p:sp>
        <p:nvSpPr>
          <p:cNvPr id="24" name="文本框 23"/>
          <p:cNvSpPr txBox="1"/>
          <p:nvPr/>
        </p:nvSpPr>
        <p:spPr>
          <a:xfrm>
            <a:off x="5521868" y="2025870"/>
            <a:ext cx="314510" cy="369332"/>
          </a:xfrm>
          <a:prstGeom prst="rect">
            <a:avLst/>
          </a:prstGeom>
          <a:noFill/>
        </p:spPr>
        <p:txBody>
          <a:bodyPr wrap="none" rtlCol="0">
            <a:spAutoFit/>
          </a:bodyPr>
          <a:lstStyle/>
          <a:p>
            <a:pPr algn="ctr"/>
            <a:r>
              <a:rPr lang="en-US" altLang="zh-CN" b="1" i="1" dirty="0">
                <a:solidFill>
                  <a:schemeClr val="bg1"/>
                </a:solidFill>
                <a:latin typeface="Century Gothic" panose="020B0502020202020204" pitchFamily="34" charset="0"/>
              </a:rPr>
              <a:t>2</a:t>
            </a:r>
            <a:endParaRPr lang="zh-CN" altLang="en-US" b="1" i="1" dirty="0">
              <a:solidFill>
                <a:schemeClr val="bg1"/>
              </a:solidFill>
              <a:latin typeface="Century Gothic" panose="020B0502020202020204" pitchFamily="34" charset="0"/>
            </a:endParaRPr>
          </a:p>
        </p:txBody>
      </p:sp>
      <p:grpSp>
        <p:nvGrpSpPr>
          <p:cNvPr id="25" name="组合 24"/>
          <p:cNvGrpSpPr/>
          <p:nvPr/>
        </p:nvGrpSpPr>
        <p:grpSpPr>
          <a:xfrm>
            <a:off x="5971540" y="2867244"/>
            <a:ext cx="4867275" cy="677130"/>
            <a:chOff x="5402407" y="1253593"/>
            <a:chExt cx="4867485" cy="677019"/>
          </a:xfrm>
        </p:grpSpPr>
        <p:sp>
          <p:nvSpPr>
            <p:cNvPr id="26" name="文本框 25"/>
            <p:cNvSpPr txBox="1"/>
            <p:nvPr/>
          </p:nvSpPr>
          <p:spPr>
            <a:xfrm>
              <a:off x="5402407" y="1253593"/>
              <a:ext cx="3474114" cy="461589"/>
            </a:xfrm>
            <a:prstGeom prst="rect">
              <a:avLst/>
            </a:prstGeom>
            <a:noFill/>
          </p:spPr>
          <p:txBody>
            <a:bodyPr wrap="square" rtlCol="0">
              <a:spAutoFit/>
              <a:scene3d>
                <a:camera prst="orthographicFront"/>
                <a:lightRig rig="threePt" dir="t"/>
              </a:scene3d>
              <a:sp3d contourW="12700"/>
            </a:bodyPr>
            <a:lstStyle/>
            <a:p>
              <a:pPr lvl="0">
                <a:defRPr/>
              </a:pPr>
              <a:r>
                <a:rPr lang="zh-CN" altLang="en-US" sz="2400" b="1" dirty="0">
                  <a:solidFill>
                    <a:srgbClr val="01559D"/>
                  </a:solidFill>
                  <a:latin typeface="微软雅黑" panose="020B0503020204020204" pitchFamily="34" charset="-122"/>
                  <a:ea typeface="微软雅黑" panose="020B0503020204020204" pitchFamily="34" charset="-122"/>
                  <a:sym typeface="+mn-ea"/>
                </a:rPr>
                <a:t>谓词、量词和嵌套量词</a:t>
              </a:r>
            </a:p>
          </p:txBody>
        </p:sp>
        <p:sp>
          <p:nvSpPr>
            <p:cNvPr id="27" name="文本框 26"/>
            <p:cNvSpPr txBox="1"/>
            <p:nvPr/>
          </p:nvSpPr>
          <p:spPr>
            <a:xfrm>
              <a:off x="5402408" y="1616731"/>
              <a:ext cx="4867484" cy="313881"/>
            </a:xfrm>
            <a:prstGeom prst="rect">
              <a:avLst/>
            </a:prstGeom>
            <a:noFill/>
          </p:spPr>
          <p:txBody>
            <a:bodyPr wrap="square" rtlCol="0">
              <a:spAutoFit/>
              <a:scene3d>
                <a:camera prst="orthographicFront"/>
                <a:lightRig rig="threePt" dir="t"/>
              </a:scene3d>
              <a:sp3d contourW="12700"/>
            </a:bodyPr>
            <a:lstStyle/>
            <a:p>
              <a:pPr lvl="0">
                <a:lnSpc>
                  <a:spcPct val="120000"/>
                </a:lnSpc>
                <a:defRPr/>
              </a:pPr>
              <a:r>
                <a:rPr lang="en-US" altLang="zh-CN" sz="1200" dirty="0">
                  <a:solidFill>
                    <a:srgbClr val="01559D"/>
                  </a:solidFill>
                  <a:latin typeface="微软雅黑" panose="020B0503020204020204" pitchFamily="34" charset="-122"/>
                  <a:ea typeface="微软雅黑" panose="020B0503020204020204" pitchFamily="34" charset="-122"/>
                </a:rPr>
                <a:t>Predicates and Quantifiers and Nested Quantifiers</a:t>
              </a:r>
              <a:endParaRPr kumimoji="0" lang="en-US" altLang="zh-CN" sz="1200" b="0" i="0" u="none" strike="noStrike" kern="1200" cap="none" spc="0" normalizeH="0" baseline="0" noProof="0" dirty="0">
                <a:ln>
                  <a:noFill/>
                </a:ln>
                <a:solidFill>
                  <a:srgbClr val="01559D"/>
                </a:solidFill>
                <a:effectLst/>
                <a:uLnTx/>
                <a:uFillTx/>
                <a:latin typeface="微软雅黑" panose="020B0503020204020204" pitchFamily="34" charset="-122"/>
                <a:ea typeface="微软雅黑" panose="020B0503020204020204" pitchFamily="34" charset="-122"/>
              </a:endParaRPr>
            </a:p>
          </p:txBody>
        </p:sp>
      </p:grpSp>
      <p:sp>
        <p:nvSpPr>
          <p:cNvPr id="28" name="圆角矩形 27"/>
          <p:cNvSpPr/>
          <p:nvPr/>
        </p:nvSpPr>
        <p:spPr>
          <a:xfrm rot="2700000">
            <a:off x="5478145" y="2987260"/>
            <a:ext cx="401955" cy="401320"/>
          </a:xfrm>
          <a:prstGeom prst="roundRect">
            <a:avLst/>
          </a:prstGeom>
          <a:solidFill>
            <a:schemeClr val="accent1"/>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1559D"/>
              </a:solidFill>
            </a:endParaRPr>
          </a:p>
        </p:txBody>
      </p:sp>
      <p:sp>
        <p:nvSpPr>
          <p:cNvPr id="29" name="文本框 28"/>
          <p:cNvSpPr txBox="1"/>
          <p:nvPr/>
        </p:nvSpPr>
        <p:spPr>
          <a:xfrm>
            <a:off x="5521868" y="3003770"/>
            <a:ext cx="314510" cy="369332"/>
          </a:xfrm>
          <a:prstGeom prst="rect">
            <a:avLst/>
          </a:prstGeom>
          <a:noFill/>
        </p:spPr>
        <p:txBody>
          <a:bodyPr wrap="none" rtlCol="0">
            <a:spAutoFit/>
          </a:bodyPr>
          <a:lstStyle/>
          <a:p>
            <a:pPr algn="ctr"/>
            <a:r>
              <a:rPr lang="en-US" altLang="zh-CN" b="1" i="1" dirty="0">
                <a:solidFill>
                  <a:schemeClr val="bg1"/>
                </a:solidFill>
                <a:latin typeface="Century Gothic" panose="020B0502020202020204" pitchFamily="34" charset="0"/>
              </a:rPr>
              <a:t>3</a:t>
            </a:r>
            <a:endParaRPr lang="zh-CN" altLang="en-US" b="1" i="1" dirty="0">
              <a:solidFill>
                <a:schemeClr val="bg1"/>
              </a:solidFill>
              <a:latin typeface="Century Gothic" panose="020B0502020202020204" pitchFamily="34" charset="0"/>
            </a:endParaRPr>
          </a:p>
        </p:txBody>
      </p:sp>
      <p:grpSp>
        <p:nvGrpSpPr>
          <p:cNvPr id="30" name="组合 29"/>
          <p:cNvGrpSpPr/>
          <p:nvPr/>
        </p:nvGrpSpPr>
        <p:grpSpPr>
          <a:xfrm>
            <a:off x="5971540" y="3845144"/>
            <a:ext cx="4867275" cy="658343"/>
            <a:chOff x="5402407" y="1253593"/>
            <a:chExt cx="4867485" cy="658235"/>
          </a:xfrm>
        </p:grpSpPr>
        <p:sp>
          <p:nvSpPr>
            <p:cNvPr id="31" name="文本框 30"/>
            <p:cNvSpPr txBox="1"/>
            <p:nvPr/>
          </p:nvSpPr>
          <p:spPr>
            <a:xfrm>
              <a:off x="5402407" y="1253593"/>
              <a:ext cx="3474114" cy="461589"/>
            </a:xfrm>
            <a:prstGeom prst="rect">
              <a:avLst/>
            </a:prstGeom>
            <a:noFill/>
          </p:spPr>
          <p:txBody>
            <a:bodyPr wrap="square" rtlCol="0">
              <a:spAutoFit/>
              <a:scene3d>
                <a:camera prst="orthographicFront"/>
                <a:lightRig rig="threePt" dir="t"/>
              </a:scene3d>
              <a:sp3d contourW="12700"/>
            </a:bodyPr>
            <a:lstStyle/>
            <a:p>
              <a:pPr lvl="0">
                <a:defRPr/>
              </a:pPr>
              <a:r>
                <a:rPr lang="zh-CN" altLang="en-US" sz="2400" b="1" dirty="0">
                  <a:solidFill>
                    <a:srgbClr val="01559D"/>
                  </a:solidFill>
                  <a:latin typeface="微软雅黑" panose="020B0503020204020204" pitchFamily="34" charset="-122"/>
                  <a:ea typeface="微软雅黑" panose="020B0503020204020204" pitchFamily="34" charset="-122"/>
                  <a:sym typeface="+mn-ea"/>
                </a:rPr>
                <a:t>推理规则</a:t>
              </a:r>
            </a:p>
          </p:txBody>
        </p:sp>
        <p:sp>
          <p:nvSpPr>
            <p:cNvPr id="32" name="文本框 31"/>
            <p:cNvSpPr txBox="1"/>
            <p:nvPr/>
          </p:nvSpPr>
          <p:spPr>
            <a:xfrm>
              <a:off x="5402408" y="1616731"/>
              <a:ext cx="4867484" cy="295097"/>
            </a:xfrm>
            <a:prstGeom prst="rect">
              <a:avLst/>
            </a:prstGeom>
            <a:noFill/>
          </p:spPr>
          <p:txBody>
            <a:bodyPr wrap="square" rtlCol="0">
              <a:spAutoFit/>
              <a:scene3d>
                <a:camera prst="orthographicFront"/>
                <a:lightRig rig="threePt" dir="t"/>
              </a:scene3d>
              <a:sp3d contourW="12700"/>
            </a:bodyPr>
            <a:lstStyle/>
            <a:p>
              <a:pPr lvl="0">
                <a:lnSpc>
                  <a:spcPct val="120000"/>
                </a:lnSpc>
                <a:defRPr/>
              </a:pPr>
              <a:r>
                <a:rPr lang="en-US" altLang="zh-CN" sz="1200" dirty="0">
                  <a:solidFill>
                    <a:srgbClr val="01559D"/>
                  </a:solidFill>
                  <a:latin typeface="微软雅黑" panose="020B0503020204020204" pitchFamily="34" charset="-122"/>
                  <a:ea typeface="微软雅黑" panose="020B0503020204020204" pitchFamily="34" charset="-122"/>
                </a:rPr>
                <a:t>Rules of Inference</a:t>
              </a:r>
              <a:endParaRPr kumimoji="0" lang="en-US" altLang="zh-CN" sz="1200" b="0" i="0" u="none" strike="noStrike" kern="1200" cap="none" spc="0" normalizeH="0" baseline="0" noProof="0" dirty="0">
                <a:ln>
                  <a:noFill/>
                </a:ln>
                <a:solidFill>
                  <a:srgbClr val="01559D"/>
                </a:solidFill>
                <a:effectLst/>
                <a:uLnTx/>
                <a:uFillTx/>
                <a:latin typeface="微软雅黑" panose="020B0503020204020204" pitchFamily="34" charset="-122"/>
                <a:ea typeface="微软雅黑" panose="020B0503020204020204" pitchFamily="34" charset="-122"/>
              </a:endParaRPr>
            </a:p>
          </p:txBody>
        </p:sp>
      </p:grpSp>
      <p:sp>
        <p:nvSpPr>
          <p:cNvPr id="33" name="圆角矩形 32"/>
          <p:cNvSpPr/>
          <p:nvPr/>
        </p:nvSpPr>
        <p:spPr>
          <a:xfrm rot="2700000">
            <a:off x="5478145" y="3965160"/>
            <a:ext cx="401955" cy="401320"/>
          </a:xfrm>
          <a:prstGeom prst="roundRect">
            <a:avLst/>
          </a:prstGeom>
          <a:solidFill>
            <a:schemeClr val="accent2"/>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1559D"/>
              </a:solidFill>
            </a:endParaRPr>
          </a:p>
        </p:txBody>
      </p:sp>
      <p:sp>
        <p:nvSpPr>
          <p:cNvPr id="34" name="文本框 33"/>
          <p:cNvSpPr txBox="1"/>
          <p:nvPr/>
        </p:nvSpPr>
        <p:spPr>
          <a:xfrm>
            <a:off x="5521868" y="3981035"/>
            <a:ext cx="314510" cy="369332"/>
          </a:xfrm>
          <a:prstGeom prst="rect">
            <a:avLst/>
          </a:prstGeom>
          <a:noFill/>
        </p:spPr>
        <p:txBody>
          <a:bodyPr wrap="none" rtlCol="0">
            <a:spAutoFit/>
          </a:bodyPr>
          <a:lstStyle/>
          <a:p>
            <a:pPr algn="ctr"/>
            <a:r>
              <a:rPr lang="en-US" altLang="zh-CN" b="1" i="1" dirty="0">
                <a:solidFill>
                  <a:schemeClr val="bg1"/>
                </a:solidFill>
                <a:latin typeface="Century Gothic" panose="020B0502020202020204" pitchFamily="34" charset="0"/>
              </a:rPr>
              <a:t>4</a:t>
            </a:r>
            <a:endParaRPr lang="zh-CN" altLang="en-US" b="1" i="1" dirty="0">
              <a:solidFill>
                <a:schemeClr val="bg1"/>
              </a:solidFill>
              <a:latin typeface="Century Gothic" panose="020B0502020202020204" pitchFamily="34" charset="0"/>
            </a:endParaRPr>
          </a:p>
        </p:txBody>
      </p:sp>
      <p:sp>
        <p:nvSpPr>
          <p:cNvPr id="35" name="文本框 34"/>
          <p:cNvSpPr txBox="1"/>
          <p:nvPr/>
        </p:nvSpPr>
        <p:spPr>
          <a:xfrm>
            <a:off x="1403844" y="1769537"/>
            <a:ext cx="3768205" cy="829945"/>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sz="4800" b="1" dirty="0">
                <a:solidFill>
                  <a:srgbClr val="01559D"/>
                </a:solidFill>
                <a:latin typeface="Arial" panose="020B0604020202020204" pitchFamily="34" charset="0"/>
                <a:cs typeface="Arial" panose="020B0604020202020204" pitchFamily="34" charset="0"/>
              </a:rPr>
              <a:t>CONTENT</a:t>
            </a:r>
            <a:endParaRPr kumimoji="0" lang="en-US" altLang="zh-CN" sz="4800" b="1" u="none" strike="noStrike" kern="1200" cap="none" spc="0" normalizeH="0" baseline="0" noProof="0" dirty="0">
              <a:ln>
                <a:noFill/>
              </a:ln>
              <a:solidFill>
                <a:srgbClr val="01559D"/>
              </a:solidFill>
              <a:effectLst/>
              <a:uLnTx/>
              <a:uFillTx/>
              <a:latin typeface="Arial" panose="020B0604020202020204" pitchFamily="34" charset="0"/>
              <a:cs typeface="Arial" panose="020B0604020202020204" pitchFamily="34" charset="0"/>
            </a:endParaRPr>
          </a:p>
        </p:txBody>
      </p:sp>
      <p:grpSp>
        <p:nvGrpSpPr>
          <p:cNvPr id="36" name="组合 35"/>
          <p:cNvGrpSpPr/>
          <p:nvPr/>
        </p:nvGrpSpPr>
        <p:grpSpPr>
          <a:xfrm>
            <a:off x="5971540" y="4885471"/>
            <a:ext cx="4867275" cy="658343"/>
            <a:chOff x="5402407" y="1253593"/>
            <a:chExt cx="4867485" cy="658235"/>
          </a:xfrm>
        </p:grpSpPr>
        <p:sp>
          <p:nvSpPr>
            <p:cNvPr id="37" name="文本框 36"/>
            <p:cNvSpPr txBox="1"/>
            <p:nvPr/>
          </p:nvSpPr>
          <p:spPr>
            <a:xfrm>
              <a:off x="5402407" y="1253593"/>
              <a:ext cx="3474114" cy="461589"/>
            </a:xfrm>
            <a:prstGeom prst="rect">
              <a:avLst/>
            </a:prstGeom>
            <a:noFill/>
          </p:spPr>
          <p:txBody>
            <a:bodyPr wrap="square" rtlCol="0">
              <a:spAutoFit/>
              <a:scene3d>
                <a:camera prst="orthographicFront"/>
                <a:lightRig rig="threePt" dir="t"/>
              </a:scene3d>
              <a:sp3d contourW="12700"/>
            </a:bodyPr>
            <a:lstStyle/>
            <a:p>
              <a:pPr lvl="0">
                <a:defRPr/>
              </a:pPr>
              <a:r>
                <a:rPr lang="zh-CN" altLang="en-US" sz="2400" b="1" dirty="0">
                  <a:solidFill>
                    <a:srgbClr val="01559D"/>
                  </a:solidFill>
                  <a:latin typeface="微软雅黑" panose="020B0503020204020204" pitchFamily="34" charset="-122"/>
                  <a:ea typeface="微软雅黑" panose="020B0503020204020204" pitchFamily="34" charset="-122"/>
                  <a:sym typeface="+mn-ea"/>
                </a:rPr>
                <a:t>证明导论</a:t>
              </a:r>
            </a:p>
          </p:txBody>
        </p:sp>
        <p:sp>
          <p:nvSpPr>
            <p:cNvPr id="38" name="文本框 37"/>
            <p:cNvSpPr txBox="1"/>
            <p:nvPr/>
          </p:nvSpPr>
          <p:spPr>
            <a:xfrm>
              <a:off x="5402408" y="1616731"/>
              <a:ext cx="4867484" cy="295097"/>
            </a:xfrm>
            <a:prstGeom prst="rect">
              <a:avLst/>
            </a:prstGeom>
            <a:noFill/>
          </p:spPr>
          <p:txBody>
            <a:bodyPr wrap="square" rtlCol="0">
              <a:spAutoFit/>
              <a:scene3d>
                <a:camera prst="orthographicFront"/>
                <a:lightRig rig="threePt" dir="t"/>
              </a:scene3d>
              <a:sp3d contourW="12700"/>
            </a:bodyPr>
            <a:lstStyle/>
            <a:p>
              <a:pPr lvl="0">
                <a:lnSpc>
                  <a:spcPct val="120000"/>
                </a:lnSpc>
                <a:defRPr/>
              </a:pPr>
              <a:r>
                <a:rPr lang="en-US" altLang="zh-CN" sz="1200" dirty="0">
                  <a:solidFill>
                    <a:srgbClr val="01559D"/>
                  </a:solidFill>
                  <a:latin typeface="微软雅黑" panose="020B0503020204020204" pitchFamily="34" charset="-122"/>
                  <a:ea typeface="微软雅黑" panose="020B0503020204020204" pitchFamily="34" charset="-122"/>
                </a:rPr>
                <a:t>Introduction to Proofs</a:t>
              </a:r>
              <a:endParaRPr kumimoji="0" lang="en-US" altLang="zh-CN" sz="1200" b="0" i="0" u="none" strike="noStrike" kern="1200" cap="none" spc="0" normalizeH="0" baseline="0" noProof="0" dirty="0">
                <a:ln>
                  <a:noFill/>
                </a:ln>
                <a:solidFill>
                  <a:srgbClr val="01559D"/>
                </a:solidFill>
                <a:effectLst/>
                <a:uLnTx/>
                <a:uFillTx/>
                <a:latin typeface="微软雅黑" panose="020B0503020204020204" pitchFamily="34" charset="-122"/>
                <a:ea typeface="微软雅黑" panose="020B0503020204020204" pitchFamily="34" charset="-122"/>
              </a:endParaRPr>
            </a:p>
          </p:txBody>
        </p:sp>
      </p:grpSp>
      <p:sp>
        <p:nvSpPr>
          <p:cNvPr id="39" name="圆角矩形 38"/>
          <p:cNvSpPr/>
          <p:nvPr/>
        </p:nvSpPr>
        <p:spPr>
          <a:xfrm rot="2700000">
            <a:off x="5478145" y="4956971"/>
            <a:ext cx="401955" cy="401320"/>
          </a:xfrm>
          <a:prstGeom prst="roundRect">
            <a:avLst/>
          </a:prstGeom>
          <a:solidFill>
            <a:schemeClr val="accent1"/>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1559D"/>
              </a:solidFill>
            </a:endParaRPr>
          </a:p>
        </p:txBody>
      </p:sp>
      <p:sp>
        <p:nvSpPr>
          <p:cNvPr id="40" name="文本框 39"/>
          <p:cNvSpPr txBox="1"/>
          <p:nvPr/>
        </p:nvSpPr>
        <p:spPr>
          <a:xfrm>
            <a:off x="5522669" y="4973481"/>
            <a:ext cx="312907" cy="369332"/>
          </a:xfrm>
          <a:prstGeom prst="rect">
            <a:avLst/>
          </a:prstGeom>
          <a:noFill/>
        </p:spPr>
        <p:txBody>
          <a:bodyPr wrap="none" rtlCol="0">
            <a:spAutoFit/>
          </a:bodyPr>
          <a:lstStyle/>
          <a:p>
            <a:pPr algn="ctr"/>
            <a:r>
              <a:rPr lang="en-US" altLang="zh-CN" b="1" i="1" dirty="0">
                <a:solidFill>
                  <a:schemeClr val="bg1"/>
                </a:solidFill>
                <a:latin typeface="Century Gothic" panose="020B0502020202020204" pitchFamily="34" charset="0"/>
              </a:rPr>
              <a:t>5</a:t>
            </a:r>
            <a:endParaRPr lang="zh-CN" altLang="en-US" b="1" i="1" dirty="0">
              <a:solidFill>
                <a:schemeClr val="bg1"/>
              </a:solidFill>
              <a:latin typeface="Century Gothic" panose="020B0502020202020204" pitchFamily="34" charset="0"/>
            </a:endParaRPr>
          </a:p>
        </p:txBody>
      </p:sp>
      <p:cxnSp>
        <p:nvCxnSpPr>
          <p:cNvPr id="42" name="直接连接符 41"/>
          <p:cNvCxnSpPr/>
          <p:nvPr/>
        </p:nvCxnSpPr>
        <p:spPr>
          <a:xfrm>
            <a:off x="5172049" y="685800"/>
            <a:ext cx="0" cy="5486400"/>
          </a:xfrm>
          <a:prstGeom prst="line">
            <a:avLst/>
          </a:prstGeom>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5524183" y="1047970"/>
            <a:ext cx="309880" cy="368300"/>
          </a:xfrm>
          <a:prstGeom prst="rect">
            <a:avLst/>
          </a:prstGeom>
          <a:noFill/>
        </p:spPr>
        <p:txBody>
          <a:bodyPr wrap="none" rtlCol="0">
            <a:spAutoFit/>
          </a:bodyPr>
          <a:lstStyle/>
          <a:p>
            <a:pPr algn="ctr"/>
            <a:r>
              <a:rPr lang="en-US" altLang="zh-CN" b="1" i="1" dirty="0">
                <a:solidFill>
                  <a:schemeClr val="bg1"/>
                </a:solidFill>
                <a:latin typeface="Century Gothic" panose="020B0502020202020204" pitchFamily="34" charset="0"/>
              </a:rPr>
              <a:t>1</a:t>
            </a:r>
            <a:endParaRPr lang="zh-CN" altLang="en-US" b="1" i="1" dirty="0">
              <a:solidFill>
                <a:schemeClr val="bg1"/>
              </a:solidFill>
              <a:latin typeface="Century Gothic" panose="020B0502020202020204" pitchFamily="34" charset="0"/>
            </a:endParaRPr>
          </a:p>
        </p:txBody>
      </p:sp>
      <p:sp>
        <p:nvSpPr>
          <p:cNvPr id="43" name="文本框 42"/>
          <p:cNvSpPr txBox="1"/>
          <p:nvPr/>
        </p:nvSpPr>
        <p:spPr>
          <a:xfrm>
            <a:off x="5524183" y="2025870"/>
            <a:ext cx="309880" cy="368300"/>
          </a:xfrm>
          <a:prstGeom prst="rect">
            <a:avLst/>
          </a:prstGeom>
          <a:noFill/>
        </p:spPr>
        <p:txBody>
          <a:bodyPr wrap="none" rtlCol="0">
            <a:spAutoFit/>
          </a:bodyPr>
          <a:lstStyle/>
          <a:p>
            <a:pPr algn="ctr"/>
            <a:r>
              <a:rPr lang="en-US" altLang="zh-CN" b="1" i="1" dirty="0">
                <a:solidFill>
                  <a:schemeClr val="bg1"/>
                </a:solidFill>
                <a:latin typeface="Century Gothic" panose="020B0502020202020204" pitchFamily="34" charset="0"/>
              </a:rPr>
              <a:t>2</a:t>
            </a:r>
            <a:endParaRPr lang="zh-CN" altLang="en-US" b="1" i="1" dirty="0">
              <a:solidFill>
                <a:schemeClr val="bg1"/>
              </a:solidFill>
              <a:latin typeface="Century Gothic" panose="020B0502020202020204" pitchFamily="34" charset="0"/>
            </a:endParaRPr>
          </a:p>
        </p:txBody>
      </p:sp>
      <p:sp>
        <p:nvSpPr>
          <p:cNvPr id="44" name="文本框 43"/>
          <p:cNvSpPr txBox="1"/>
          <p:nvPr/>
        </p:nvSpPr>
        <p:spPr>
          <a:xfrm>
            <a:off x="5524183" y="3003770"/>
            <a:ext cx="309880" cy="368300"/>
          </a:xfrm>
          <a:prstGeom prst="rect">
            <a:avLst/>
          </a:prstGeom>
          <a:noFill/>
        </p:spPr>
        <p:txBody>
          <a:bodyPr wrap="none" rtlCol="0">
            <a:spAutoFit/>
          </a:bodyPr>
          <a:lstStyle/>
          <a:p>
            <a:pPr algn="ctr"/>
            <a:r>
              <a:rPr lang="en-US" altLang="zh-CN" b="1" i="1" dirty="0">
                <a:solidFill>
                  <a:schemeClr val="bg1"/>
                </a:solidFill>
                <a:latin typeface="Century Gothic" panose="020B0502020202020204" pitchFamily="34" charset="0"/>
              </a:rPr>
              <a:t>3</a:t>
            </a:r>
            <a:endParaRPr lang="zh-CN" altLang="en-US" b="1" i="1" dirty="0">
              <a:solidFill>
                <a:schemeClr val="bg1"/>
              </a:solidFill>
              <a:latin typeface="Century Gothic" panose="020B0502020202020204" pitchFamily="34" charset="0"/>
            </a:endParaRPr>
          </a:p>
        </p:txBody>
      </p:sp>
      <p:sp>
        <p:nvSpPr>
          <p:cNvPr id="45" name="文本框 44"/>
          <p:cNvSpPr txBox="1"/>
          <p:nvPr/>
        </p:nvSpPr>
        <p:spPr>
          <a:xfrm>
            <a:off x="5524183" y="3981035"/>
            <a:ext cx="309880" cy="368300"/>
          </a:xfrm>
          <a:prstGeom prst="rect">
            <a:avLst/>
          </a:prstGeom>
          <a:noFill/>
        </p:spPr>
        <p:txBody>
          <a:bodyPr wrap="none" rtlCol="0">
            <a:spAutoFit/>
          </a:bodyPr>
          <a:lstStyle/>
          <a:p>
            <a:pPr algn="ctr"/>
            <a:r>
              <a:rPr lang="en-US" altLang="zh-CN" b="1" i="1" dirty="0">
                <a:solidFill>
                  <a:schemeClr val="bg1"/>
                </a:solidFill>
                <a:latin typeface="Century Gothic" panose="020B0502020202020204" pitchFamily="34" charset="0"/>
              </a:rPr>
              <a:t>4</a:t>
            </a:r>
            <a:endParaRPr lang="zh-CN" altLang="en-US" b="1" i="1" dirty="0">
              <a:solidFill>
                <a:schemeClr val="bg1"/>
              </a:solidFill>
              <a:latin typeface="Century Gothic" panose="020B0502020202020204" pitchFamily="34" charset="0"/>
            </a:endParaRPr>
          </a:p>
        </p:txBody>
      </p:sp>
      <p:sp>
        <p:nvSpPr>
          <p:cNvPr id="46" name="文本框 45"/>
          <p:cNvSpPr txBox="1"/>
          <p:nvPr/>
        </p:nvSpPr>
        <p:spPr>
          <a:xfrm>
            <a:off x="5529081" y="4973481"/>
            <a:ext cx="300082" cy="369332"/>
          </a:xfrm>
          <a:prstGeom prst="rect">
            <a:avLst/>
          </a:prstGeom>
          <a:noFill/>
        </p:spPr>
        <p:txBody>
          <a:bodyPr wrap="none" rtlCol="0">
            <a:spAutoFit/>
          </a:bodyPr>
          <a:lstStyle/>
          <a:p>
            <a:pPr algn="ctr"/>
            <a:r>
              <a:rPr lang="en-US" altLang="zh-CN" b="1" i="1" dirty="0">
                <a:solidFill>
                  <a:schemeClr val="bg1"/>
                </a:solidFill>
                <a:latin typeface="Century Gothic" panose="020B0502020202020204" pitchFamily="34" charset="0"/>
              </a:rPr>
              <a:t>5</a:t>
            </a:r>
            <a:endParaRPr lang="zh-CN" altLang="en-US" b="1" i="1" dirty="0">
              <a:solidFill>
                <a:schemeClr val="bg1"/>
              </a:solidFill>
              <a:latin typeface="Century Gothic" panose="020B0502020202020204" pitchFamily="34" charset="0"/>
            </a:endParaRPr>
          </a:p>
        </p:txBody>
      </p:sp>
      <p:cxnSp>
        <p:nvCxnSpPr>
          <p:cNvPr id="47" name="直接连接符 46"/>
          <p:cNvCxnSpPr/>
          <p:nvPr/>
        </p:nvCxnSpPr>
        <p:spPr>
          <a:xfrm>
            <a:off x="5172049" y="685800"/>
            <a:ext cx="0" cy="5486400"/>
          </a:xfrm>
          <a:prstGeom prst="line">
            <a:avLst/>
          </a:prstGeom>
        </p:spPr>
        <p:style>
          <a:lnRef idx="1">
            <a:schemeClr val="accent1"/>
          </a:lnRef>
          <a:fillRef idx="0">
            <a:schemeClr val="accent1"/>
          </a:fillRef>
          <a:effectRef idx="0">
            <a:schemeClr val="accent1"/>
          </a:effectRef>
          <a:fontRef idx="minor">
            <a:schemeClr val="tx1"/>
          </a:fontRef>
        </p:style>
      </p:cxnSp>
      <p:pic>
        <p:nvPicPr>
          <p:cNvPr id="48" name="图片 47"/>
          <p:cNvPicPr>
            <a:picLocks noChangeAspect="1"/>
          </p:cNvPicPr>
          <p:nvPr/>
        </p:nvPicPr>
        <p:blipFill rotWithShape="1">
          <a:blip r:embed="rId3" cstate="print">
            <a:extLst>
              <a:ext uri="{28A0092B-C50C-407E-A947-70E740481C1C}">
                <a14:useLocalDpi xmlns:a14="http://schemas.microsoft.com/office/drawing/2010/main" val="0"/>
              </a:ext>
            </a:extLst>
          </a:blip>
          <a:srcRect l="1365" t="12185" r="-1365" b="14706"/>
          <a:stretch/>
        </p:blipFill>
        <p:spPr>
          <a:xfrm>
            <a:off x="-76200" y="0"/>
            <a:ext cx="5337360" cy="6858000"/>
          </a:xfrm>
          <a:prstGeom prst="rect">
            <a:avLst/>
          </a:prstGeom>
        </p:spPr>
      </p:pic>
      <p:sp>
        <p:nvSpPr>
          <p:cNvPr id="49" name="矩形 48"/>
          <p:cNvSpPr/>
          <p:nvPr/>
        </p:nvSpPr>
        <p:spPr>
          <a:xfrm>
            <a:off x="10724" y="13332"/>
            <a:ext cx="5161325" cy="6849631"/>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50" name="组合 49"/>
          <p:cNvGrpSpPr/>
          <p:nvPr/>
        </p:nvGrpSpPr>
        <p:grpSpPr>
          <a:xfrm>
            <a:off x="1453762" y="788767"/>
            <a:ext cx="3664725" cy="2363484"/>
            <a:chOff x="1480473" y="320843"/>
            <a:chExt cx="3664725" cy="2363484"/>
          </a:xfrm>
        </p:grpSpPr>
        <p:sp>
          <p:nvSpPr>
            <p:cNvPr id="51" name="标题 1"/>
            <p:cNvSpPr txBox="1">
              <a:spLocks/>
            </p:cNvSpPr>
            <p:nvPr/>
          </p:nvSpPr>
          <p:spPr>
            <a:xfrm>
              <a:off x="1480473" y="320843"/>
              <a:ext cx="3193873" cy="23634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800" dirty="0">
                  <a:solidFill>
                    <a:schemeClr val="bg1"/>
                  </a:solidFill>
                  <a:latin typeface="微软雅黑" panose="020B0503020204020204" pitchFamily="34" charset="-122"/>
                  <a:ea typeface="微软雅黑" panose="020B0503020204020204" pitchFamily="34" charset="-122"/>
                </a:rPr>
                <a:t>Contents</a:t>
              </a:r>
              <a:r>
                <a:rPr lang="zh-CN" altLang="en-US" sz="4800" dirty="0">
                  <a:solidFill>
                    <a:schemeClr val="bg1"/>
                  </a:solidFill>
                  <a:latin typeface="微软雅黑" panose="020B0503020204020204" pitchFamily="34" charset="-122"/>
                  <a:ea typeface="微软雅黑" panose="020B0503020204020204" pitchFamily="34" charset="-122"/>
                </a:rPr>
                <a:t>  </a:t>
              </a:r>
              <a:endParaRPr lang="en-US" altLang="zh-CN" sz="4800" dirty="0">
                <a:solidFill>
                  <a:schemeClr val="bg1"/>
                </a:solidFill>
                <a:latin typeface="微软雅黑" panose="020B0503020204020204" pitchFamily="34" charset="-122"/>
                <a:ea typeface="微软雅黑" panose="020B0503020204020204" pitchFamily="34" charset="-122"/>
              </a:endParaRPr>
            </a:p>
            <a:p>
              <a:endParaRPr lang="zh-CN" altLang="en-US" sz="4800" dirty="0">
                <a:solidFill>
                  <a:schemeClr val="bg1"/>
                </a:solidFill>
                <a:latin typeface="微软雅黑" panose="020B0503020204020204" pitchFamily="34" charset="-122"/>
                <a:ea typeface="微软雅黑" panose="020B0503020204020204" pitchFamily="34" charset="-122"/>
              </a:endParaRPr>
            </a:p>
          </p:txBody>
        </p:sp>
        <p:cxnSp>
          <p:nvCxnSpPr>
            <p:cNvPr id="52" name="直接连接符 51"/>
            <p:cNvCxnSpPr/>
            <p:nvPr/>
          </p:nvCxnSpPr>
          <p:spPr>
            <a:xfrm flipV="1">
              <a:off x="2085198" y="1542583"/>
              <a:ext cx="3060000" cy="1455"/>
            </a:xfrm>
            <a:prstGeom prst="line">
              <a:avLst/>
            </a:prstGeom>
            <a:ln w="22225">
              <a:solidFill>
                <a:srgbClr val="FFFFFF"/>
              </a:solidFill>
              <a:headEnd type="oval"/>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2128730" y="1640460"/>
              <a:ext cx="1529995" cy="830997"/>
            </a:xfrm>
            <a:prstGeom prst="rect">
              <a:avLst/>
            </a:prstGeom>
          </p:spPr>
          <p:txBody>
            <a:bodyPr wrap="square">
              <a:spAutoFit/>
            </a:bodyPr>
            <a:lstStyle/>
            <a:p>
              <a:r>
                <a:rPr lang="zh-CN" altLang="en-US" sz="4800" dirty="0">
                  <a:solidFill>
                    <a:schemeClr val="bg1"/>
                  </a:solidFill>
                  <a:latin typeface="微软雅黑" panose="020B0503020204020204" pitchFamily="34" charset="-122"/>
                  <a:ea typeface="微软雅黑" panose="020B0503020204020204" pitchFamily="34" charset="-122"/>
                  <a:cs typeface="+mj-cs"/>
                </a:rPr>
                <a:t>提纲</a:t>
              </a:r>
              <a:endParaRPr lang="en-US" altLang="zh-CN" sz="4800" dirty="0">
                <a:solidFill>
                  <a:schemeClr val="bg1"/>
                </a:solidFill>
                <a:latin typeface="微软雅黑" panose="020B0503020204020204" pitchFamily="34" charset="-122"/>
                <a:ea typeface="微软雅黑" panose="020B0503020204020204" pitchFamily="34" charset="-122"/>
                <a:cs typeface="+mj-cs"/>
              </a:endParaRPr>
            </a:p>
          </p:txBody>
        </p:sp>
      </p:grpSp>
    </p:spTree>
    <p:extLst>
      <p:ext uri="{BB962C8B-B14F-4D97-AF65-F5344CB8AC3E}">
        <p14:creationId xmlns:p14="http://schemas.microsoft.com/office/powerpoint/2010/main" val="4261865061"/>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200" y="1066800"/>
            <a:ext cx="11277599" cy="9906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normAutofit/>
          </a:bodyPr>
          <a:lstStyle/>
          <a:p>
            <a:r>
              <a:rPr lang="zh-CN" altLang="en-US" dirty="0"/>
              <a:t>一致的系统规范说明</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algn="just">
                  <a:lnSpc>
                    <a:spcPct val="110000"/>
                  </a:lnSpc>
                </a:pPr>
                <a:r>
                  <a:rPr lang="zh-CN" altLang="en-US" dirty="0"/>
                  <a:t>一系列的命题是</a:t>
                </a:r>
                <a:r>
                  <a:rPr lang="zh-CN" altLang="en-US" b="1" dirty="0">
                    <a:solidFill>
                      <a:srgbClr val="C00000"/>
                    </a:solidFill>
                  </a:rPr>
                  <a:t>一致的</a:t>
                </a:r>
                <a:r>
                  <a:rPr lang="en-US" altLang="zh-CN" dirty="0"/>
                  <a:t>, </a:t>
                </a:r>
                <a:r>
                  <a:rPr lang="zh-CN" altLang="en-US" dirty="0"/>
                  <a:t>也就是说系统规范说明不应该包含有冲突的需求</a:t>
                </a:r>
                <a:r>
                  <a:rPr lang="en-US" altLang="zh-CN" dirty="0"/>
                  <a:t>. </a:t>
                </a:r>
                <a:r>
                  <a:rPr lang="zh-CN" altLang="en-US" dirty="0"/>
                  <a:t>当规范说明不一致时</a:t>
                </a:r>
                <a:r>
                  <a:rPr lang="en-US" altLang="zh-CN" dirty="0"/>
                  <a:t>, </a:t>
                </a:r>
                <a:r>
                  <a:rPr lang="zh-CN" altLang="en-US" dirty="0"/>
                  <a:t>无法开发出满足所有规范说明的系统</a:t>
                </a:r>
                <a:r>
                  <a:rPr lang="en-US" altLang="zh-CN" dirty="0"/>
                  <a:t>.</a:t>
                </a:r>
              </a:p>
              <a:p>
                <a:endParaRPr lang="en-US" altLang="zh-CN" dirty="0"/>
              </a:p>
              <a:p>
                <a:r>
                  <a:rPr lang="zh-CN" altLang="en-US" dirty="0"/>
                  <a:t>例</a:t>
                </a:r>
                <a:r>
                  <a:rPr lang="en-US" dirty="0"/>
                  <a:t>: </a:t>
                </a:r>
                <a:r>
                  <a:rPr lang="zh-CN" altLang="en-US" dirty="0"/>
                  <a:t>以下系统规范说明是否一致</a:t>
                </a:r>
                <a:r>
                  <a:rPr lang="en-US" dirty="0"/>
                  <a:t>?</a:t>
                </a:r>
              </a:p>
              <a:p>
                <a:pPr lvl="1"/>
                <a:r>
                  <a:rPr lang="en-US" dirty="0"/>
                  <a:t>“</a:t>
                </a:r>
                <a:r>
                  <a:rPr lang="zh-CN" altLang="en-US" dirty="0"/>
                  <a:t>诊断信息存储在缓冲区中或者被重传</a:t>
                </a:r>
                <a:r>
                  <a:rPr lang="en-US" dirty="0"/>
                  <a:t>.”</a:t>
                </a:r>
              </a:p>
              <a:p>
                <a:pPr lvl="1"/>
                <a:r>
                  <a:rPr lang="en-US" dirty="0"/>
                  <a:t>“</a:t>
                </a:r>
                <a:r>
                  <a:rPr lang="zh-CN" altLang="en-US" dirty="0"/>
                  <a:t>诊断信息没有存储在缓冲区中</a:t>
                </a:r>
                <a:r>
                  <a:rPr lang="en-US" dirty="0"/>
                  <a:t>.”</a:t>
                </a:r>
              </a:p>
              <a:p>
                <a:pPr lvl="1"/>
                <a:r>
                  <a:rPr lang="en-US" dirty="0"/>
                  <a:t>“</a:t>
                </a:r>
                <a:r>
                  <a:rPr lang="zh-CN" altLang="en-US" dirty="0"/>
                  <a:t>如果诊断信息存储在缓冲区中</a:t>
                </a:r>
                <a:r>
                  <a:rPr lang="en-US" altLang="zh-CN" dirty="0"/>
                  <a:t>, </a:t>
                </a:r>
                <a:r>
                  <a:rPr lang="zh-CN" altLang="en-US" dirty="0"/>
                  <a:t>那么它被重传</a:t>
                </a:r>
                <a:r>
                  <a:rPr lang="en-US" dirty="0"/>
                  <a:t>.”</a:t>
                </a:r>
              </a:p>
              <a:p>
                <a:r>
                  <a:rPr lang="zh-CN" altLang="en-US" dirty="0"/>
                  <a:t>解</a:t>
                </a:r>
                <a:r>
                  <a:rPr lang="en-US" dirty="0"/>
                  <a:t>: </a:t>
                </a:r>
              </a:p>
              <a:p>
                <a:pPr lvl="1">
                  <a:lnSpc>
                    <a:spcPct val="100000"/>
                  </a:lnSpc>
                </a:pPr>
                <a14:m>
                  <m:oMath xmlns:m="http://schemas.openxmlformats.org/officeDocument/2006/math">
                    <m:r>
                      <a:rPr lang="en-US" i="1" dirty="0" smtClean="0">
                        <a:latin typeface="Cambria Math" panose="02040503050406030204" pitchFamily="18" charset="0"/>
                      </a:rPr>
                      <m:t>𝑝</m:t>
                    </m:r>
                  </m:oMath>
                </a14:m>
                <a:r>
                  <a:rPr lang="zh-CN" altLang="en-US" dirty="0"/>
                  <a:t>表示</a:t>
                </a:r>
                <a:r>
                  <a:rPr lang="en-US" dirty="0"/>
                  <a:t>“</a:t>
                </a:r>
                <a:r>
                  <a:rPr lang="zh-CN" altLang="en-US" dirty="0"/>
                  <a:t>诊断信息存储在缓冲区中</a:t>
                </a:r>
                <a:r>
                  <a:rPr lang="en-US" dirty="0"/>
                  <a:t>.” </a:t>
                </a:r>
              </a:p>
              <a:p>
                <a:pPr lvl="1">
                  <a:lnSpc>
                    <a:spcPct val="100000"/>
                  </a:lnSpc>
                </a:pPr>
                <a14:m>
                  <m:oMath xmlns:m="http://schemas.openxmlformats.org/officeDocument/2006/math">
                    <m:r>
                      <a:rPr lang="en-US" i="1" dirty="0" smtClean="0">
                        <a:latin typeface="Cambria Math" panose="02040503050406030204" pitchFamily="18" charset="0"/>
                      </a:rPr>
                      <m:t>𝑞</m:t>
                    </m:r>
                  </m:oMath>
                </a14:m>
                <a:r>
                  <a:rPr lang="zh-CN" altLang="en-US" dirty="0"/>
                  <a:t>表示</a:t>
                </a:r>
                <a:r>
                  <a:rPr lang="en-US" dirty="0"/>
                  <a:t>“</a:t>
                </a:r>
                <a:r>
                  <a:rPr lang="zh-CN" altLang="en-US" dirty="0"/>
                  <a:t>诊断消息被重传</a:t>
                </a:r>
                <a:r>
                  <a:rPr lang="en-US" dirty="0"/>
                  <a:t>” </a:t>
                </a:r>
              </a:p>
              <a:p>
                <a:pPr lvl="1">
                  <a:lnSpc>
                    <a:spcPct val="100000"/>
                  </a:lnSpc>
                </a:pPr>
                <a:r>
                  <a:rPr lang="zh-CN" altLang="en-US" dirty="0"/>
                  <a:t>以上规范说明可以写为</a:t>
                </a:r>
                <a:r>
                  <a:rPr lang="en-US" dirty="0"/>
                  <a:t>: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m:t>
                    </m:r>
                    <m:r>
                      <a:rPr lang="en-US" i="1" dirty="0" smtClean="0">
                        <a:latin typeface="Cambria Math" panose="02040503050406030204" pitchFamily="18" charset="0"/>
                      </a:rPr>
                      <m:t>𝑞</m:t>
                    </m:r>
                  </m:oMath>
                </a14:m>
                <a:r>
                  <a:rPr lang="en-US" dirty="0"/>
                  <a:t>, </a:t>
                </a:r>
                <a14:m>
                  <m:oMath xmlns:m="http://schemas.openxmlformats.org/officeDocument/2006/math">
                    <m:r>
                      <a:rPr lang="en-US" altLang="zh-CN" i="1" dirty="0" smtClean="0">
                        <a:latin typeface="Cambria Math" panose="02040503050406030204" pitchFamily="18" charset="0"/>
                      </a:rPr>
                      <m:t>¬</m:t>
                    </m:r>
                    <m:r>
                      <a:rPr lang="en-US" altLang="zh-CN" i="1" dirty="0" smtClean="0">
                        <a:latin typeface="Cambria Math" panose="02040503050406030204" pitchFamily="18" charset="0"/>
                      </a:rPr>
                      <m:t>𝑝</m:t>
                    </m:r>
                  </m:oMath>
                </a14:m>
                <a:r>
                  <a:rPr lang="en-US" dirty="0"/>
                  <a:t>,</a:t>
                </a:r>
                <a:r>
                  <a:rPr lang="en-US" altLang="zh-CN" dirty="0"/>
                  <a:t> </a:t>
                </a:r>
                <a14:m>
                  <m:oMath xmlns:m="http://schemas.openxmlformats.org/officeDocument/2006/math">
                    <m:r>
                      <a:rPr lang="en-US" altLang="zh-CN" i="1" dirty="0" smtClean="0">
                        <a:latin typeface="Cambria Math" panose="02040503050406030204" pitchFamily="18" charset="0"/>
                      </a:rPr>
                      <m:t>𝑝</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𝑞</m:t>
                    </m:r>
                  </m:oMath>
                </a14:m>
                <a:r>
                  <a:rPr lang="en-US" dirty="0"/>
                  <a:t>.   </a:t>
                </a:r>
              </a:p>
              <a:p>
                <a:pPr lvl="1">
                  <a:lnSpc>
                    <a:spcPct val="100000"/>
                  </a:lnSpc>
                </a:pPr>
                <a:r>
                  <a:rPr lang="zh-CN" altLang="en-US" dirty="0"/>
                  <a:t>当</a:t>
                </a:r>
                <a14:m>
                  <m:oMath xmlns:m="http://schemas.openxmlformats.org/officeDocument/2006/math">
                    <m:r>
                      <a:rPr lang="en-US" i="1" dirty="0" smtClean="0">
                        <a:latin typeface="Cambria Math" panose="02040503050406030204" pitchFamily="18" charset="0"/>
                      </a:rPr>
                      <m:t>𝑝</m:t>
                    </m:r>
                  </m:oMath>
                </a14:m>
                <a:r>
                  <a:rPr lang="zh-CN" altLang="en-US" dirty="0"/>
                  <a:t>为假</a:t>
                </a:r>
                <a:r>
                  <a:rPr lang="en-US" altLang="zh-CN" dirty="0"/>
                  <a:t>, </a:t>
                </a:r>
                <a14:m>
                  <m:oMath xmlns:m="http://schemas.openxmlformats.org/officeDocument/2006/math">
                    <m:r>
                      <a:rPr lang="en-US" i="1" dirty="0" smtClean="0">
                        <a:latin typeface="Cambria Math" panose="02040503050406030204" pitchFamily="18" charset="0"/>
                      </a:rPr>
                      <m:t>𝑞</m:t>
                    </m:r>
                  </m:oMath>
                </a14:m>
                <a:r>
                  <a:rPr lang="zh-CN" altLang="en-US" dirty="0"/>
                  <a:t>为真</a:t>
                </a:r>
                <a:r>
                  <a:rPr lang="en-US" altLang="zh-CN" dirty="0"/>
                  <a:t>, </a:t>
                </a:r>
                <a:r>
                  <a:rPr lang="zh-CN" altLang="en-US" dirty="0"/>
                  <a:t>以上规范说明都为真</a:t>
                </a:r>
                <a:r>
                  <a:rPr lang="en-US" dirty="0"/>
                  <a:t>. </a:t>
                </a:r>
                <a:r>
                  <a:rPr lang="zh-CN" altLang="en-US" dirty="0"/>
                  <a:t>所以是一致的</a:t>
                </a:r>
                <a:r>
                  <a:rPr lang="en-US" dirty="0"/>
                  <a:t>.</a:t>
                </a:r>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310" r="-1110" b="-238"/>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3F1534D-F341-4769-BC51-7088E38977C7}"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40</a:t>
            </a:fld>
            <a:endParaRPr lang="zh-CN"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一致的系统规范说明</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a:t>例</a:t>
                </a:r>
                <a:r>
                  <a:rPr lang="en-US" dirty="0"/>
                  <a:t>: </a:t>
                </a:r>
                <a:r>
                  <a:rPr lang="zh-CN" altLang="en-US" dirty="0"/>
                  <a:t>以下系统规范说明是否一致</a:t>
                </a:r>
                <a:r>
                  <a:rPr lang="en-US" dirty="0"/>
                  <a:t>?</a:t>
                </a:r>
              </a:p>
              <a:p>
                <a:pPr lvl="1"/>
                <a:r>
                  <a:rPr lang="en-US" dirty="0"/>
                  <a:t>“</a:t>
                </a:r>
                <a:r>
                  <a:rPr lang="zh-CN" altLang="en-US" dirty="0"/>
                  <a:t>诊断信息存储在缓冲区中或者被重传</a:t>
                </a:r>
                <a:r>
                  <a:rPr lang="en-US" altLang="zh-CN" dirty="0"/>
                  <a:t>.”</a:t>
                </a:r>
              </a:p>
              <a:p>
                <a:pPr lvl="1"/>
                <a:r>
                  <a:rPr lang="en-US" altLang="zh-CN" dirty="0"/>
                  <a:t>“</a:t>
                </a:r>
                <a:r>
                  <a:rPr lang="zh-CN" altLang="en-US" dirty="0"/>
                  <a:t>诊断信息没有存储在缓冲区中</a:t>
                </a:r>
                <a:r>
                  <a:rPr lang="en-US" altLang="zh-CN" dirty="0"/>
                  <a:t>.”</a:t>
                </a:r>
              </a:p>
              <a:p>
                <a:pPr lvl="1"/>
                <a:r>
                  <a:rPr lang="en-US" altLang="zh-CN" dirty="0"/>
                  <a:t>“</a:t>
                </a:r>
                <a:r>
                  <a:rPr lang="zh-CN" altLang="en-US" dirty="0"/>
                  <a:t>如果诊断信息存储在缓冲区中</a:t>
                </a:r>
                <a:r>
                  <a:rPr lang="en-US" altLang="zh-CN" dirty="0"/>
                  <a:t>, </a:t>
                </a:r>
                <a:r>
                  <a:rPr lang="zh-CN" altLang="en-US" dirty="0"/>
                  <a:t>那么它被重传</a:t>
                </a:r>
                <a:r>
                  <a:rPr lang="en-US" altLang="zh-CN" dirty="0"/>
                  <a:t>.”</a:t>
                </a:r>
              </a:p>
              <a:p>
                <a:pPr lvl="1"/>
                <a:r>
                  <a:rPr lang="en-US" altLang="zh-CN" dirty="0"/>
                  <a:t> “</a:t>
                </a:r>
                <a:r>
                  <a:rPr lang="zh-CN" altLang="en-US" dirty="0"/>
                  <a:t>诊断消息没有被重传</a:t>
                </a:r>
                <a:r>
                  <a:rPr lang="en-US" altLang="zh-CN" dirty="0"/>
                  <a:t>.”</a:t>
                </a:r>
                <a:r>
                  <a:rPr lang="en-US" altLang="zh-CN" dirty="0">
                    <a:solidFill>
                      <a:srgbClr val="FF0000"/>
                    </a:solidFill>
                  </a:rPr>
                  <a:t> (</a:t>
                </a:r>
                <a:r>
                  <a:rPr lang="zh-CN" altLang="en-US" dirty="0">
                    <a:solidFill>
                      <a:srgbClr val="FF0000"/>
                    </a:solidFill>
                  </a:rPr>
                  <a:t>新增加的</a:t>
                </a:r>
                <a:r>
                  <a:rPr lang="en-US" altLang="zh-CN" dirty="0">
                    <a:solidFill>
                      <a:srgbClr val="FF0000"/>
                    </a:solidFill>
                  </a:rPr>
                  <a:t>)</a:t>
                </a:r>
                <a:endParaRPr lang="en-US" dirty="0">
                  <a:solidFill>
                    <a:srgbClr val="FF0000"/>
                  </a:solidFill>
                </a:endParaRPr>
              </a:p>
              <a:p>
                <a:r>
                  <a:rPr lang="zh-CN" altLang="en-US" dirty="0"/>
                  <a:t>解</a:t>
                </a:r>
                <a:r>
                  <a:rPr lang="en-US" dirty="0"/>
                  <a:t>: </a:t>
                </a:r>
              </a:p>
              <a:p>
                <a:pPr lvl="1"/>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 </m:t>
                    </m:r>
                  </m:oMath>
                </a14:m>
                <a:r>
                  <a:rPr lang="zh-CN" altLang="en-US" dirty="0"/>
                  <a:t>表示</a:t>
                </a:r>
                <a:r>
                  <a:rPr lang="en-US" dirty="0"/>
                  <a:t>“</a:t>
                </a:r>
                <a:r>
                  <a:rPr lang="zh-CN" altLang="en-US" dirty="0"/>
                  <a:t>诊断信息存储在缓冲区中</a:t>
                </a:r>
                <a:r>
                  <a:rPr lang="en-US" dirty="0"/>
                  <a:t>.” </a:t>
                </a:r>
              </a:p>
              <a:p>
                <a:pPr lvl="1"/>
                <a14:m>
                  <m:oMath xmlns:m="http://schemas.openxmlformats.org/officeDocument/2006/math">
                    <m:r>
                      <a:rPr lang="en-US" i="1" dirty="0" smtClean="0">
                        <a:latin typeface="Cambria Math" panose="02040503050406030204" pitchFamily="18" charset="0"/>
                      </a:rPr>
                      <m:t>𝑞</m:t>
                    </m:r>
                    <m:r>
                      <a:rPr lang="en-US" i="1" dirty="0" smtClean="0">
                        <a:latin typeface="Cambria Math" panose="02040503050406030204" pitchFamily="18" charset="0"/>
                      </a:rPr>
                      <m:t> </m:t>
                    </m:r>
                  </m:oMath>
                </a14:m>
                <a:r>
                  <a:rPr lang="zh-CN" altLang="en-US" dirty="0"/>
                  <a:t>表示</a:t>
                </a:r>
                <a:r>
                  <a:rPr lang="en-US" dirty="0"/>
                  <a:t>“</a:t>
                </a:r>
                <a:r>
                  <a:rPr lang="zh-CN" altLang="en-US" dirty="0"/>
                  <a:t>诊断消息被重传</a:t>
                </a:r>
                <a:r>
                  <a:rPr lang="en-US" dirty="0"/>
                  <a:t>” </a:t>
                </a:r>
              </a:p>
              <a:p>
                <a:pPr lvl="1"/>
                <a:r>
                  <a:rPr lang="zh-CN" altLang="en-US" dirty="0"/>
                  <a:t>以上规范说明可以写为</a:t>
                </a:r>
                <a:r>
                  <a:rPr lang="en-US" dirty="0"/>
                  <a:t>: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m:t>
                    </m:r>
                    <m:r>
                      <a:rPr lang="en-US" i="1" dirty="0" smtClean="0">
                        <a:latin typeface="Cambria Math" panose="02040503050406030204" pitchFamily="18" charset="0"/>
                      </a:rPr>
                      <m:t>𝑞</m:t>
                    </m:r>
                  </m:oMath>
                </a14:m>
                <a:r>
                  <a:rPr lang="en-US" dirty="0"/>
                  <a:t>, </a:t>
                </a:r>
                <a14:m>
                  <m:oMath xmlns:m="http://schemas.openxmlformats.org/officeDocument/2006/math">
                    <m:r>
                      <a:rPr lang="en-US" altLang="zh-CN" i="1" dirty="0" smtClean="0">
                        <a:latin typeface="Cambria Math" panose="02040503050406030204" pitchFamily="18" charset="0"/>
                      </a:rPr>
                      <m:t>¬</m:t>
                    </m:r>
                    <m:r>
                      <a:rPr lang="en-US" altLang="zh-CN" i="1" dirty="0" smtClean="0">
                        <a:latin typeface="Cambria Math" panose="02040503050406030204" pitchFamily="18" charset="0"/>
                      </a:rPr>
                      <m:t>𝑝</m:t>
                    </m:r>
                  </m:oMath>
                </a14:m>
                <a:r>
                  <a:rPr lang="en-US" altLang="zh-CN" dirty="0"/>
                  <a:t>,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m:t>
                    </m:r>
                    <m:r>
                      <a:rPr lang="en-US" i="1" dirty="0" smtClean="0">
                        <a:latin typeface="Cambria Math" panose="02040503050406030204" pitchFamily="18" charset="0"/>
                      </a:rPr>
                      <m:t>𝑞</m:t>
                    </m:r>
                  </m:oMath>
                </a14:m>
                <a:r>
                  <a:rPr lang="en-US" dirty="0"/>
                  <a:t>, </a:t>
                </a:r>
                <a14:m>
                  <m:oMath xmlns:m="http://schemas.openxmlformats.org/officeDocument/2006/math">
                    <m:r>
                      <a:rPr lang="en-US" altLang="zh-CN" i="1" dirty="0" smtClean="0">
                        <a:latin typeface="Cambria Math" panose="02040503050406030204" pitchFamily="18" charset="0"/>
                      </a:rPr>
                      <m:t>¬</m:t>
                    </m:r>
                    <m:r>
                      <a:rPr lang="en-US" altLang="zh-CN" i="1" dirty="0">
                        <a:latin typeface="Cambria Math" panose="02040503050406030204" pitchFamily="18" charset="0"/>
                      </a:rPr>
                      <m:t>𝑞</m:t>
                    </m:r>
                  </m:oMath>
                </a14:m>
                <a:r>
                  <a:rPr lang="en-US" altLang="zh-CN" dirty="0"/>
                  <a:t>. </a:t>
                </a:r>
              </a:p>
              <a:p>
                <a:pPr lvl="1"/>
                <a:r>
                  <a:rPr lang="zh-CN" altLang="en-US" dirty="0"/>
                  <a:t>上一个例子中知道只有</a:t>
                </a:r>
                <a14:m>
                  <m:oMath xmlns:m="http://schemas.openxmlformats.org/officeDocument/2006/math">
                    <m:r>
                      <a:rPr lang="en-US" altLang="zh-CN" i="1" dirty="0" smtClean="0">
                        <a:latin typeface="Cambria Math" panose="02040503050406030204" pitchFamily="18" charset="0"/>
                      </a:rPr>
                      <m:t>𝑝</m:t>
                    </m:r>
                  </m:oMath>
                </a14:m>
                <a:r>
                  <a:rPr lang="zh-CN" altLang="en-US" dirty="0"/>
                  <a:t>为假</a:t>
                </a:r>
                <a:r>
                  <a:rPr lang="en-US" altLang="zh-CN" dirty="0"/>
                  <a:t>, </a:t>
                </a:r>
                <a14:m>
                  <m:oMath xmlns:m="http://schemas.openxmlformats.org/officeDocument/2006/math">
                    <m:r>
                      <a:rPr lang="en-US" altLang="zh-CN" i="1" dirty="0" smtClean="0">
                        <a:latin typeface="Cambria Math" panose="02040503050406030204" pitchFamily="18" charset="0"/>
                      </a:rPr>
                      <m:t>𝑞</m:t>
                    </m:r>
                  </m:oMath>
                </a14:m>
                <a:r>
                  <a:rPr lang="zh-CN" altLang="en-US" dirty="0"/>
                  <a:t>为真时</a:t>
                </a:r>
                <a:r>
                  <a:rPr lang="en-US" altLang="zh-CN" dirty="0"/>
                  <a:t>, </a:t>
                </a:r>
                <a:r>
                  <a:rPr lang="zh-CN" altLang="en-US" dirty="0"/>
                  <a:t>前三个规范说明为真</a:t>
                </a:r>
                <a:r>
                  <a:rPr lang="en-US" dirty="0"/>
                  <a:t>. </a:t>
                </a:r>
              </a:p>
              <a:p>
                <a:pPr lvl="1"/>
                <a:r>
                  <a:rPr lang="zh-CN" altLang="en-US" dirty="0"/>
                  <a:t>然而本例中新增的当</a:t>
                </a:r>
                <a14:m>
                  <m:oMath xmlns:m="http://schemas.openxmlformats.org/officeDocument/2006/math">
                    <m:r>
                      <a:rPr lang="en-US" altLang="zh-CN" i="1" dirty="0" smtClean="0">
                        <a:latin typeface="Cambria Math" panose="02040503050406030204" pitchFamily="18" charset="0"/>
                      </a:rPr>
                      <m:t>𝑞</m:t>
                    </m:r>
                  </m:oMath>
                </a14:m>
                <a:r>
                  <a:rPr lang="zh-CN" altLang="en-US" dirty="0"/>
                  <a:t>为真</a:t>
                </a:r>
                <a:r>
                  <a:rPr lang="en-US" altLang="zh-CN" dirty="0"/>
                  <a:t>, </a:t>
                </a:r>
                <a14:m>
                  <m:oMath xmlns:m="http://schemas.openxmlformats.org/officeDocument/2006/math">
                    <m:r>
                      <a:rPr lang="en-US" altLang="zh-CN" i="1" dirty="0" smtClean="0">
                        <a:latin typeface="Cambria Math" panose="02040503050406030204" pitchFamily="18" charset="0"/>
                      </a:rPr>
                      <m:t>¬</m:t>
                    </m:r>
                    <m:r>
                      <a:rPr lang="en-US" altLang="zh-CN" i="1" dirty="0" smtClean="0">
                        <a:latin typeface="Cambria Math" panose="02040503050406030204" pitchFamily="18" charset="0"/>
                      </a:rPr>
                      <m:t>𝑞</m:t>
                    </m:r>
                  </m:oMath>
                </a14:m>
                <a:r>
                  <a:rPr lang="zh-CN" altLang="en-US" dirty="0"/>
                  <a:t>为假</a:t>
                </a:r>
                <a:r>
                  <a:rPr lang="en-US" altLang="zh-CN" dirty="0"/>
                  <a:t>.</a:t>
                </a:r>
              </a:p>
              <a:p>
                <a:pPr lvl="1"/>
                <a:r>
                  <a:rPr lang="zh-CN" altLang="en-US" dirty="0"/>
                  <a:t>因此以上四个规范说明不一致</a:t>
                </a:r>
                <a:r>
                  <a:rPr lang="en-US" altLang="zh-CN" dirty="0"/>
                  <a:t>.</a:t>
                </a:r>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338EED40-A770-433A-841A-81E6503B5F75}"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41</a:t>
            </a:fld>
            <a:endParaRPr lang="zh-CN" altLang="en-US" dirty="0"/>
          </a:p>
        </p:txBody>
      </p:sp>
    </p:spTree>
    <p:extLst>
      <p:ext uri="{BB962C8B-B14F-4D97-AF65-F5344CB8AC3E}">
        <p14:creationId xmlns:p14="http://schemas.microsoft.com/office/powerpoint/2010/main" val="29544969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逻辑谜题</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gn="just"/>
                <a:r>
                  <a:rPr lang="zh-CN" altLang="en-US" dirty="0"/>
                  <a:t>例</a:t>
                </a:r>
                <a:r>
                  <a:rPr lang="en-US" altLang="zh-CN" dirty="0"/>
                  <a:t>(</a:t>
                </a:r>
                <a:r>
                  <a:rPr lang="zh-CN" altLang="en-US" dirty="0"/>
                  <a:t>逻辑谜题</a:t>
                </a:r>
                <a:r>
                  <a:rPr lang="en-US" altLang="zh-CN" dirty="0"/>
                  <a:t>): </a:t>
                </a:r>
                <a:r>
                  <a:rPr lang="zh-CN" altLang="en-US" dirty="0"/>
                  <a:t>一个岛上居住着两类人</a:t>
                </a:r>
                <a:r>
                  <a:rPr lang="en-US" altLang="zh-CN" dirty="0"/>
                  <a:t>-</a:t>
                </a:r>
                <a:r>
                  <a:rPr lang="zh-CN" altLang="en-US" b="1" dirty="0">
                    <a:solidFill>
                      <a:srgbClr val="C00000"/>
                    </a:solidFill>
                  </a:rPr>
                  <a:t>骑士</a:t>
                </a:r>
                <a:r>
                  <a:rPr lang="zh-CN" altLang="en-US" dirty="0"/>
                  <a:t>和</a:t>
                </a:r>
                <a:r>
                  <a:rPr lang="zh-CN" altLang="en-US" b="1" dirty="0">
                    <a:solidFill>
                      <a:srgbClr val="0070C0"/>
                    </a:solidFill>
                  </a:rPr>
                  <a:t>无赖</a:t>
                </a:r>
                <a:r>
                  <a:rPr lang="en-US" altLang="zh-CN" dirty="0"/>
                  <a:t>. </a:t>
                </a:r>
                <a:r>
                  <a:rPr lang="zh-CN" altLang="en-US" b="1" dirty="0">
                    <a:solidFill>
                      <a:srgbClr val="C00000"/>
                    </a:solidFill>
                  </a:rPr>
                  <a:t>骑士说</a:t>
                </a:r>
                <a:r>
                  <a:rPr lang="zh-CN" altLang="en-US" dirty="0"/>
                  <a:t>的都是</a:t>
                </a:r>
                <a:r>
                  <a:rPr lang="zh-CN" altLang="en-US" b="1" dirty="0">
                    <a:solidFill>
                      <a:srgbClr val="C00000"/>
                    </a:solidFill>
                  </a:rPr>
                  <a:t>真话</a:t>
                </a:r>
                <a:r>
                  <a:rPr lang="en-US" altLang="zh-CN" dirty="0"/>
                  <a:t>, </a:t>
                </a:r>
                <a:r>
                  <a:rPr lang="zh-CN" altLang="en-US" b="1" dirty="0">
                    <a:solidFill>
                      <a:srgbClr val="0070C0"/>
                    </a:solidFill>
                  </a:rPr>
                  <a:t>无赖说</a:t>
                </a:r>
                <a:r>
                  <a:rPr lang="zh-CN" altLang="en-US" dirty="0"/>
                  <a:t>的都是</a:t>
                </a:r>
                <a:r>
                  <a:rPr lang="zh-CN" altLang="en-US" b="1" dirty="0">
                    <a:solidFill>
                      <a:srgbClr val="0070C0"/>
                    </a:solidFill>
                  </a:rPr>
                  <a:t>假话</a:t>
                </a:r>
                <a:r>
                  <a:rPr lang="en-US" altLang="zh-CN" dirty="0"/>
                  <a:t>. </a:t>
                </a:r>
                <a:r>
                  <a:rPr lang="zh-CN" altLang="en-US" dirty="0"/>
                  <a:t>你去该岛上</a:t>
                </a:r>
                <a:r>
                  <a:rPr lang="en-US" altLang="zh-CN" dirty="0"/>
                  <a:t>, </a:t>
                </a:r>
                <a:r>
                  <a:rPr lang="zh-CN" altLang="en-US" dirty="0"/>
                  <a:t>遇到两个人</a:t>
                </a:r>
                <a:r>
                  <a:rPr lang="en-US" altLang="zh-CN" dirty="0"/>
                  <a:t>A</a:t>
                </a:r>
                <a:r>
                  <a:rPr lang="zh-CN" altLang="en-US" dirty="0"/>
                  <a:t>和</a:t>
                </a:r>
                <a:r>
                  <a:rPr lang="en-US" altLang="zh-CN" dirty="0"/>
                  <a:t>B</a:t>
                </a:r>
                <a:r>
                  <a:rPr lang="en-US" dirty="0"/>
                  <a:t>. </a:t>
                </a:r>
                <a:r>
                  <a:rPr lang="zh-CN" altLang="en-US" dirty="0"/>
                  <a:t>请判断</a:t>
                </a:r>
                <a:r>
                  <a:rPr lang="en-US" altLang="zh-CN" dirty="0"/>
                  <a:t>A</a:t>
                </a:r>
                <a:r>
                  <a:rPr lang="zh-CN" altLang="en-US" dirty="0"/>
                  <a:t>和</a:t>
                </a:r>
                <a:r>
                  <a:rPr lang="en-US" altLang="zh-CN" dirty="0"/>
                  <a:t>B</a:t>
                </a:r>
                <a:r>
                  <a:rPr lang="zh-CN" altLang="en-US" dirty="0"/>
                  <a:t>到底是什么样的人？</a:t>
                </a:r>
                <a:endParaRPr lang="en-US" dirty="0"/>
              </a:p>
              <a:p>
                <a:pPr lvl="1" algn="just"/>
                <a:r>
                  <a:rPr lang="en-US" dirty="0"/>
                  <a:t>A</a:t>
                </a:r>
                <a:r>
                  <a:rPr lang="zh-CN" altLang="en-US" dirty="0"/>
                  <a:t>说</a:t>
                </a:r>
                <a:r>
                  <a:rPr lang="en-US" dirty="0"/>
                  <a:t> “B</a:t>
                </a:r>
                <a:r>
                  <a:rPr lang="zh-CN" altLang="en-US" dirty="0"/>
                  <a:t>是骑士</a:t>
                </a:r>
                <a:r>
                  <a:rPr lang="en-US" dirty="0"/>
                  <a:t>.”</a:t>
                </a:r>
              </a:p>
              <a:p>
                <a:pPr lvl="1" algn="just"/>
                <a:r>
                  <a:rPr lang="en-US" dirty="0"/>
                  <a:t>B</a:t>
                </a:r>
                <a:r>
                  <a:rPr lang="zh-CN" altLang="en-US" dirty="0"/>
                  <a:t>说</a:t>
                </a:r>
                <a:r>
                  <a:rPr lang="en-US" dirty="0"/>
                  <a:t> “</a:t>
                </a:r>
                <a:r>
                  <a:rPr lang="zh-CN" altLang="en-US" dirty="0"/>
                  <a:t>我们两个是两类人</a:t>
                </a:r>
                <a:r>
                  <a:rPr lang="en-US" dirty="0"/>
                  <a:t>.”</a:t>
                </a:r>
              </a:p>
              <a:p>
                <a:pPr algn="just"/>
                <a:r>
                  <a:rPr lang="zh-CN" altLang="en-US" dirty="0"/>
                  <a:t>解</a:t>
                </a:r>
                <a:r>
                  <a:rPr lang="en-US" dirty="0"/>
                  <a:t>: </a:t>
                </a:r>
                <a14:m>
                  <m:oMath xmlns:m="http://schemas.openxmlformats.org/officeDocument/2006/math">
                    <m:r>
                      <a:rPr lang="en-US" i="1" dirty="0" smtClean="0">
                        <a:latin typeface="Cambria Math" panose="02040503050406030204" pitchFamily="18" charset="0"/>
                      </a:rPr>
                      <m:t>𝑝</m:t>
                    </m:r>
                  </m:oMath>
                </a14:m>
                <a:r>
                  <a:rPr lang="zh-CN" altLang="en-US" dirty="0"/>
                  <a:t>表示</a:t>
                </a:r>
                <a:r>
                  <a:rPr lang="en-US" altLang="zh-CN" dirty="0"/>
                  <a:t>“A</a:t>
                </a:r>
                <a:r>
                  <a:rPr lang="zh-CN" altLang="en-US" dirty="0"/>
                  <a:t>是骑士”</a:t>
                </a:r>
                <a:r>
                  <a:rPr lang="en-US" altLang="zh-CN" dirty="0"/>
                  <a:t>, </a:t>
                </a:r>
                <a14:m>
                  <m:oMath xmlns:m="http://schemas.openxmlformats.org/officeDocument/2006/math">
                    <m:r>
                      <a:rPr lang="en-US" i="1" dirty="0" smtClean="0">
                        <a:latin typeface="Cambria Math" panose="02040503050406030204" pitchFamily="18" charset="0"/>
                      </a:rPr>
                      <m:t>𝑞</m:t>
                    </m:r>
                  </m:oMath>
                </a14:m>
                <a:r>
                  <a:rPr lang="zh-CN" altLang="en-US" dirty="0"/>
                  <a:t>表示</a:t>
                </a:r>
                <a:r>
                  <a:rPr lang="en-US" altLang="zh-CN" dirty="0"/>
                  <a:t>“B</a:t>
                </a:r>
                <a:r>
                  <a:rPr lang="zh-CN" altLang="en-US" dirty="0"/>
                  <a:t>是骑士</a:t>
                </a:r>
                <a:r>
                  <a:rPr lang="en-US" altLang="zh-CN" dirty="0"/>
                  <a:t>”. </a:t>
                </a:r>
                <a:r>
                  <a:rPr lang="zh-CN" altLang="en-US" dirty="0"/>
                  <a:t>那么</a:t>
                </a:r>
                <a14:m>
                  <m:oMath xmlns:m="http://schemas.openxmlformats.org/officeDocument/2006/math">
                    <m:r>
                      <a:rPr lang="en-US" i="1" dirty="0" smtClean="0">
                        <a:latin typeface="Cambria Math" panose="02040503050406030204" pitchFamily="18" charset="0"/>
                        <a:sym typeface="Symbol"/>
                      </a:rPr>
                      <m:t></m:t>
                    </m:r>
                    <m:r>
                      <a:rPr lang="en-US" i="1" dirty="0">
                        <a:latin typeface="Cambria Math" panose="02040503050406030204" pitchFamily="18" charset="0"/>
                        <a:sym typeface="Symbol"/>
                      </a:rPr>
                      <m:t>𝑝</m:t>
                    </m:r>
                  </m:oMath>
                </a14:m>
                <a:r>
                  <a:rPr lang="zh-CN" altLang="en-US" dirty="0">
                    <a:sym typeface="Symbol"/>
                  </a:rPr>
                  <a:t>表示</a:t>
                </a:r>
                <a:r>
                  <a:rPr lang="en-US" altLang="zh-CN" dirty="0"/>
                  <a:t>“ A</a:t>
                </a:r>
                <a:r>
                  <a:rPr lang="zh-CN" altLang="en-US" dirty="0"/>
                  <a:t>是无赖”</a:t>
                </a:r>
                <a:r>
                  <a:rPr lang="en-US" altLang="zh-CN" dirty="0"/>
                  <a:t>,</a:t>
                </a:r>
                <a:r>
                  <a:rPr lang="en-US" dirty="0">
                    <a:sym typeface="Symbol"/>
                  </a:rPr>
                  <a:t> </a:t>
                </a:r>
                <a14:m>
                  <m:oMath xmlns:m="http://schemas.openxmlformats.org/officeDocument/2006/math">
                    <m:r>
                      <a:rPr lang="en-US" i="1" dirty="0" smtClean="0">
                        <a:latin typeface="Cambria Math" panose="02040503050406030204" pitchFamily="18" charset="0"/>
                        <a:sym typeface="Symbol"/>
                      </a:rPr>
                      <m:t></m:t>
                    </m:r>
                    <m:r>
                      <a:rPr lang="en-US" i="1" dirty="0" smtClean="0">
                        <a:latin typeface="Cambria Math" panose="02040503050406030204" pitchFamily="18" charset="0"/>
                        <a:sym typeface="Symbol"/>
                      </a:rPr>
                      <m:t>𝑞</m:t>
                    </m:r>
                  </m:oMath>
                </a14:m>
                <a:r>
                  <a:rPr lang="zh-CN" altLang="en-US" dirty="0">
                    <a:sym typeface="Symbol"/>
                  </a:rPr>
                  <a:t>表示</a:t>
                </a:r>
                <a:r>
                  <a:rPr lang="en-US" altLang="zh-CN" dirty="0"/>
                  <a:t>“B</a:t>
                </a:r>
                <a:r>
                  <a:rPr lang="zh-CN" altLang="en-US" dirty="0"/>
                  <a:t>是无赖</a:t>
                </a:r>
                <a:r>
                  <a:rPr lang="en-US" altLang="zh-CN" dirty="0"/>
                  <a:t>”</a:t>
                </a:r>
                <a:r>
                  <a:rPr lang="en-US" dirty="0">
                    <a:sym typeface="Symbol"/>
                  </a:rPr>
                  <a:t>.</a:t>
                </a:r>
              </a:p>
              <a:p>
                <a:pPr lvl="1" algn="just"/>
                <a:r>
                  <a:rPr lang="zh-CN" altLang="en-US" dirty="0">
                    <a:sym typeface="Symbol"/>
                  </a:rPr>
                  <a:t>如果</a:t>
                </a:r>
                <a:r>
                  <a:rPr lang="en-US" dirty="0">
                    <a:sym typeface="Symbol"/>
                  </a:rPr>
                  <a:t>A</a:t>
                </a:r>
                <a:r>
                  <a:rPr lang="zh-CN" altLang="en-US" dirty="0">
                    <a:sym typeface="Symbol"/>
                  </a:rPr>
                  <a:t>是骑士</a:t>
                </a:r>
                <a:r>
                  <a:rPr lang="en-US" dirty="0">
                    <a:sym typeface="Symbol"/>
                  </a:rPr>
                  <a:t>, </a:t>
                </a:r>
                <a:r>
                  <a:rPr lang="zh-CN" altLang="en-US" dirty="0">
                    <a:sym typeface="Symbol"/>
                  </a:rPr>
                  <a:t>那么</a:t>
                </a:r>
                <a14:m>
                  <m:oMath xmlns:m="http://schemas.openxmlformats.org/officeDocument/2006/math">
                    <m:r>
                      <a:rPr lang="en-US" i="1" dirty="0" smtClean="0">
                        <a:latin typeface="Cambria Math" panose="02040503050406030204" pitchFamily="18" charset="0"/>
                        <a:sym typeface="Symbol"/>
                      </a:rPr>
                      <m:t>𝑝</m:t>
                    </m:r>
                  </m:oMath>
                </a14:m>
                <a:r>
                  <a:rPr lang="en-US" dirty="0">
                    <a:sym typeface="Symbol"/>
                  </a:rPr>
                  <a:t> </a:t>
                </a:r>
                <a:r>
                  <a:rPr lang="zh-CN" altLang="en-US" dirty="0">
                    <a:sym typeface="Symbol"/>
                  </a:rPr>
                  <a:t>为真</a:t>
                </a:r>
                <a:r>
                  <a:rPr lang="en-US" dirty="0">
                    <a:sym typeface="Symbol"/>
                  </a:rPr>
                  <a:t>. </a:t>
                </a:r>
                <a:r>
                  <a:rPr lang="zh-CN" altLang="en-US" dirty="0">
                    <a:sym typeface="Symbol"/>
                  </a:rPr>
                  <a:t>由于骑士讲真话</a:t>
                </a:r>
                <a:r>
                  <a:rPr lang="en-US" dirty="0">
                    <a:sym typeface="Symbol"/>
                  </a:rPr>
                  <a:t>, </a:t>
                </a:r>
                <a14:m>
                  <m:oMath xmlns:m="http://schemas.openxmlformats.org/officeDocument/2006/math">
                    <m:r>
                      <a:rPr lang="en-US" i="1" dirty="0" smtClean="0">
                        <a:latin typeface="Cambria Math" panose="02040503050406030204" pitchFamily="18" charset="0"/>
                        <a:sym typeface="Symbol"/>
                      </a:rPr>
                      <m:t>𝑞</m:t>
                    </m:r>
                  </m:oMath>
                </a14:m>
                <a:r>
                  <a:rPr lang="en-US" i="1" dirty="0">
                    <a:sym typeface="Symbol"/>
                  </a:rPr>
                  <a:t> </a:t>
                </a:r>
                <a:r>
                  <a:rPr lang="zh-CN" altLang="en-US" dirty="0">
                    <a:sym typeface="Symbol"/>
                  </a:rPr>
                  <a:t>必须为真</a:t>
                </a:r>
                <a:r>
                  <a:rPr lang="en-US" dirty="0">
                    <a:sym typeface="Symbol"/>
                  </a:rPr>
                  <a:t>. </a:t>
                </a:r>
                <a:r>
                  <a:rPr lang="zh-CN" altLang="en-US" dirty="0">
                    <a:sym typeface="Symbol"/>
                  </a:rPr>
                  <a:t>那么</a:t>
                </a:r>
                <a:r>
                  <a:rPr lang="en-US" altLang="zh-CN" dirty="0">
                    <a:sym typeface="Symbol"/>
                  </a:rPr>
                  <a:t>B</a:t>
                </a:r>
                <a:r>
                  <a:rPr lang="zh-CN" altLang="en-US" dirty="0">
                    <a:sym typeface="Symbol"/>
                  </a:rPr>
                  <a:t>说的话表示为</a:t>
                </a:r>
                <a14:m>
                  <m:oMath xmlns:m="http://schemas.openxmlformats.org/officeDocument/2006/math">
                    <m:r>
                      <a:rPr lang="en-US" i="1" dirty="0" smtClean="0">
                        <a:latin typeface="Cambria Math" panose="02040503050406030204" pitchFamily="18" charset="0"/>
                        <a:sym typeface="Symbol"/>
                      </a:rPr>
                      <m:t>(</m:t>
                    </m:r>
                    <m:r>
                      <a:rPr lang="en-US" i="1" dirty="0" smtClean="0">
                        <a:latin typeface="Cambria Math" panose="02040503050406030204" pitchFamily="18" charset="0"/>
                      </a:rPr>
                      <m:t>𝑝</m:t>
                    </m:r>
                    <m:r>
                      <a:rPr lang="en-US" i="1" dirty="0" smtClean="0">
                        <a:latin typeface="Cambria Math" panose="02040503050406030204" pitchFamily="18" charset="0"/>
                      </a:rPr>
                      <m:t>∧¬</m:t>
                    </m:r>
                    <m:r>
                      <a:rPr lang="en-US" i="1" dirty="0">
                        <a:latin typeface="Cambria Math" panose="02040503050406030204" pitchFamily="18" charset="0"/>
                      </a:rPr>
                      <m:t>𝑞</m:t>
                    </m:r>
                    <m:r>
                      <a:rPr lang="en-US" i="1" dirty="0">
                        <a:latin typeface="Cambria Math" panose="02040503050406030204" pitchFamily="18" charset="0"/>
                      </a:rPr>
                      <m:t>)∨(¬</m:t>
                    </m:r>
                    <m:r>
                      <a:rPr lang="en-US" i="1" dirty="0" err="1" smtClean="0">
                        <a:latin typeface="Cambria Math" panose="02040503050406030204" pitchFamily="18" charset="0"/>
                      </a:rPr>
                      <m:t>𝑝</m:t>
                    </m:r>
                    <m:r>
                      <a:rPr lang="en-US" i="1" dirty="0" err="1" smtClean="0">
                        <a:latin typeface="Cambria Math" panose="02040503050406030204" pitchFamily="18" charset="0"/>
                      </a:rPr>
                      <m:t>∧</m:t>
                    </m:r>
                    <m:r>
                      <a:rPr lang="en-US" i="1" dirty="0" err="1" smtClean="0">
                        <a:latin typeface="Cambria Math" panose="02040503050406030204" pitchFamily="18" charset="0"/>
                      </a:rPr>
                      <m:t>𝑞</m:t>
                    </m:r>
                    <m:r>
                      <a:rPr lang="en-US" i="1" dirty="0" smtClean="0">
                        <a:latin typeface="Cambria Math" panose="02040503050406030204" pitchFamily="18" charset="0"/>
                      </a:rPr>
                      <m:t>)</m:t>
                    </m:r>
                  </m:oMath>
                </a14:m>
                <a:r>
                  <a:rPr lang="zh-CN" altLang="en-US" dirty="0"/>
                  <a:t>需要为真</a:t>
                </a:r>
                <a:r>
                  <a:rPr lang="en-US" dirty="0"/>
                  <a:t>. </a:t>
                </a:r>
                <a:r>
                  <a:rPr lang="zh-CN" altLang="en-US" dirty="0"/>
                  <a:t>然而却并非如此</a:t>
                </a:r>
                <a:r>
                  <a:rPr lang="en-US" dirty="0"/>
                  <a:t>. </a:t>
                </a:r>
                <a:r>
                  <a:rPr lang="zh-CN" altLang="en-US" dirty="0"/>
                  <a:t>所以</a:t>
                </a:r>
                <a:r>
                  <a:rPr lang="en-US" dirty="0"/>
                  <a:t>, A</a:t>
                </a:r>
                <a:r>
                  <a:rPr lang="zh-CN" altLang="en-US" dirty="0"/>
                  <a:t>不是骑士</a:t>
                </a:r>
                <a:r>
                  <a:rPr lang="en-US" altLang="zh-CN" dirty="0"/>
                  <a:t>,</a:t>
                </a:r>
                <a:r>
                  <a:rPr lang="en-US" dirty="0"/>
                  <a:t> </a:t>
                </a:r>
                <a14:m>
                  <m:oMath xmlns:m="http://schemas.openxmlformats.org/officeDocument/2006/math">
                    <m:r>
                      <a:rPr lang="en-US" i="1" dirty="0" smtClean="0">
                        <a:latin typeface="Cambria Math" panose="02040503050406030204" pitchFamily="18" charset="0"/>
                        <a:sym typeface="Symbol"/>
                      </a:rPr>
                      <m:t></m:t>
                    </m:r>
                    <m:r>
                      <a:rPr lang="en-US" i="1" dirty="0" smtClean="0">
                        <a:latin typeface="Cambria Math" panose="02040503050406030204" pitchFamily="18" charset="0"/>
                        <a:sym typeface="Symbol"/>
                      </a:rPr>
                      <m:t>𝑝</m:t>
                    </m:r>
                  </m:oMath>
                </a14:m>
                <a:r>
                  <a:rPr lang="zh-CN" altLang="en-US" dirty="0">
                    <a:sym typeface="Symbol"/>
                  </a:rPr>
                  <a:t>为真</a:t>
                </a:r>
                <a:r>
                  <a:rPr lang="en-US" i="1" dirty="0">
                    <a:sym typeface="Symbol"/>
                  </a:rPr>
                  <a:t>.</a:t>
                </a:r>
              </a:p>
              <a:p>
                <a:pPr lvl="1" algn="just"/>
                <a:r>
                  <a:rPr lang="zh-CN" altLang="en-US" dirty="0">
                    <a:sym typeface="Symbol"/>
                  </a:rPr>
                  <a:t>如果</a:t>
                </a:r>
                <a:r>
                  <a:rPr lang="en-US" dirty="0">
                    <a:sym typeface="Symbol"/>
                  </a:rPr>
                  <a:t>A</a:t>
                </a:r>
                <a:r>
                  <a:rPr lang="zh-CN" altLang="en-US" dirty="0">
                    <a:sym typeface="Symbol"/>
                  </a:rPr>
                  <a:t>是无赖</a:t>
                </a:r>
                <a:r>
                  <a:rPr lang="en-US" dirty="0">
                    <a:sym typeface="Symbol"/>
                  </a:rPr>
                  <a:t>, </a:t>
                </a:r>
                <a:r>
                  <a:rPr lang="zh-CN" altLang="en-US" dirty="0">
                    <a:sym typeface="Symbol"/>
                  </a:rPr>
                  <a:t>那么</a:t>
                </a:r>
                <a:r>
                  <a:rPr lang="en-US" dirty="0">
                    <a:sym typeface="Symbol"/>
                  </a:rPr>
                  <a:t>B</a:t>
                </a:r>
                <a:r>
                  <a:rPr lang="zh-CN" altLang="en-US" dirty="0">
                    <a:sym typeface="Symbol"/>
                  </a:rPr>
                  <a:t>必定不是骑士</a:t>
                </a:r>
                <a:r>
                  <a:rPr lang="en-US" altLang="zh-CN" dirty="0">
                    <a:sym typeface="Symbol"/>
                  </a:rPr>
                  <a:t>. </a:t>
                </a:r>
                <a:r>
                  <a:rPr lang="zh-CN" altLang="en-US" dirty="0">
                    <a:sym typeface="Symbol"/>
                  </a:rPr>
                  <a:t>因为无赖总是说谎</a:t>
                </a:r>
                <a:r>
                  <a:rPr lang="en-US" dirty="0">
                    <a:sym typeface="Symbol"/>
                  </a:rPr>
                  <a:t>. </a:t>
                </a:r>
                <a:r>
                  <a:rPr lang="zh-CN" altLang="en-US" dirty="0">
                    <a:sym typeface="Symbol"/>
                  </a:rPr>
                  <a:t>所以</a:t>
                </a:r>
                <a14:m>
                  <m:oMath xmlns:m="http://schemas.openxmlformats.org/officeDocument/2006/math">
                    <m:r>
                      <a:rPr lang="en-US" altLang="zh-CN" i="1" dirty="0" smtClean="0">
                        <a:latin typeface="Cambria Math" panose="02040503050406030204" pitchFamily="18" charset="0"/>
                        <a:sym typeface="Symbol"/>
                      </a:rPr>
                      <m:t></m:t>
                    </m:r>
                    <m:r>
                      <a:rPr lang="en-US" altLang="zh-CN" i="1" dirty="0" smtClean="0">
                        <a:latin typeface="Cambria Math" panose="02040503050406030204" pitchFamily="18" charset="0"/>
                        <a:sym typeface="Symbol"/>
                      </a:rPr>
                      <m:t>𝑝</m:t>
                    </m:r>
                  </m:oMath>
                </a14:m>
                <a:r>
                  <a:rPr lang="en-US" altLang="zh-CN" i="1" dirty="0">
                    <a:sym typeface="Symbol"/>
                  </a:rPr>
                  <a:t> </a:t>
                </a:r>
                <a:r>
                  <a:rPr lang="zh-CN" altLang="en-US" dirty="0">
                    <a:sym typeface="Symbol"/>
                  </a:rPr>
                  <a:t>和</a:t>
                </a:r>
                <a14:m>
                  <m:oMath xmlns:m="http://schemas.openxmlformats.org/officeDocument/2006/math">
                    <m:r>
                      <a:rPr lang="en-US" altLang="zh-CN" i="1" dirty="0" smtClean="0">
                        <a:latin typeface="Cambria Math" panose="02040503050406030204" pitchFamily="18" charset="0"/>
                        <a:sym typeface="Symbol"/>
                      </a:rPr>
                      <m:t></m:t>
                    </m:r>
                    <m:r>
                      <a:rPr lang="en-US" altLang="zh-CN" i="1" dirty="0" smtClean="0">
                        <a:latin typeface="Cambria Math" panose="02040503050406030204" pitchFamily="18" charset="0"/>
                        <a:sym typeface="Symbol"/>
                      </a:rPr>
                      <m:t>𝑞</m:t>
                    </m:r>
                  </m:oMath>
                </a14:m>
                <a:r>
                  <a:rPr lang="zh-CN" altLang="en-US" dirty="0">
                    <a:sym typeface="Symbol"/>
                  </a:rPr>
                  <a:t>为真</a:t>
                </a:r>
                <a:r>
                  <a:rPr lang="en-US" altLang="zh-CN" i="1" dirty="0">
                    <a:sym typeface="Symbol"/>
                  </a:rPr>
                  <a:t>, </a:t>
                </a:r>
                <a:r>
                  <a:rPr lang="zh-CN" altLang="en-US" dirty="0">
                    <a:sym typeface="Symbol"/>
                  </a:rPr>
                  <a:t>两个都是无赖</a:t>
                </a:r>
                <a:r>
                  <a:rPr lang="en-US" dirty="0">
                    <a:sym typeface="Symbol"/>
                  </a:rPr>
                  <a:t>.</a:t>
                </a:r>
              </a:p>
              <a:p>
                <a:pPr lvl="1" algn="just"/>
                <a:r>
                  <a:rPr lang="zh-CN" altLang="en-US" dirty="0">
                    <a:sym typeface="Symbol"/>
                  </a:rPr>
                  <a:t>综上所述</a:t>
                </a:r>
                <a:r>
                  <a:rPr lang="en-US" altLang="zh-CN" dirty="0">
                    <a:sym typeface="Symbol"/>
                  </a:rPr>
                  <a:t>, A</a:t>
                </a:r>
                <a:r>
                  <a:rPr lang="zh-CN" altLang="en-US" dirty="0">
                    <a:sym typeface="Symbol"/>
                  </a:rPr>
                  <a:t>和</a:t>
                </a:r>
                <a:r>
                  <a:rPr lang="en-US" altLang="zh-CN" dirty="0">
                    <a:sym typeface="Symbol"/>
                  </a:rPr>
                  <a:t>B</a:t>
                </a:r>
                <a:r>
                  <a:rPr lang="zh-CN" altLang="en-US" dirty="0">
                    <a:sym typeface="Symbol"/>
                  </a:rPr>
                  <a:t>都是无赖</a:t>
                </a:r>
                <a:r>
                  <a:rPr lang="en-US" altLang="zh-CN" dirty="0">
                    <a:sym typeface="Symbol"/>
                  </a:rPr>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99" t="-2143" r="-1110"/>
                </a:stretch>
              </a:blipFill>
            </p:spPr>
            <p:txBody>
              <a:bodyPr/>
              <a:lstStyle/>
              <a:p>
                <a:r>
                  <a:rPr lang="zh-CN" altLang="en-US">
                    <a:noFill/>
                  </a:rPr>
                  <a:t> </a:t>
                </a:r>
              </a:p>
            </p:txBody>
          </p:sp>
        </mc:Fallback>
      </mc:AlternateContent>
      <p:sp>
        <p:nvSpPr>
          <p:cNvPr id="5" name="日期占位符 4"/>
          <p:cNvSpPr>
            <a:spLocks noGrp="1"/>
          </p:cNvSpPr>
          <p:nvPr>
            <p:ph type="dt" sz="half" idx="10"/>
          </p:nvPr>
        </p:nvSpPr>
        <p:spPr/>
        <p:txBody>
          <a:bodyPr/>
          <a:lstStyle/>
          <a:p>
            <a:fld id="{EF148581-FF5F-4C69-938B-EFC8B08F0E61}" type="datetime1">
              <a:rPr lang="zh-CN" altLang="en-US" smtClean="0"/>
              <a:t>2023/11/18</a:t>
            </a:fld>
            <a:endParaRPr lang="zh-CN" altLang="en-US" dirty="0"/>
          </a:p>
        </p:txBody>
      </p:sp>
      <p:sp>
        <p:nvSpPr>
          <p:cNvPr id="7" name="页脚占位符 6"/>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42</a:t>
            </a:fld>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逻辑电路</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a:t>逻辑电路</a:t>
                </a:r>
                <a:r>
                  <a:rPr lang="en-US" altLang="zh-CN" dirty="0"/>
                  <a:t>(</a:t>
                </a:r>
                <a:r>
                  <a:rPr lang="zh-CN" altLang="en-US" dirty="0"/>
                  <a:t>数字电路</a:t>
                </a:r>
                <a:r>
                  <a:rPr lang="en-US" altLang="zh-CN" dirty="0"/>
                  <a:t>)</a:t>
                </a:r>
                <a:r>
                  <a:rPr lang="zh-CN" altLang="en-US" dirty="0"/>
                  <a:t>输入输出信号</a:t>
                </a:r>
                <a:r>
                  <a:rPr lang="en-US" altLang="zh-CN" dirty="0"/>
                  <a:t>, </a:t>
                </a:r>
                <a:r>
                  <a:rPr lang="zh-CN" altLang="en-US" dirty="0"/>
                  <a:t>每个信号</a:t>
                </a:r>
                <a:r>
                  <a:rPr lang="en-US" altLang="zh-CN" dirty="0"/>
                  <a:t>1</a:t>
                </a:r>
                <a:r>
                  <a:rPr lang="zh-CN" altLang="en-US" dirty="0"/>
                  <a:t>位</a:t>
                </a:r>
                <a:r>
                  <a:rPr lang="en-US" altLang="zh-CN" dirty="0"/>
                  <a:t>(</a:t>
                </a:r>
                <a:r>
                  <a:rPr lang="zh-CN" altLang="en-US" dirty="0"/>
                  <a:t>或</a:t>
                </a:r>
                <a:r>
                  <a:rPr lang="en-US" altLang="zh-CN" dirty="0"/>
                  <a:t>0</a:t>
                </a:r>
                <a:r>
                  <a:rPr lang="zh-CN" altLang="en-US" dirty="0"/>
                  <a:t>或</a:t>
                </a:r>
                <a:r>
                  <a:rPr lang="en-US" altLang="zh-CN" dirty="0"/>
                  <a:t>1)</a:t>
                </a:r>
                <a:r>
                  <a:rPr lang="en-US" dirty="0"/>
                  <a:t>. </a:t>
                </a:r>
              </a:p>
              <a:p>
                <a:pPr lvl="1"/>
                <a:r>
                  <a:rPr lang="en-US" dirty="0"/>
                  <a:t>0</a:t>
                </a:r>
                <a:r>
                  <a:rPr lang="zh-CN" altLang="en-US" dirty="0"/>
                  <a:t>表示假</a:t>
                </a:r>
                <a:r>
                  <a:rPr lang="en-US" altLang="zh-CN" dirty="0"/>
                  <a:t>(</a:t>
                </a:r>
                <a:r>
                  <a:rPr lang="zh-CN" altLang="en-US" dirty="0"/>
                  <a:t>关</a:t>
                </a:r>
                <a:r>
                  <a:rPr lang="en-US" altLang="zh-CN" dirty="0"/>
                  <a:t>)</a:t>
                </a:r>
                <a:endParaRPr lang="en-US" b="1" dirty="0"/>
              </a:p>
              <a:p>
                <a:pPr lvl="1"/>
                <a:r>
                  <a:rPr lang="en-US" dirty="0"/>
                  <a:t>1</a:t>
                </a:r>
                <a:r>
                  <a:rPr lang="zh-CN" altLang="en-US" dirty="0"/>
                  <a:t>表示真</a:t>
                </a:r>
                <a:r>
                  <a:rPr lang="en-US" altLang="zh-CN" dirty="0"/>
                  <a:t>(</a:t>
                </a:r>
                <a:r>
                  <a:rPr lang="zh-CN" altLang="en-US" dirty="0"/>
                  <a:t>开</a:t>
                </a:r>
                <a:r>
                  <a:rPr lang="en-US" altLang="zh-CN" dirty="0"/>
                  <a:t>)</a:t>
                </a:r>
                <a:endParaRPr lang="en-US" b="1" dirty="0"/>
              </a:p>
              <a:p>
                <a:r>
                  <a:rPr lang="zh-CN" altLang="en-US" dirty="0"/>
                  <a:t>三个简单电路</a:t>
                </a:r>
                <a:r>
                  <a:rPr lang="en-US" altLang="zh-CN" dirty="0"/>
                  <a:t>:</a:t>
                </a:r>
                <a:endParaRPr lang="en-US" dirty="0"/>
              </a:p>
              <a:p>
                <a:pPr>
                  <a:buNone/>
                </a:pPr>
                <a:endParaRPr lang="en-US" dirty="0"/>
              </a:p>
              <a:p>
                <a:pPr lvl="1"/>
                <a:r>
                  <a:rPr lang="zh-CN" altLang="en-US" dirty="0"/>
                  <a:t>逆变器</a:t>
                </a:r>
                <a:r>
                  <a:rPr lang="en-US" dirty="0"/>
                  <a:t>(</a:t>
                </a:r>
                <a:r>
                  <a:rPr lang="zh-CN" altLang="en-US" b="1" dirty="0"/>
                  <a:t>非门</a:t>
                </a:r>
                <a:r>
                  <a:rPr lang="en-US" dirty="0"/>
                  <a:t>)</a:t>
                </a:r>
                <a:r>
                  <a:rPr lang="zh-CN" altLang="en-US" dirty="0"/>
                  <a:t>接受一个输入位</a:t>
                </a:r>
                <a14:m>
                  <m:oMath xmlns:m="http://schemas.openxmlformats.org/officeDocument/2006/math">
                    <m:r>
                      <a:rPr lang="en-US" altLang="zh-CN" i="1" dirty="0" smtClean="0">
                        <a:latin typeface="Cambria Math" panose="02040503050406030204" pitchFamily="18" charset="0"/>
                      </a:rPr>
                      <m:t>𝑝</m:t>
                    </m:r>
                  </m:oMath>
                </a14:m>
                <a:r>
                  <a:rPr lang="en-US" altLang="zh-CN" dirty="0"/>
                  <a:t>, </a:t>
                </a:r>
                <a:r>
                  <a:rPr lang="zh-CN" altLang="en-US" dirty="0"/>
                  <a:t>产生</a:t>
                </a:r>
                <a14:m>
                  <m:oMath xmlns:m="http://schemas.openxmlformats.org/officeDocument/2006/math">
                    <m:r>
                      <a:rPr lang="en-US" altLang="zh-CN" i="1" dirty="0" smtClean="0">
                        <a:latin typeface="Cambria Math" panose="02040503050406030204" pitchFamily="18" charset="0"/>
                        <a:sym typeface="Symbol"/>
                      </a:rPr>
                      <m:t></m:t>
                    </m:r>
                    <m:r>
                      <a:rPr lang="en-US" altLang="zh-CN" i="1" dirty="0" smtClean="0">
                        <a:latin typeface="Cambria Math" panose="02040503050406030204" pitchFamily="18" charset="0"/>
                        <a:sym typeface="Symbol"/>
                      </a:rPr>
                      <m:t>𝑝</m:t>
                    </m:r>
                    <m:r>
                      <a:rPr lang="en-US" altLang="zh-CN" i="1" dirty="0" smtClean="0">
                        <a:latin typeface="Cambria Math" panose="02040503050406030204" pitchFamily="18" charset="0"/>
                        <a:sym typeface="Symbol"/>
                      </a:rPr>
                      <m:t> </m:t>
                    </m:r>
                  </m:oMath>
                </a14:m>
                <a:r>
                  <a:rPr lang="zh-CN" altLang="en-US" dirty="0">
                    <a:sym typeface="Symbol"/>
                  </a:rPr>
                  <a:t>作为输出</a:t>
                </a:r>
                <a:r>
                  <a:rPr lang="en-US" dirty="0"/>
                  <a:t>.</a:t>
                </a:r>
              </a:p>
              <a:p>
                <a:pPr lvl="1"/>
                <a:r>
                  <a:rPr lang="zh-CN" altLang="en-US" b="1" dirty="0"/>
                  <a:t>或门</a:t>
                </a:r>
                <a:r>
                  <a:rPr lang="zh-CN" altLang="en-US" dirty="0"/>
                  <a:t>接受两个输入信号</a:t>
                </a:r>
                <a14:m>
                  <m:oMath xmlns:m="http://schemas.openxmlformats.org/officeDocument/2006/math">
                    <m:r>
                      <a:rPr lang="en-US" altLang="zh-CN" i="1" dirty="0" smtClean="0">
                        <a:latin typeface="Cambria Math" panose="02040503050406030204" pitchFamily="18" charset="0"/>
                      </a:rPr>
                      <m:t>𝑝</m:t>
                    </m:r>
                  </m:oMath>
                </a14:m>
                <a:r>
                  <a:rPr lang="zh-CN" altLang="en-US" dirty="0"/>
                  <a:t>和</a:t>
                </a:r>
                <a14:m>
                  <m:oMath xmlns:m="http://schemas.openxmlformats.org/officeDocument/2006/math">
                    <m:r>
                      <a:rPr lang="en-US" altLang="zh-CN" i="1" dirty="0" smtClean="0">
                        <a:latin typeface="Cambria Math" panose="02040503050406030204" pitchFamily="18" charset="0"/>
                      </a:rPr>
                      <m:t>𝑞</m:t>
                    </m:r>
                  </m:oMath>
                </a14:m>
                <a:r>
                  <a:rPr lang="en-US" altLang="zh-CN" dirty="0"/>
                  <a:t>, </a:t>
                </a:r>
                <a:r>
                  <a:rPr lang="zh-CN" altLang="en-US" dirty="0"/>
                  <a:t>产生信号</a:t>
                </a:r>
                <a14:m>
                  <m:oMath xmlns:m="http://schemas.openxmlformats.org/officeDocument/2006/math">
                    <m:r>
                      <a:rPr lang="en-US" altLang="zh-CN" i="1" dirty="0" smtClean="0">
                        <a:latin typeface="Cambria Math" panose="02040503050406030204" pitchFamily="18" charset="0"/>
                      </a:rPr>
                      <m:t>𝑝</m:t>
                    </m:r>
                    <m:r>
                      <m:rPr>
                        <m:nor/>
                      </m:rPr>
                      <a:rPr lang="zh-CN" altLang="en-US" b="1" dirty="0"/>
                      <m:t>∨</m:t>
                    </m:r>
                    <m:r>
                      <a:rPr lang="en-US" altLang="zh-CN" i="1" dirty="0" smtClean="0">
                        <a:latin typeface="Cambria Math" panose="02040503050406030204" pitchFamily="18" charset="0"/>
                      </a:rPr>
                      <m:t>𝑞</m:t>
                    </m:r>
                  </m:oMath>
                </a14:m>
                <a:r>
                  <a:rPr lang="zh-CN" altLang="en-US" dirty="0"/>
                  <a:t>作为输出</a:t>
                </a:r>
                <a:r>
                  <a:rPr lang="en-US" dirty="0"/>
                  <a:t>.</a:t>
                </a:r>
              </a:p>
              <a:p>
                <a:pPr lvl="1"/>
                <a:r>
                  <a:rPr lang="zh-CN" altLang="en-US" b="1" dirty="0"/>
                  <a:t>与门</a:t>
                </a:r>
                <a:r>
                  <a:rPr lang="zh-CN" altLang="en-US" dirty="0"/>
                  <a:t>接受两个输入信号</a:t>
                </a:r>
                <a14:m>
                  <m:oMath xmlns:m="http://schemas.openxmlformats.org/officeDocument/2006/math">
                    <m:r>
                      <a:rPr lang="en-US" altLang="zh-CN" i="1" dirty="0" smtClean="0">
                        <a:latin typeface="Cambria Math" panose="02040503050406030204" pitchFamily="18" charset="0"/>
                      </a:rPr>
                      <m:t>𝑝</m:t>
                    </m:r>
                  </m:oMath>
                </a14:m>
                <a:r>
                  <a:rPr lang="zh-CN" altLang="en-US" dirty="0"/>
                  <a:t>和</a:t>
                </a:r>
                <a14:m>
                  <m:oMath xmlns:m="http://schemas.openxmlformats.org/officeDocument/2006/math">
                    <m:r>
                      <a:rPr lang="en-US" altLang="zh-CN" i="1" dirty="0" smtClean="0">
                        <a:latin typeface="Cambria Math" panose="02040503050406030204" pitchFamily="18" charset="0"/>
                      </a:rPr>
                      <m:t>𝑞</m:t>
                    </m:r>
                  </m:oMath>
                </a14:m>
                <a:r>
                  <a:rPr lang="en-US" altLang="zh-CN" dirty="0"/>
                  <a:t>, </a:t>
                </a:r>
                <a:r>
                  <a:rPr lang="zh-CN" altLang="en-US" dirty="0"/>
                  <a:t>产生信号</a:t>
                </a:r>
                <a14:m>
                  <m:oMath xmlns:m="http://schemas.openxmlformats.org/officeDocument/2006/math">
                    <m:r>
                      <a:rPr lang="en-US" altLang="zh-CN" i="1" dirty="0" smtClean="0">
                        <a:latin typeface="Cambria Math" panose="02040503050406030204" pitchFamily="18" charset="0"/>
                      </a:rPr>
                      <m:t>𝑝</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𝑞</m:t>
                    </m:r>
                  </m:oMath>
                </a14:m>
                <a:r>
                  <a:rPr lang="zh-CN" altLang="en-US" dirty="0"/>
                  <a:t>作为输出</a:t>
                </a:r>
                <a:r>
                  <a:rPr lang="en-US" altLang="zh-CN" dirty="0"/>
                  <a:t>.</a:t>
                </a:r>
                <a:endParaRPr lang="en-US" dirty="0"/>
              </a:p>
              <a:p>
                <a:r>
                  <a:rPr lang="zh-CN" altLang="en-US" dirty="0"/>
                  <a:t>复杂的组合电路都可以通过以上三个简单电路构造出来</a:t>
                </a:r>
                <a:r>
                  <a:rPr lang="en-US" altLang="zh-CN" dirty="0"/>
                  <a:t>, </a:t>
                </a:r>
                <a:r>
                  <a:rPr lang="zh-CN" altLang="en-US" dirty="0"/>
                  <a:t>例如</a:t>
                </a:r>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99" t="-2143"/>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E8DA590B-7F0F-4FCE-B8AC-D4042F447704}" type="datetime1">
              <a:rPr lang="zh-CN" altLang="en-US" smtClean="0"/>
              <a:t>2023/11/18</a:t>
            </a:fld>
            <a:endParaRPr lang="zh-CN" altLang="en-US" dirty="0"/>
          </a:p>
        </p:txBody>
      </p:sp>
      <p:sp>
        <p:nvSpPr>
          <p:cNvPr id="7" name="页脚占位符 6"/>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43</a:t>
            </a:fld>
            <a:endParaRPr lang="zh-CN" altLang="en-US" dirty="0"/>
          </a:p>
        </p:txBody>
      </p:sp>
      <p:pic>
        <p:nvPicPr>
          <p:cNvPr id="4" name="Picture 3" descr="new_figure_2_1.jpg"/>
          <p:cNvPicPr>
            <a:picLocks noChangeAspect="1"/>
          </p:cNvPicPr>
          <p:nvPr/>
        </p:nvPicPr>
        <p:blipFill>
          <a:blip r:embed="rId3" cstate="print"/>
          <a:stretch>
            <a:fillRect/>
          </a:stretch>
        </p:blipFill>
        <p:spPr>
          <a:xfrm>
            <a:off x="3352800" y="2362200"/>
            <a:ext cx="6941772" cy="895672"/>
          </a:xfrm>
          <a:prstGeom prst="rect">
            <a:avLst/>
          </a:prstGeom>
        </p:spPr>
      </p:pic>
      <p:pic>
        <p:nvPicPr>
          <p:cNvPr id="5" name="Picture 4" descr="new_figure_2_2.jpg"/>
          <p:cNvPicPr>
            <a:picLocks noChangeAspect="1"/>
          </p:cNvPicPr>
          <p:nvPr/>
        </p:nvPicPr>
        <p:blipFill>
          <a:blip r:embed="rId4" cstate="print"/>
          <a:stretch>
            <a:fillRect/>
          </a:stretch>
        </p:blipFill>
        <p:spPr>
          <a:xfrm>
            <a:off x="3492062" y="4984372"/>
            <a:ext cx="5105400" cy="12954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a:t>
            </a:r>
            <a:r>
              <a:rPr lang="zh-CN" altLang="en-US" dirty="0"/>
              <a:t>命题逻辑的应用的课后作业</a:t>
            </a:r>
          </a:p>
        </p:txBody>
      </p:sp>
      <p:sp>
        <p:nvSpPr>
          <p:cNvPr id="3" name="内容占位符 2"/>
          <p:cNvSpPr>
            <a:spLocks noGrp="1"/>
          </p:cNvSpPr>
          <p:nvPr>
            <p:ph idx="1"/>
          </p:nvPr>
        </p:nvSpPr>
        <p:spPr/>
        <p:txBody>
          <a:bodyPr/>
          <a:lstStyle/>
          <a:p>
            <a:pPr algn="just"/>
            <a:r>
              <a:rPr lang="en-US" altLang="zh-CN" dirty="0"/>
              <a:t>1. </a:t>
            </a:r>
            <a:r>
              <a:rPr lang="zh-CN" altLang="en-US" dirty="0"/>
              <a:t>关于斯马亚创建的骑士和无赖岛岛民</a:t>
            </a:r>
            <a:r>
              <a:rPr lang="en-US" altLang="zh-CN" dirty="0"/>
              <a:t>. </a:t>
            </a:r>
            <a:r>
              <a:rPr lang="zh-CN" altLang="en-US" dirty="0"/>
              <a:t>这个岛上居住着只说真话的骑士和只说假话的无赖</a:t>
            </a:r>
            <a:r>
              <a:rPr lang="en-US" altLang="zh-CN" dirty="0"/>
              <a:t>. </a:t>
            </a:r>
            <a:r>
              <a:rPr lang="zh-CN" altLang="en-US" dirty="0"/>
              <a:t>你遇见两个人</a:t>
            </a:r>
            <a:r>
              <a:rPr lang="en-US" altLang="zh-CN" dirty="0"/>
              <a:t>A</a:t>
            </a:r>
            <a:r>
              <a:rPr lang="zh-CN" altLang="en-US" dirty="0"/>
              <a:t>和</a:t>
            </a:r>
            <a:r>
              <a:rPr lang="en-US" altLang="zh-CN" dirty="0"/>
              <a:t>B. A</a:t>
            </a:r>
            <a:r>
              <a:rPr lang="zh-CN" altLang="en-US" dirty="0"/>
              <a:t>说</a:t>
            </a:r>
            <a:r>
              <a:rPr lang="en-US" altLang="zh-CN" dirty="0"/>
              <a:t>”</a:t>
            </a:r>
            <a:r>
              <a:rPr lang="zh-CN" altLang="en-US" dirty="0"/>
              <a:t>我们中至少有一个是无赖</a:t>
            </a:r>
            <a:r>
              <a:rPr lang="en-US" altLang="zh-CN" dirty="0"/>
              <a:t>”, B</a:t>
            </a:r>
            <a:r>
              <a:rPr lang="zh-CN" altLang="en-US" dirty="0"/>
              <a:t>什么都没说</a:t>
            </a:r>
            <a:r>
              <a:rPr lang="en-US" altLang="zh-CN" dirty="0"/>
              <a:t>. </a:t>
            </a:r>
            <a:r>
              <a:rPr lang="zh-CN" altLang="en-US" dirty="0"/>
              <a:t>请根据</a:t>
            </a:r>
            <a:r>
              <a:rPr lang="en-US" altLang="zh-CN" dirty="0"/>
              <a:t>A</a:t>
            </a:r>
            <a:r>
              <a:rPr lang="zh-CN" altLang="en-US" dirty="0"/>
              <a:t>和</a:t>
            </a:r>
            <a:r>
              <a:rPr lang="en-US" altLang="zh-CN" dirty="0"/>
              <a:t>B</a:t>
            </a:r>
            <a:r>
              <a:rPr lang="zh-CN" altLang="en-US" dirty="0"/>
              <a:t>所说的话判断两个人到底是什么人</a:t>
            </a:r>
            <a:r>
              <a:rPr lang="en-US" altLang="zh-CN" dirty="0"/>
              <a:t>. </a:t>
            </a:r>
            <a:r>
              <a:rPr lang="zh-CN" altLang="en-US" dirty="0"/>
              <a:t>如果不能确定这两个人是什么人</a:t>
            </a:r>
            <a:r>
              <a:rPr lang="en-US" altLang="zh-CN" dirty="0"/>
              <a:t>, </a:t>
            </a:r>
            <a:r>
              <a:rPr lang="zh-CN" altLang="en-US" dirty="0"/>
              <a:t>那么你能推断出什么可能得结论吗</a:t>
            </a:r>
            <a:r>
              <a:rPr lang="en-US" altLang="zh-CN" dirty="0"/>
              <a:t>?</a:t>
            </a:r>
          </a:p>
          <a:p>
            <a:pPr algn="just"/>
            <a:r>
              <a:rPr lang="en-US" altLang="zh-CN" dirty="0"/>
              <a:t>2. </a:t>
            </a:r>
            <a:r>
              <a:rPr lang="zh-CN" altLang="en-US" dirty="0"/>
              <a:t>关于一个居住着三种人的岛民</a:t>
            </a:r>
            <a:r>
              <a:rPr lang="en-US" altLang="zh-CN" dirty="0"/>
              <a:t>: </a:t>
            </a:r>
            <a:r>
              <a:rPr lang="zh-CN" altLang="en-US" dirty="0"/>
              <a:t>只讲真话的骑士、只讲假话的无赖和可能讲真话可能讲假话的间谍</a:t>
            </a:r>
            <a:r>
              <a:rPr lang="en-US" altLang="zh-CN" dirty="0"/>
              <a:t>. </a:t>
            </a:r>
            <a:r>
              <a:rPr lang="zh-CN" altLang="en-US" dirty="0"/>
              <a:t>你遇见三个人</a:t>
            </a:r>
            <a:r>
              <a:rPr lang="en-US" altLang="zh-CN" dirty="0"/>
              <a:t>A</a:t>
            </a:r>
            <a:r>
              <a:rPr lang="zh-CN" altLang="en-US" dirty="0"/>
              <a:t>，</a:t>
            </a:r>
            <a:r>
              <a:rPr lang="en-US" altLang="zh-CN" dirty="0"/>
              <a:t>B</a:t>
            </a:r>
            <a:r>
              <a:rPr lang="zh-CN" altLang="en-US" dirty="0"/>
              <a:t>，</a:t>
            </a:r>
            <a:r>
              <a:rPr lang="en-US" altLang="zh-CN" dirty="0"/>
              <a:t>C. A</a:t>
            </a:r>
            <a:r>
              <a:rPr lang="zh-CN" altLang="en-US" dirty="0"/>
              <a:t>说</a:t>
            </a:r>
            <a:r>
              <a:rPr lang="en-US" altLang="zh-CN" dirty="0"/>
              <a:t>”</a:t>
            </a:r>
            <a:r>
              <a:rPr lang="zh-CN" altLang="en-US" dirty="0"/>
              <a:t>我是骑士</a:t>
            </a:r>
            <a:r>
              <a:rPr lang="en-US" altLang="zh-CN" dirty="0"/>
              <a:t>”, B</a:t>
            </a:r>
            <a:r>
              <a:rPr lang="zh-CN" altLang="en-US" dirty="0"/>
              <a:t>说</a:t>
            </a:r>
            <a:r>
              <a:rPr lang="en-US" altLang="zh-CN" dirty="0"/>
              <a:t>”</a:t>
            </a:r>
            <a:r>
              <a:rPr lang="zh-CN" altLang="en-US" dirty="0"/>
              <a:t>我是无赖</a:t>
            </a:r>
            <a:r>
              <a:rPr lang="en-US" altLang="zh-CN" dirty="0"/>
              <a:t>”, C</a:t>
            </a:r>
            <a:r>
              <a:rPr lang="zh-CN" altLang="en-US" dirty="0"/>
              <a:t>说</a:t>
            </a:r>
            <a:r>
              <a:rPr lang="en-US" altLang="zh-CN" dirty="0"/>
              <a:t>”B</a:t>
            </a:r>
            <a:r>
              <a:rPr lang="zh-CN" altLang="en-US" dirty="0"/>
              <a:t>是骑士</a:t>
            </a:r>
            <a:r>
              <a:rPr lang="en-US" altLang="zh-CN" dirty="0"/>
              <a:t>”. </a:t>
            </a:r>
            <a:r>
              <a:rPr lang="zh-CN" altLang="en-US" dirty="0"/>
              <a:t>你知道其中一人是骑士、一人是无赖，还有一人是间谍</a:t>
            </a:r>
            <a:r>
              <a:rPr lang="en-US" altLang="zh-CN" dirty="0"/>
              <a:t>. </a:t>
            </a:r>
            <a:r>
              <a:rPr lang="zh-CN" altLang="en-US" dirty="0"/>
              <a:t>三人都知道其他两人是哪种类型的人</a:t>
            </a:r>
            <a:r>
              <a:rPr lang="en-US" altLang="zh-CN" dirty="0"/>
              <a:t>. </a:t>
            </a:r>
            <a:r>
              <a:rPr lang="zh-CN" altLang="en-US" dirty="0"/>
              <a:t>请根据三人说的话确定是否有唯一解确定谁是骑士</a:t>
            </a:r>
            <a:r>
              <a:rPr lang="en-US" altLang="zh-CN" dirty="0"/>
              <a:t>, </a:t>
            </a:r>
            <a:r>
              <a:rPr lang="zh-CN" altLang="en-US" dirty="0"/>
              <a:t>无赖和间谍</a:t>
            </a:r>
            <a:r>
              <a:rPr lang="en-US" altLang="zh-CN" dirty="0"/>
              <a:t>. </a:t>
            </a:r>
            <a:r>
              <a:rPr lang="zh-CN" altLang="en-US" dirty="0"/>
              <a:t>当没有唯一解时</a:t>
            </a:r>
            <a:r>
              <a:rPr lang="en-US" altLang="zh-CN" dirty="0"/>
              <a:t>, </a:t>
            </a:r>
            <a:r>
              <a:rPr lang="zh-CN" altLang="en-US" dirty="0"/>
              <a:t>请列出所有可能的解或者说明无解</a:t>
            </a:r>
            <a:r>
              <a:rPr lang="en-US" altLang="zh-CN" dirty="0"/>
              <a:t>.</a:t>
            </a:r>
            <a:endParaRPr lang="zh-CN" altLang="en-US" dirty="0"/>
          </a:p>
        </p:txBody>
      </p:sp>
      <p:sp>
        <p:nvSpPr>
          <p:cNvPr id="4" name="日期占位符 3"/>
          <p:cNvSpPr>
            <a:spLocks noGrp="1"/>
          </p:cNvSpPr>
          <p:nvPr>
            <p:ph type="dt" sz="half" idx="10"/>
          </p:nvPr>
        </p:nvSpPr>
        <p:spPr/>
        <p:txBody>
          <a:bodyPr/>
          <a:lstStyle/>
          <a:p>
            <a:fld id="{626A3C04-7104-47DC-97A9-2371B621A327}"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44</a:t>
            </a:fld>
            <a:endParaRPr lang="zh-CN" altLang="en-US" dirty="0"/>
          </a:p>
        </p:txBody>
      </p:sp>
    </p:spTree>
    <p:extLst>
      <p:ext uri="{BB962C8B-B14F-4D97-AF65-F5344CB8AC3E}">
        <p14:creationId xmlns:p14="http://schemas.microsoft.com/office/powerpoint/2010/main" val="32102249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20712"/>
            <a:ext cx="876695" cy="2780907"/>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052139" y="1920712"/>
            <a:ext cx="7139861" cy="2783263"/>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5689599" y="1923068"/>
            <a:ext cx="6502401" cy="2780907"/>
          </a:xfrm>
        </p:spPr>
        <p:txBody>
          <a:bodyPr>
            <a:normAutofit/>
          </a:bodyPr>
          <a:lstStyle/>
          <a:p>
            <a:r>
              <a:rPr lang="zh-CN" altLang="en-US" dirty="0"/>
              <a:t>第</a:t>
            </a:r>
            <a:r>
              <a:rPr lang="en-US" altLang="zh-CN" dirty="0"/>
              <a:t>1.3</a:t>
            </a:r>
            <a:r>
              <a:rPr lang="zh-CN" altLang="en-US" dirty="0"/>
              <a:t>节 命题等价式</a:t>
            </a:r>
            <a:br>
              <a:rPr lang="en-US" altLang="zh-CN" dirty="0"/>
            </a:br>
            <a:r>
              <a:rPr lang="en-US" altLang="zh-CN" sz="1800" dirty="0">
                <a:latin typeface="Times New Roman" panose="02020603050405020304" pitchFamily="18" charset="0"/>
                <a:cs typeface="Times New Roman" panose="02020603050405020304" pitchFamily="18" charset="0"/>
              </a:rPr>
              <a:t>Section 1.3: Propositional Equivalences</a:t>
            </a:r>
            <a:endParaRPr lang="zh-CN" altLang="en-US" sz="1800" dirty="0"/>
          </a:p>
        </p:txBody>
      </p:sp>
      <p:pic>
        <p:nvPicPr>
          <p:cNvPr id="8" name="图片 7"/>
          <p:cNvPicPr>
            <a:picLocks noChangeAspect="1"/>
          </p:cNvPicPr>
          <p:nvPr/>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914400" y="1920712"/>
            <a:ext cx="4102169" cy="2780907"/>
          </a:xfrm>
          <a:prstGeom prst="rect">
            <a:avLst/>
          </a:prstGeom>
        </p:spPr>
      </p:pic>
    </p:spTree>
    <p:extLst>
      <p:ext uri="{BB962C8B-B14F-4D97-AF65-F5344CB8AC3E}">
        <p14:creationId xmlns:p14="http://schemas.microsoft.com/office/powerpoint/2010/main" val="12875187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我们将学到的知识</a:t>
            </a:r>
            <a:endParaRPr lang="en-US" dirty="0"/>
          </a:p>
        </p:txBody>
      </p:sp>
      <p:sp>
        <p:nvSpPr>
          <p:cNvPr id="3" name="Content Placeholder 2"/>
          <p:cNvSpPr>
            <a:spLocks noGrp="1"/>
          </p:cNvSpPr>
          <p:nvPr>
            <p:ph idx="1"/>
          </p:nvPr>
        </p:nvSpPr>
        <p:spPr/>
        <p:txBody>
          <a:bodyPr/>
          <a:lstStyle/>
          <a:p>
            <a:r>
              <a:rPr lang="zh-CN" altLang="en-US" dirty="0"/>
              <a:t>重言式</a:t>
            </a:r>
            <a:r>
              <a:rPr lang="en-US" dirty="0"/>
              <a:t>, </a:t>
            </a:r>
            <a:r>
              <a:rPr lang="zh-CN" altLang="en-US" dirty="0"/>
              <a:t>矛盾式</a:t>
            </a:r>
            <a:r>
              <a:rPr lang="en-US" dirty="0"/>
              <a:t>, </a:t>
            </a:r>
            <a:r>
              <a:rPr lang="zh-CN" altLang="en-US" dirty="0"/>
              <a:t>可能式</a:t>
            </a:r>
            <a:endParaRPr lang="en-US" dirty="0"/>
          </a:p>
          <a:p>
            <a:r>
              <a:rPr lang="zh-CN" altLang="en-US" dirty="0"/>
              <a:t>逻辑等价</a:t>
            </a:r>
            <a:endParaRPr lang="en-US" dirty="0"/>
          </a:p>
          <a:p>
            <a:r>
              <a:rPr lang="zh-CN" altLang="en-US" dirty="0"/>
              <a:t>构造逻辑等价式</a:t>
            </a:r>
            <a:endParaRPr lang="en-US" dirty="0"/>
          </a:p>
          <a:p>
            <a:r>
              <a:rPr lang="zh-CN" altLang="en-US" dirty="0"/>
              <a:t>命题的可满足性</a:t>
            </a:r>
            <a:endParaRPr lang="en-US" altLang="zh-CN" dirty="0"/>
          </a:p>
          <a:p>
            <a:r>
              <a:rPr lang="zh-CN" altLang="en-US" dirty="0"/>
              <a:t>主析取范式</a:t>
            </a:r>
            <a:r>
              <a:rPr lang="en-US" altLang="zh-CN" dirty="0"/>
              <a:t>, </a:t>
            </a:r>
            <a:r>
              <a:rPr lang="zh-CN" altLang="en-US" dirty="0"/>
              <a:t>主合取范式</a:t>
            </a:r>
            <a:endParaRPr lang="en-US" dirty="0"/>
          </a:p>
          <a:p>
            <a:endParaRPr lang="en-US" dirty="0"/>
          </a:p>
        </p:txBody>
      </p:sp>
      <p:sp>
        <p:nvSpPr>
          <p:cNvPr id="4" name="日期占位符 3"/>
          <p:cNvSpPr>
            <a:spLocks noGrp="1"/>
          </p:cNvSpPr>
          <p:nvPr>
            <p:ph type="dt" sz="half" idx="10"/>
          </p:nvPr>
        </p:nvSpPr>
        <p:spPr/>
        <p:txBody>
          <a:bodyPr/>
          <a:lstStyle/>
          <a:p>
            <a:fld id="{B3C7DB2E-FBC5-4B86-B42E-0EDB744D1DD7}" type="datetime1">
              <a:rPr lang="zh-CN" altLang="en-US" smtClean="0"/>
              <a:t>2023/11/18</a:t>
            </a:fld>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46</a:t>
            </a:fld>
            <a:endParaRPr lang="zh-CN" altLang="en-US" dirty="0"/>
          </a:p>
        </p:txBody>
      </p:sp>
      <p:sp>
        <p:nvSpPr>
          <p:cNvPr id="7" name="页脚占位符 6"/>
          <p:cNvSpPr>
            <a:spLocks noGrp="1"/>
          </p:cNvSpPr>
          <p:nvPr>
            <p:ph type="ftr" sz="quarter" idx="11"/>
          </p:nvPr>
        </p:nvSpPr>
        <p:spPr>
          <a:xfrm>
            <a:off x="6858000" y="6377915"/>
            <a:ext cx="4953000" cy="403850"/>
          </a:xfrm>
        </p:spPr>
        <p:txBody>
          <a:bodyPr/>
          <a:lstStyle/>
          <a:p>
            <a:pPr algn="r"/>
            <a:r>
              <a:rPr lang="zh-CN" altLang="en-US" dirty="0"/>
              <a:t>华中科技大学</a:t>
            </a:r>
            <a:r>
              <a:rPr lang="en-US" altLang="zh-CN" dirty="0"/>
              <a:t>NNSS</a:t>
            </a:r>
            <a:r>
              <a:rPr lang="zh-CN" altLang="en-US" dirty="0"/>
              <a:t>实验室</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57200" y="1066800"/>
            <a:ext cx="11277599" cy="5334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49944" y="1986562"/>
            <a:ext cx="11277599" cy="5334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57200" y="2884234"/>
            <a:ext cx="11277599" cy="5334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sz="3600" dirty="0"/>
              <a:t>重言式</a:t>
            </a:r>
            <a:r>
              <a:rPr lang="en-US" altLang="zh-CN" sz="3600" dirty="0"/>
              <a:t>, </a:t>
            </a:r>
            <a:r>
              <a:rPr lang="zh-CN" altLang="en-US" sz="3600" dirty="0"/>
              <a:t>矛盾式</a:t>
            </a:r>
            <a:r>
              <a:rPr lang="en-US" altLang="zh-CN" sz="3600" dirty="0"/>
              <a:t>, </a:t>
            </a:r>
            <a:r>
              <a:rPr lang="zh-CN" altLang="en-US" sz="3600" dirty="0"/>
              <a:t>可能式</a:t>
            </a:r>
            <a:endParaRPr lang="en-US"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一个真值永远为真的复合命题</a:t>
                </a:r>
                <a:r>
                  <a:rPr lang="en-US" altLang="zh-CN" dirty="0"/>
                  <a:t>, </a:t>
                </a:r>
                <a:r>
                  <a:rPr lang="zh-CN" altLang="en-US" dirty="0"/>
                  <a:t>称为</a:t>
                </a:r>
                <a:r>
                  <a:rPr lang="zh-CN" altLang="en-US" b="1" dirty="0">
                    <a:solidFill>
                      <a:srgbClr val="C00000"/>
                    </a:solidFill>
                  </a:rPr>
                  <a:t>永真式</a:t>
                </a:r>
                <a:r>
                  <a:rPr lang="en-US" altLang="zh-CN" dirty="0"/>
                  <a:t>, </a:t>
                </a:r>
                <a:r>
                  <a:rPr lang="zh-CN" altLang="en-US" dirty="0"/>
                  <a:t>或者</a:t>
                </a:r>
                <a:r>
                  <a:rPr lang="zh-CN" altLang="en-US" b="1" dirty="0">
                    <a:solidFill>
                      <a:srgbClr val="C00000"/>
                    </a:solidFill>
                  </a:rPr>
                  <a:t>重言式</a:t>
                </a:r>
                <a:r>
                  <a:rPr lang="en-US" dirty="0"/>
                  <a:t>.</a:t>
                </a:r>
              </a:p>
              <a:p>
                <a:pPr lvl="1"/>
                <a:r>
                  <a:rPr lang="zh-CN" altLang="en-US" dirty="0"/>
                  <a:t>例如</a:t>
                </a:r>
                <a:r>
                  <a:rPr lang="en-US" dirty="0"/>
                  <a:t>: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 ∨¬</m:t>
                    </m:r>
                    <m:r>
                      <a:rPr lang="en-US" i="1" dirty="0" smtClean="0">
                        <a:latin typeface="Cambria Math" panose="02040503050406030204" pitchFamily="18" charset="0"/>
                      </a:rPr>
                      <m:t>𝑝</m:t>
                    </m:r>
                  </m:oMath>
                </a14:m>
                <a:r>
                  <a:rPr lang="en-US" dirty="0"/>
                  <a:t> </a:t>
                </a:r>
              </a:p>
              <a:p>
                <a:r>
                  <a:rPr lang="zh-CN" altLang="en-US" dirty="0"/>
                  <a:t>一个真值永远为假的复合命题</a:t>
                </a:r>
                <a:r>
                  <a:rPr lang="en-US" altLang="zh-CN" dirty="0"/>
                  <a:t>, </a:t>
                </a:r>
                <a:r>
                  <a:rPr lang="zh-CN" altLang="en-US" dirty="0"/>
                  <a:t>称为</a:t>
                </a:r>
                <a:r>
                  <a:rPr lang="zh-CN" altLang="en-US" b="1" dirty="0">
                    <a:solidFill>
                      <a:srgbClr val="C00000"/>
                    </a:solidFill>
                  </a:rPr>
                  <a:t>矛盾式，</a:t>
                </a:r>
                <a:r>
                  <a:rPr lang="zh-CN" altLang="en-US" dirty="0"/>
                  <a:t>或者</a:t>
                </a:r>
                <a:r>
                  <a:rPr lang="zh-CN" altLang="en-US" b="1" dirty="0">
                    <a:solidFill>
                      <a:srgbClr val="C00000"/>
                    </a:solidFill>
                  </a:rPr>
                  <a:t>永假式</a:t>
                </a:r>
                <a:r>
                  <a:rPr lang="en-US" dirty="0"/>
                  <a:t>.</a:t>
                </a:r>
              </a:p>
              <a:p>
                <a:pPr lvl="1"/>
                <a:r>
                  <a:rPr lang="zh-CN" altLang="en-US" dirty="0"/>
                  <a:t>例如</a:t>
                </a:r>
                <a:r>
                  <a:rPr lang="en-US" dirty="0"/>
                  <a:t>: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 ∧¬</m:t>
                    </m:r>
                    <m:r>
                      <a:rPr lang="en-US" i="1" dirty="0" smtClean="0">
                        <a:latin typeface="Cambria Math" panose="02040503050406030204" pitchFamily="18" charset="0"/>
                      </a:rPr>
                      <m:t>𝑝</m:t>
                    </m:r>
                  </m:oMath>
                </a14:m>
                <a:r>
                  <a:rPr lang="en-US" dirty="0"/>
                  <a:t>    </a:t>
                </a:r>
              </a:p>
              <a:p>
                <a:r>
                  <a:rPr lang="zh-CN" altLang="en-US" dirty="0"/>
                  <a:t>既不是永真式</a:t>
                </a:r>
                <a:r>
                  <a:rPr lang="en-US" altLang="zh-CN" dirty="0"/>
                  <a:t>, </a:t>
                </a:r>
                <a:r>
                  <a:rPr lang="zh-CN" altLang="en-US" dirty="0"/>
                  <a:t>也不是矛盾式的复合命题</a:t>
                </a:r>
                <a:r>
                  <a:rPr lang="en-US" altLang="zh-CN" dirty="0"/>
                  <a:t>, </a:t>
                </a:r>
                <a:r>
                  <a:rPr lang="zh-CN" altLang="en-US" dirty="0"/>
                  <a:t>称为</a:t>
                </a:r>
                <a:r>
                  <a:rPr lang="zh-CN" altLang="en-US" b="1" dirty="0">
                    <a:solidFill>
                      <a:srgbClr val="C00000"/>
                    </a:solidFill>
                  </a:rPr>
                  <a:t>可能式</a:t>
                </a:r>
                <a:r>
                  <a:rPr lang="en-US" altLang="zh-CN" dirty="0"/>
                  <a:t>. </a:t>
                </a:r>
                <a:r>
                  <a:rPr lang="zh-CN" altLang="en-US" dirty="0"/>
                  <a:t>例如</a:t>
                </a:r>
                <a14:m>
                  <m:oMath xmlns:m="http://schemas.openxmlformats.org/officeDocument/2006/math">
                    <m:r>
                      <a:rPr lang="en-US" i="1" dirty="0" smtClean="0">
                        <a:latin typeface="Cambria Math" panose="02040503050406030204" pitchFamily="18" charset="0"/>
                      </a:rPr>
                      <m:t>𝑝</m:t>
                    </m:r>
                  </m:oMath>
                </a14:m>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99" t="-2143"/>
                </a:stretch>
              </a:blipFill>
            </p:spPr>
            <p:txBody>
              <a:bodyPr/>
              <a:lstStyle/>
              <a:p>
                <a:r>
                  <a:rPr lang="zh-CN" altLang="en-US">
                    <a:noFill/>
                  </a:rPr>
                  <a:t> </a:t>
                </a:r>
              </a:p>
            </p:txBody>
          </p:sp>
        </mc:Fallback>
      </mc:AlternateContent>
      <p:sp>
        <p:nvSpPr>
          <p:cNvPr id="5" name="日期占位符 4"/>
          <p:cNvSpPr>
            <a:spLocks noGrp="1"/>
          </p:cNvSpPr>
          <p:nvPr>
            <p:ph type="dt" sz="half" idx="10"/>
          </p:nvPr>
        </p:nvSpPr>
        <p:spPr/>
        <p:txBody>
          <a:bodyPr/>
          <a:lstStyle/>
          <a:p>
            <a:fld id="{D5E969C3-5B66-4BE4-919A-9A4293E28760}" type="datetime1">
              <a:rPr lang="zh-CN" altLang="en-US" smtClean="0"/>
              <a:t>2023/11/18</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47</a:t>
            </a:fld>
            <a:endParaRPr lang="zh-CN" altLang="en-US" dirty="0"/>
          </a:p>
        </p:txBody>
      </p:sp>
      <p:sp>
        <p:nvSpPr>
          <p:cNvPr id="4" name="TextBox 3"/>
          <p:cNvSpPr txBox="1"/>
          <p:nvPr/>
        </p:nvSpPr>
        <p:spPr>
          <a:xfrm>
            <a:off x="7521889" y="954882"/>
            <a:ext cx="184666" cy="369332"/>
          </a:xfrm>
          <a:prstGeom prst="rect">
            <a:avLst/>
          </a:prstGeom>
          <a:noFill/>
        </p:spPr>
        <p:txBody>
          <a:bodyPr wrap="none" rtlCol="0">
            <a:spAutoFit/>
          </a:bodyPr>
          <a:lstStyle/>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481113096"/>
              </p:ext>
            </p:extLst>
          </p:nvPr>
        </p:nvGraphicFramePr>
        <p:xfrm>
          <a:off x="2667000" y="3716689"/>
          <a:ext cx="6096000" cy="1097280"/>
        </p:xfrm>
        <a:graphic>
          <a:graphicData uri="http://schemas.openxmlformats.org/drawingml/2006/table">
            <a:tbl>
              <a:tblPr firstRow="1" bandRow="1">
                <a:tableStyleId>{5C22544A-7EE6-4342-B048-85BDC9FD1C3A}</a:tableStyleId>
              </a:tblPr>
              <a:tblGrid>
                <a:gridCol w="1543050">
                  <a:extLst>
                    <a:ext uri="{9D8B030D-6E8A-4147-A177-3AD203B41FA5}">
                      <a16:colId xmlns:a16="http://schemas.microsoft.com/office/drawing/2014/main" val="20000"/>
                    </a:ext>
                  </a:extLst>
                </a:gridCol>
                <a:gridCol w="150495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137160">
                <a:tc>
                  <a:txBody>
                    <a:bodyPr/>
                    <a:lstStyle/>
                    <a:p>
                      <a:pPr algn="ctr"/>
                      <a:r>
                        <a:rPr lang="en-US" i="1" dirty="0">
                          <a:latin typeface="Cambria Math" pitchFamily="18" charset="0"/>
                          <a:ea typeface="Cambria Math" pitchFamily="18" charset="0"/>
                        </a:rPr>
                        <a:t>P</a:t>
                      </a:r>
                      <a:endParaRPr lang="en-US" b="0" i="1" dirty="0">
                        <a:solidFill>
                          <a:schemeClr val="tx1"/>
                        </a:solidFill>
                      </a:endParaRPr>
                    </a:p>
                  </a:txBody>
                  <a:tcPr/>
                </a:tc>
                <a:tc>
                  <a:txBody>
                    <a:bodyPr/>
                    <a:lstStyle/>
                    <a:p>
                      <a:pPr algn="ctr"/>
                      <a:r>
                        <a:rPr lang="en-US" dirty="0">
                          <a:latin typeface="Cambria Math"/>
                          <a:ea typeface="Cambria Math"/>
                        </a:rPr>
                        <a:t>¬</a:t>
                      </a:r>
                      <a:r>
                        <a:rPr lang="en-US" i="1" dirty="0">
                          <a:latin typeface="Cambria Math" pitchFamily="18" charset="0"/>
                          <a:ea typeface="Cambria Math" pitchFamily="18" charset="0"/>
                        </a:rPr>
                        <a:t>p</a:t>
                      </a:r>
                      <a:endParaRPr lang="en-US" dirty="0"/>
                    </a:p>
                  </a:txBody>
                  <a:tcPr/>
                </a:tc>
                <a:tc>
                  <a:txBody>
                    <a:bodyPr/>
                    <a:lstStyle/>
                    <a:p>
                      <a:pPr algn="ctr"/>
                      <a:r>
                        <a:rPr lang="en-US" i="1" dirty="0">
                          <a:latin typeface="Cambria Math" pitchFamily="18" charset="0"/>
                          <a:ea typeface="Cambria Math" pitchFamily="18" charset="0"/>
                        </a:rPr>
                        <a:t>p</a:t>
                      </a:r>
                      <a:r>
                        <a:rPr lang="en-US" dirty="0"/>
                        <a:t> </a:t>
                      </a:r>
                      <a:r>
                        <a:rPr lang="en-US" dirty="0">
                          <a:latin typeface="Cambria Math"/>
                          <a:ea typeface="Cambria Math"/>
                        </a:rPr>
                        <a:t>∨¬</a:t>
                      </a:r>
                      <a:r>
                        <a:rPr lang="en-US" i="1" dirty="0">
                          <a:latin typeface="Cambria Math" pitchFamily="18" charset="0"/>
                          <a:ea typeface="Cambria Math" pitchFamily="18" charset="0"/>
                        </a:rPr>
                        <a:t>p</a:t>
                      </a:r>
                      <a:r>
                        <a:rPr lang="en-US" dirty="0"/>
                        <a:t> </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i="1" dirty="0">
                          <a:latin typeface="Cambria Math" pitchFamily="18" charset="0"/>
                          <a:ea typeface="Cambria Math" pitchFamily="18" charset="0"/>
                        </a:rPr>
                        <a:t>p</a:t>
                      </a:r>
                      <a:r>
                        <a:rPr lang="en-US" dirty="0"/>
                        <a:t> </a:t>
                      </a:r>
                      <a:r>
                        <a:rPr lang="en-US" dirty="0">
                          <a:latin typeface="Cambria Math"/>
                          <a:ea typeface="Cambria Math"/>
                        </a:rPr>
                        <a:t>∧¬</a:t>
                      </a:r>
                      <a:r>
                        <a:rPr lang="en-US" i="1" dirty="0">
                          <a:latin typeface="Cambria Math" pitchFamily="18" charset="0"/>
                          <a:ea typeface="Cambria Math" pitchFamily="18" charset="0"/>
                        </a:rPr>
                        <a:t>p</a:t>
                      </a:r>
                      <a:r>
                        <a:rPr lang="en-US" dirty="0"/>
                        <a:t> </a:t>
                      </a:r>
                    </a:p>
                  </a:txBody>
                  <a:tcPr/>
                </a:tc>
                <a:extLst>
                  <a:ext uri="{0D108BD9-81ED-4DB2-BD59-A6C34878D82A}">
                    <a16:rowId xmlns:a16="http://schemas.microsoft.com/office/drawing/2014/main" val="10000"/>
                  </a:ext>
                </a:extLst>
              </a:tr>
              <a:tr h="268612">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extLst>
                  <a:ext uri="{0D108BD9-81ED-4DB2-BD59-A6C34878D82A}">
                    <a16:rowId xmlns:a16="http://schemas.microsoft.com/office/drawing/2014/main" val="10001"/>
                  </a:ext>
                </a:extLst>
              </a:tr>
              <a:tr h="213137">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extLst>
                  <a:ext uri="{0D108BD9-81ED-4DB2-BD59-A6C34878D82A}">
                    <a16:rowId xmlns:a16="http://schemas.microsoft.com/office/drawing/2014/main" val="10002"/>
                  </a:ext>
                </a:extLst>
              </a:tr>
            </a:tbl>
          </a:graphicData>
        </a:graphic>
      </p:graphicFrame>
      <p:sp>
        <p:nvSpPr>
          <p:cNvPr id="12" name="Rectangle 4"/>
          <p:cNvSpPr/>
          <p:nvPr/>
        </p:nvSpPr>
        <p:spPr>
          <a:xfrm>
            <a:off x="6096000" y="3726320"/>
            <a:ext cx="794746" cy="1468120"/>
          </a:xfrm>
          <a:prstGeom prst="rect">
            <a:avLst/>
          </a:prstGeom>
          <a:noFill/>
          <a:ln w="25400">
            <a:solidFill>
              <a:srgbClr val="CEA5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矩形 12"/>
          <p:cNvSpPr/>
          <p:nvPr/>
        </p:nvSpPr>
        <p:spPr>
          <a:xfrm>
            <a:off x="5980093" y="5216464"/>
            <a:ext cx="954107"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永真式</a:t>
            </a:r>
            <a:endParaRPr lang="en-US" altLang="zh-CN" sz="2000" dirty="0">
              <a:latin typeface="微软雅黑" panose="020B0503020204020204" pitchFamily="34" charset="-122"/>
              <a:ea typeface="微软雅黑" panose="020B0503020204020204" pitchFamily="34" charset="-122"/>
            </a:endParaRPr>
          </a:p>
        </p:txBody>
      </p:sp>
      <p:sp>
        <p:nvSpPr>
          <p:cNvPr id="14" name="Rectangle 4"/>
          <p:cNvSpPr/>
          <p:nvPr/>
        </p:nvSpPr>
        <p:spPr>
          <a:xfrm>
            <a:off x="7663454" y="3713480"/>
            <a:ext cx="794746" cy="1468120"/>
          </a:xfrm>
          <a:prstGeom prst="rect">
            <a:avLst/>
          </a:prstGeom>
          <a:noFill/>
          <a:ln w="25400">
            <a:solidFill>
              <a:srgbClr val="CEA5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矩形 15"/>
          <p:cNvSpPr/>
          <p:nvPr/>
        </p:nvSpPr>
        <p:spPr>
          <a:xfrm>
            <a:off x="7580293" y="5162490"/>
            <a:ext cx="954107"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矛盾式</a:t>
            </a:r>
            <a:endParaRPr lang="en-US" altLang="zh-CN" sz="2000" dirty="0">
              <a:latin typeface="微软雅黑" panose="020B0503020204020204" pitchFamily="34" charset="-122"/>
              <a:ea typeface="微软雅黑" panose="020B0503020204020204" pitchFamily="34" charset="-122"/>
            </a:endParaRPr>
          </a:p>
        </p:txBody>
      </p:sp>
      <p:sp>
        <p:nvSpPr>
          <p:cNvPr id="17" name="Rectangle 4"/>
          <p:cNvSpPr/>
          <p:nvPr/>
        </p:nvSpPr>
        <p:spPr>
          <a:xfrm>
            <a:off x="3015254" y="3713480"/>
            <a:ext cx="794746" cy="1468120"/>
          </a:xfrm>
          <a:prstGeom prst="rect">
            <a:avLst/>
          </a:prstGeom>
          <a:noFill/>
          <a:ln w="25400">
            <a:solidFill>
              <a:srgbClr val="CEA5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矩形 17"/>
          <p:cNvSpPr/>
          <p:nvPr/>
        </p:nvSpPr>
        <p:spPr>
          <a:xfrm>
            <a:off x="2956559" y="5162490"/>
            <a:ext cx="1082041" cy="400110"/>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可能式</a:t>
            </a:r>
            <a:endParaRPr lang="en-US" altLang="zh-CN" sz="2000" dirty="0">
              <a:latin typeface="微软雅黑" panose="020B0503020204020204" pitchFamily="34" charset="-122"/>
              <a:ea typeface="微软雅黑" panose="020B0503020204020204" pitchFamily="34" charset="-122"/>
            </a:endParaRPr>
          </a:p>
        </p:txBody>
      </p:sp>
      <p:sp>
        <p:nvSpPr>
          <p:cNvPr id="19" name="页脚占位符 6"/>
          <p:cNvSpPr>
            <a:spLocks noGrp="1"/>
          </p:cNvSpPr>
          <p:nvPr>
            <p:ph type="ftr" sz="quarter" idx="11"/>
          </p:nvPr>
        </p:nvSpPr>
        <p:spPr>
          <a:xfrm>
            <a:off x="6858000" y="6377915"/>
            <a:ext cx="4953000" cy="403850"/>
          </a:xfrm>
        </p:spPr>
        <p:txBody>
          <a:bodyPr/>
          <a:lstStyle/>
          <a:p>
            <a:pPr algn="r"/>
            <a:r>
              <a:rPr lang="zh-CN" altLang="en-US" dirty="0"/>
              <a:t>华中科技大学</a:t>
            </a:r>
            <a:r>
              <a:rPr lang="en-US" altLang="zh-CN" dirty="0"/>
              <a:t>NNSS</a:t>
            </a:r>
            <a:r>
              <a:rPr lang="zh-CN" altLang="en-US" dirty="0"/>
              <a:t>实验室</a:t>
            </a:r>
          </a:p>
        </p:txBody>
      </p:sp>
      <p:sp>
        <p:nvSpPr>
          <p:cNvPr id="20" name="Rectangle 4"/>
          <p:cNvSpPr/>
          <p:nvPr/>
        </p:nvSpPr>
        <p:spPr>
          <a:xfrm>
            <a:off x="4615454" y="3713480"/>
            <a:ext cx="794746" cy="1468120"/>
          </a:xfrm>
          <a:prstGeom prst="rect">
            <a:avLst/>
          </a:prstGeom>
          <a:noFill/>
          <a:ln w="25400">
            <a:solidFill>
              <a:srgbClr val="CEA5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矩形 20"/>
          <p:cNvSpPr/>
          <p:nvPr/>
        </p:nvSpPr>
        <p:spPr>
          <a:xfrm>
            <a:off x="4572000" y="5162490"/>
            <a:ext cx="1082041" cy="400110"/>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可能式</a:t>
            </a: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49944" y="1066800"/>
            <a:ext cx="11277599" cy="21336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a:t>逻辑等价式</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lgn="just"/>
                <a:r>
                  <a:rPr lang="zh-CN" altLang="en-US" dirty="0"/>
                  <a:t>在所有情况下都有</a:t>
                </a:r>
                <a:r>
                  <a:rPr lang="zh-CN" altLang="en-US" b="1" dirty="0">
                    <a:solidFill>
                      <a:srgbClr val="C00000"/>
                    </a:solidFill>
                  </a:rPr>
                  <a:t>相同真值</a:t>
                </a:r>
                <a:r>
                  <a:rPr lang="zh-CN" altLang="en-US" dirty="0"/>
                  <a:t>的两个复合命题</a:t>
                </a:r>
                <a14:m>
                  <m:oMath xmlns:m="http://schemas.openxmlformats.org/officeDocument/2006/math">
                    <m:r>
                      <a:rPr lang="en-US" i="1" dirty="0" smtClean="0">
                        <a:latin typeface="Cambria Math" panose="02040503050406030204" pitchFamily="18" charset="0"/>
                      </a:rPr>
                      <m:t>𝑝</m:t>
                    </m:r>
                  </m:oMath>
                </a14:m>
                <a:r>
                  <a:rPr lang="en-US" altLang="zh-CN" dirty="0"/>
                  <a:t>, </a:t>
                </a:r>
                <a14:m>
                  <m:oMath xmlns:m="http://schemas.openxmlformats.org/officeDocument/2006/math">
                    <m:r>
                      <a:rPr lang="en-US" i="1" dirty="0" smtClean="0">
                        <a:latin typeface="Cambria Math" panose="02040503050406030204" pitchFamily="18" charset="0"/>
                      </a:rPr>
                      <m:t>𝑞</m:t>
                    </m:r>
                  </m:oMath>
                </a14:m>
                <a:r>
                  <a:rPr lang="en-US" altLang="zh-CN" dirty="0"/>
                  <a:t>, </a:t>
                </a:r>
                <a:r>
                  <a:rPr lang="zh-CN" altLang="en-US" dirty="0"/>
                  <a:t>那么它们是</a:t>
                </a:r>
                <a:r>
                  <a:rPr lang="zh-CN" altLang="en-US" b="1" dirty="0">
                    <a:solidFill>
                      <a:srgbClr val="C00000"/>
                    </a:solidFill>
                  </a:rPr>
                  <a:t>逻辑等价</a:t>
                </a:r>
                <a:r>
                  <a:rPr lang="zh-CN" altLang="en-US" dirty="0"/>
                  <a:t>的</a:t>
                </a:r>
                <a:r>
                  <a:rPr lang="en-US" altLang="zh-CN" dirty="0"/>
                  <a:t>.</a:t>
                </a:r>
              </a:p>
              <a:p>
                <a:pPr lvl="1"/>
                <a14:m>
                  <m:oMath xmlns:m="http://schemas.openxmlformats.org/officeDocument/2006/math">
                    <m:r>
                      <a:rPr lang="en-US" i="1" dirty="0" smtClean="0">
                        <a:latin typeface="Cambria Math" panose="02040503050406030204" pitchFamily="18" charset="0"/>
                      </a:rPr>
                      <m:t>𝑝</m:t>
                    </m:r>
                    <m:r>
                      <a:rPr lang="en-US" i="1" dirty="0" err="1">
                        <a:latin typeface="Cambria Math" panose="02040503050406030204" pitchFamily="18" charset="0"/>
                      </a:rPr>
                      <m:t>↔</m:t>
                    </m:r>
                    <m:r>
                      <a:rPr lang="en-US" i="1" dirty="0" err="1">
                        <a:latin typeface="Cambria Math" panose="02040503050406030204" pitchFamily="18" charset="0"/>
                      </a:rPr>
                      <m:t>𝑞</m:t>
                    </m:r>
                  </m:oMath>
                </a14:m>
                <a:r>
                  <a:rPr lang="zh-CN" altLang="en-US" dirty="0"/>
                  <a:t>是重言式</a:t>
                </a:r>
                <a:r>
                  <a:rPr lang="en-US" altLang="zh-CN" dirty="0"/>
                  <a:t>, </a:t>
                </a:r>
                <a:r>
                  <a:rPr lang="zh-CN" altLang="en-US" dirty="0"/>
                  <a:t>那么</a:t>
                </a:r>
                <a14:m>
                  <m:oMath xmlns:m="http://schemas.openxmlformats.org/officeDocument/2006/math">
                    <m:r>
                      <a:rPr lang="en-US" altLang="zh-CN" i="1" dirty="0" smtClean="0">
                        <a:latin typeface="Cambria Math" panose="02040503050406030204" pitchFamily="18" charset="0"/>
                      </a:rPr>
                      <m:t>𝑝</m:t>
                    </m:r>
                  </m:oMath>
                </a14:m>
                <a:r>
                  <a:rPr lang="zh-CN" altLang="en-US" dirty="0"/>
                  <a:t>和</a:t>
                </a:r>
                <a14:m>
                  <m:oMath xmlns:m="http://schemas.openxmlformats.org/officeDocument/2006/math">
                    <m:r>
                      <a:rPr lang="en-US" altLang="zh-CN" i="1" dirty="0" smtClean="0">
                        <a:latin typeface="Cambria Math" panose="02040503050406030204" pitchFamily="18" charset="0"/>
                      </a:rPr>
                      <m:t>𝑞</m:t>
                    </m:r>
                  </m:oMath>
                </a14:m>
                <a:r>
                  <a:rPr lang="zh-CN" altLang="en-US" dirty="0"/>
                  <a:t>是逻辑等价的</a:t>
                </a:r>
                <a:r>
                  <a:rPr lang="en-US" altLang="zh-CN" dirty="0"/>
                  <a:t>.</a:t>
                </a:r>
                <a:endParaRPr lang="en-US" dirty="0"/>
              </a:p>
              <a:p>
                <a:pPr lvl="1"/>
                <a:r>
                  <a:rPr lang="zh-CN" altLang="en-US" dirty="0"/>
                  <a:t>我们写为</a:t>
                </a:r>
                <a14:m>
                  <m:oMath xmlns:m="http://schemas.openxmlformats.org/officeDocument/2006/math">
                    <m:r>
                      <a:rPr lang="en-US" i="1" dirty="0" smtClean="0">
                        <a:latin typeface="Cambria Math" panose="02040503050406030204" pitchFamily="18" charset="0"/>
                      </a:rPr>
                      <m:t>𝑝</m:t>
                    </m:r>
                    <m:r>
                      <a:rPr lang="en-US" b="1" i="1" dirty="0" smtClean="0">
                        <a:solidFill>
                          <a:srgbClr val="C00000"/>
                        </a:solidFill>
                        <a:latin typeface="Cambria Math" panose="02040503050406030204" pitchFamily="18" charset="0"/>
                      </a:rPr>
                      <m:t>⇔</m:t>
                    </m:r>
                    <m:r>
                      <a:rPr lang="en-US" i="1" dirty="0" smtClean="0">
                        <a:latin typeface="Cambria Math" panose="02040503050406030204" pitchFamily="18" charset="0"/>
                      </a:rPr>
                      <m:t>𝑞</m:t>
                    </m:r>
                  </m:oMath>
                </a14:m>
                <a:r>
                  <a:rPr lang="zh-CN" altLang="en-US" dirty="0"/>
                  <a:t>或者</a:t>
                </a:r>
                <a14:m>
                  <m:oMath xmlns:m="http://schemas.openxmlformats.org/officeDocument/2006/math">
                    <m:r>
                      <a:rPr lang="en-US" i="1" dirty="0" smtClean="0">
                        <a:latin typeface="Cambria Math" panose="02040503050406030204" pitchFamily="18" charset="0"/>
                      </a:rPr>
                      <m:t>𝑝</m:t>
                    </m:r>
                    <m:r>
                      <a:rPr lang="en-US" b="1" i="1" dirty="0" smtClean="0">
                        <a:solidFill>
                          <a:srgbClr val="C00000"/>
                        </a:solidFill>
                        <a:latin typeface="Cambria Math" panose="02040503050406030204" pitchFamily="18" charset="0"/>
                      </a:rPr>
                      <m:t>≡</m:t>
                    </m:r>
                    <m:r>
                      <a:rPr lang="en-US" i="1" dirty="0" smtClean="0">
                        <a:latin typeface="Cambria Math" panose="02040503050406030204" pitchFamily="18" charset="0"/>
                      </a:rPr>
                      <m:t>𝑞</m:t>
                    </m:r>
                  </m:oMath>
                </a14:m>
                <a:r>
                  <a:rPr lang="zh-CN" altLang="en-US" dirty="0"/>
                  <a:t>来表示</a:t>
                </a:r>
                <a14:m>
                  <m:oMath xmlns:m="http://schemas.openxmlformats.org/officeDocument/2006/math">
                    <m:r>
                      <a:rPr lang="en-US" altLang="zh-CN" i="1" dirty="0" smtClean="0">
                        <a:latin typeface="Cambria Math" panose="02040503050406030204" pitchFamily="18" charset="0"/>
                      </a:rPr>
                      <m:t>𝑝</m:t>
                    </m:r>
                  </m:oMath>
                </a14:m>
                <a:r>
                  <a:rPr lang="zh-CN" altLang="en-US" dirty="0"/>
                  <a:t>和</a:t>
                </a:r>
                <a14:m>
                  <m:oMath xmlns:m="http://schemas.openxmlformats.org/officeDocument/2006/math">
                    <m:r>
                      <a:rPr lang="en-US" altLang="zh-CN" i="1" dirty="0" smtClean="0">
                        <a:latin typeface="Cambria Math" panose="02040503050406030204" pitchFamily="18" charset="0"/>
                      </a:rPr>
                      <m:t>𝑞</m:t>
                    </m:r>
                  </m:oMath>
                </a14:m>
                <a:r>
                  <a:rPr lang="zh-CN" altLang="en-US" dirty="0"/>
                  <a:t>是逻辑等价的</a:t>
                </a:r>
                <a:r>
                  <a:rPr lang="en-US" dirty="0"/>
                  <a:t>.</a:t>
                </a:r>
              </a:p>
              <a:p>
                <a:pPr lvl="1"/>
                <a:r>
                  <a:rPr lang="zh-CN" altLang="en-US" dirty="0"/>
                  <a:t>当真值表中</a:t>
                </a:r>
                <a:r>
                  <a:rPr lang="en-US" altLang="zh-CN" dirty="0"/>
                  <a:t>, </a:t>
                </a:r>
                <a14:m>
                  <m:oMath xmlns:m="http://schemas.openxmlformats.org/officeDocument/2006/math">
                    <m:r>
                      <a:rPr lang="en-US" altLang="zh-CN" i="1" dirty="0" smtClean="0">
                        <a:latin typeface="Cambria Math" panose="02040503050406030204" pitchFamily="18" charset="0"/>
                      </a:rPr>
                      <m:t>𝑝</m:t>
                    </m:r>
                  </m:oMath>
                </a14:m>
                <a:r>
                  <a:rPr lang="zh-CN" altLang="en-US" dirty="0"/>
                  <a:t>和</a:t>
                </a:r>
                <a14:m>
                  <m:oMath xmlns:m="http://schemas.openxmlformats.org/officeDocument/2006/math">
                    <m:r>
                      <a:rPr lang="en-US" altLang="zh-CN" i="1" dirty="0" smtClean="0">
                        <a:latin typeface="Cambria Math" panose="02040503050406030204" pitchFamily="18" charset="0"/>
                      </a:rPr>
                      <m:t>𝑞</m:t>
                    </m:r>
                  </m:oMath>
                </a14:m>
                <a:r>
                  <a:rPr lang="zh-CN" altLang="en-US" dirty="0"/>
                  <a:t>的真值一样</a:t>
                </a:r>
                <a:r>
                  <a:rPr lang="en-US" altLang="zh-CN" dirty="0"/>
                  <a:t>, </a:t>
                </a:r>
                <a:r>
                  <a:rPr lang="zh-CN" altLang="en-US" dirty="0"/>
                  <a:t>那么我们说</a:t>
                </a:r>
                <a14:m>
                  <m:oMath xmlns:m="http://schemas.openxmlformats.org/officeDocument/2006/math">
                    <m:r>
                      <a:rPr lang="en-US" altLang="zh-CN" i="1" dirty="0" smtClean="0">
                        <a:latin typeface="Cambria Math" panose="02040503050406030204" pitchFamily="18" charset="0"/>
                      </a:rPr>
                      <m:t>𝑝</m:t>
                    </m:r>
                  </m:oMath>
                </a14:m>
                <a:r>
                  <a:rPr lang="zh-CN" altLang="en-US" dirty="0"/>
                  <a:t>和</a:t>
                </a:r>
                <a14:m>
                  <m:oMath xmlns:m="http://schemas.openxmlformats.org/officeDocument/2006/math">
                    <m:r>
                      <a:rPr lang="en-US" altLang="zh-CN" i="1" dirty="0" smtClean="0">
                        <a:latin typeface="Cambria Math" panose="02040503050406030204" pitchFamily="18" charset="0"/>
                      </a:rPr>
                      <m:t>𝑞</m:t>
                    </m:r>
                  </m:oMath>
                </a14:m>
                <a:r>
                  <a:rPr lang="zh-CN" altLang="en-US" dirty="0"/>
                  <a:t>是逻辑等价的</a:t>
                </a:r>
                <a:r>
                  <a:rPr lang="en-US" dirty="0"/>
                  <a:t>.</a:t>
                </a:r>
              </a:p>
              <a:p>
                <a:endParaRPr lang="en-US" altLang="zh-CN" dirty="0"/>
              </a:p>
              <a:p>
                <a:r>
                  <a:rPr lang="zh-CN" altLang="en-US" dirty="0"/>
                  <a:t>例</a:t>
                </a:r>
                <a:r>
                  <a:rPr lang="en-US" altLang="zh-CN" dirty="0"/>
                  <a:t>:</a:t>
                </a:r>
                <a:r>
                  <a:rPr lang="zh-CN" altLang="en-US" dirty="0"/>
                  <a:t>以下真值表说明</a:t>
                </a:r>
                <a14:m>
                  <m:oMath xmlns:m="http://schemas.openxmlformats.org/officeDocument/2006/math">
                    <m:r>
                      <a:rPr lang="en-US" i="1" dirty="0" smtClean="0">
                        <a:latin typeface="Cambria Math" panose="02040503050406030204" pitchFamily="18" charset="0"/>
                      </a:rPr>
                      <m:t>¬</m:t>
                    </m:r>
                    <m:r>
                      <a:rPr lang="en-US" i="1" dirty="0" err="1" smtClean="0">
                        <a:latin typeface="Cambria Math" panose="02040503050406030204" pitchFamily="18" charset="0"/>
                      </a:rPr>
                      <m:t>𝑝</m:t>
                    </m:r>
                    <m:r>
                      <a:rPr lang="en-US" i="1" dirty="0" err="1" smtClean="0">
                        <a:latin typeface="Cambria Math" panose="02040503050406030204" pitchFamily="18" charset="0"/>
                      </a:rPr>
                      <m:t>∨</m:t>
                    </m:r>
                    <m:r>
                      <a:rPr lang="en-US" i="1" dirty="0" err="1" smtClean="0">
                        <a:latin typeface="Cambria Math" panose="02040503050406030204" pitchFamily="18" charset="0"/>
                      </a:rPr>
                      <m:t>𝑞</m:t>
                    </m:r>
                  </m:oMath>
                </a14:m>
                <a:r>
                  <a:rPr lang="zh-CN" altLang="en-US" dirty="0"/>
                  <a:t>和</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m:t>
                    </m:r>
                    <m:r>
                      <a:rPr lang="en-US" i="1" dirty="0" smtClean="0">
                        <a:latin typeface="Cambria Math" panose="02040503050406030204" pitchFamily="18" charset="0"/>
                      </a:rPr>
                      <m:t>𝑞</m:t>
                    </m:r>
                  </m:oMath>
                </a14:m>
                <a:r>
                  <a:rPr lang="zh-CN" altLang="en-US" dirty="0"/>
                  <a:t>是逻辑等价的</a:t>
                </a:r>
                <a:r>
                  <a:rPr lang="en-US" dirty="0"/>
                  <a:t>.</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99" t="-2143" r="-11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7860C146-6F53-4E8B-9D5D-F7C653E81BDC}" type="datetime1">
              <a:rPr lang="zh-CN" altLang="en-US" smtClean="0"/>
              <a:t>2023/11/18</a:t>
            </a:fld>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48</a:t>
            </a:fld>
            <a:endParaRPr lang="zh-CN" altLang="en-US" dirty="0"/>
          </a:p>
        </p:txBody>
      </p:sp>
      <p:graphicFrame>
        <p:nvGraphicFramePr>
          <p:cNvPr id="9" name="Content Placeholder 3"/>
          <p:cNvGraphicFramePr>
            <a:graphicFrameLocks/>
          </p:cNvGraphicFramePr>
          <p:nvPr>
            <p:extLst>
              <p:ext uri="{D42A27DB-BD31-4B8C-83A1-F6EECF244321}">
                <p14:modId xmlns:p14="http://schemas.microsoft.com/office/powerpoint/2010/main" val="3454868847"/>
              </p:ext>
            </p:extLst>
          </p:nvPr>
        </p:nvGraphicFramePr>
        <p:xfrm>
          <a:off x="2971799" y="4191000"/>
          <a:ext cx="6248401" cy="185420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752601">
                  <a:extLst>
                    <a:ext uri="{9D8B030D-6E8A-4147-A177-3AD203B41FA5}">
                      <a16:colId xmlns:a16="http://schemas.microsoft.com/office/drawing/2014/main" val="20004"/>
                    </a:ext>
                  </a:extLst>
                </a:gridCol>
              </a:tblGrid>
              <a:tr h="370840">
                <a:tc>
                  <a:txBody>
                    <a:bodyPr/>
                    <a:lstStyle/>
                    <a:p>
                      <a:r>
                        <a:rPr lang="en-US" sz="1800" i="1" dirty="0">
                          <a:latin typeface="Cambria Math" pitchFamily="18" charset="0"/>
                          <a:ea typeface="Cambria Math" pitchFamily="18" charset="0"/>
                        </a:rPr>
                        <a:t>p</a:t>
                      </a:r>
                      <a:endParaRPr lang="en-US" dirty="0"/>
                    </a:p>
                  </a:txBody>
                  <a:tcPr/>
                </a:tc>
                <a:tc>
                  <a:txBody>
                    <a:bodyPr/>
                    <a:lstStyle/>
                    <a:p>
                      <a:r>
                        <a:rPr lang="en-US" sz="1800" i="1" dirty="0">
                          <a:latin typeface="Cambria Math" pitchFamily="18" charset="0"/>
                          <a:ea typeface="Cambria Math" pitchFamily="18" charset="0"/>
                        </a:rPr>
                        <a:t>q</a:t>
                      </a:r>
                      <a:r>
                        <a:rPr lang="en-US" sz="1800" dirty="0"/>
                        <a:t> </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Cambria Math"/>
                          <a:ea typeface="Cambria Math"/>
                        </a:rPr>
                        <a:t>¬</a:t>
                      </a:r>
                      <a:r>
                        <a:rPr lang="en-US" sz="1800" i="1" dirty="0">
                          <a:latin typeface="Cambria Math" pitchFamily="18" charset="0"/>
                          <a:ea typeface="Cambria Math" pitchFamily="18" charset="0"/>
                        </a:rPr>
                        <a:t>p</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Cambria Math"/>
                          <a:ea typeface="Cambria Math"/>
                        </a:rPr>
                        <a:t>¬</a:t>
                      </a:r>
                      <a:r>
                        <a:rPr lang="en-US" sz="1800" i="1" dirty="0">
                          <a:latin typeface="Cambria Math" pitchFamily="18" charset="0"/>
                          <a:ea typeface="Cambria Math" pitchFamily="18" charset="0"/>
                        </a:rPr>
                        <a:t>p </a:t>
                      </a:r>
                      <a:r>
                        <a:rPr lang="en-US" sz="1800" i="0" dirty="0">
                          <a:latin typeface="Cambria Math"/>
                          <a:ea typeface="Cambria Math"/>
                        </a:rPr>
                        <a:t>∨ </a:t>
                      </a:r>
                      <a:r>
                        <a:rPr lang="en-US" sz="1800" i="1" dirty="0">
                          <a:latin typeface="Cambria Math" pitchFamily="18" charset="0"/>
                          <a:ea typeface="Cambria Math" pitchFamily="18" charset="0"/>
                        </a:rPr>
                        <a:t>q</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dirty="0">
                          <a:latin typeface="Cambria Math" pitchFamily="18" charset="0"/>
                          <a:ea typeface="Cambria Math" pitchFamily="18" charset="0"/>
                        </a:rPr>
                        <a:t>p</a:t>
                      </a:r>
                      <a:r>
                        <a:rPr lang="en-US" sz="1800" i="1" dirty="0">
                          <a:latin typeface="Cambria Math"/>
                          <a:ea typeface="Cambria Math"/>
                        </a:rPr>
                        <a:t>→ </a:t>
                      </a:r>
                      <a:r>
                        <a:rPr lang="en-US" sz="1800" i="1" dirty="0">
                          <a:latin typeface="Cambria Math" pitchFamily="18" charset="0"/>
                          <a:ea typeface="Cambria Math" pitchFamily="18" charset="0"/>
                        </a:rPr>
                        <a:t>q</a:t>
                      </a:r>
                      <a:endParaRPr lang="en-US" dirty="0"/>
                    </a:p>
                  </a:txBody>
                  <a:tcPr/>
                </a:tc>
                <a:extLst>
                  <a:ext uri="{0D108BD9-81ED-4DB2-BD59-A6C34878D82A}">
                    <a16:rowId xmlns:a16="http://schemas.microsoft.com/office/drawing/2014/main" val="10000"/>
                  </a:ext>
                </a:extLst>
              </a:tr>
              <a:tr h="370840">
                <a:tc>
                  <a:txBody>
                    <a:bodyPr/>
                    <a:lstStyle/>
                    <a:p>
                      <a:r>
                        <a:rPr lang="en-US" dirty="0"/>
                        <a:t>T</a:t>
                      </a:r>
                    </a:p>
                  </a:txBody>
                  <a:tcPr/>
                </a:tc>
                <a:tc>
                  <a:txBody>
                    <a:bodyPr/>
                    <a:lstStyle/>
                    <a:p>
                      <a:r>
                        <a:rPr lang="en-US" dirty="0"/>
                        <a:t>T</a:t>
                      </a:r>
                    </a:p>
                  </a:txBody>
                  <a:tcPr/>
                </a:tc>
                <a:tc>
                  <a:txBody>
                    <a:bodyPr/>
                    <a:lstStyle/>
                    <a:p>
                      <a:r>
                        <a:rPr lang="en-US" dirty="0"/>
                        <a:t>F</a:t>
                      </a:r>
                    </a:p>
                  </a:txBody>
                  <a:tcPr/>
                </a:tc>
                <a:tc>
                  <a:txBody>
                    <a:bodyPr/>
                    <a:lstStyle/>
                    <a:p>
                      <a:r>
                        <a:rPr lang="en-US" dirty="0"/>
                        <a:t>T</a:t>
                      </a:r>
                    </a:p>
                  </a:txBody>
                  <a:tcPr/>
                </a:tc>
                <a:tc>
                  <a:txBody>
                    <a:bodyPr/>
                    <a:lstStyle/>
                    <a:p>
                      <a:r>
                        <a:rPr lang="en-US" dirty="0"/>
                        <a:t>T</a:t>
                      </a:r>
                    </a:p>
                  </a:txBody>
                  <a:tcPr/>
                </a:tc>
                <a:extLst>
                  <a:ext uri="{0D108BD9-81ED-4DB2-BD59-A6C34878D82A}">
                    <a16:rowId xmlns:a16="http://schemas.microsoft.com/office/drawing/2014/main" val="10001"/>
                  </a:ext>
                </a:extLst>
              </a:tr>
              <a:tr h="370840">
                <a:tc>
                  <a:txBody>
                    <a:bodyPr/>
                    <a:lstStyle/>
                    <a:p>
                      <a:r>
                        <a:rPr lang="en-US" dirty="0"/>
                        <a:t>T</a:t>
                      </a:r>
                    </a:p>
                  </a:txBody>
                  <a:tcPr/>
                </a:tc>
                <a:tc>
                  <a:txBody>
                    <a:bodyPr/>
                    <a:lstStyle/>
                    <a:p>
                      <a:r>
                        <a:rPr lang="en-US" dirty="0"/>
                        <a:t>F</a:t>
                      </a:r>
                    </a:p>
                  </a:txBody>
                  <a:tcPr/>
                </a:tc>
                <a:tc>
                  <a:txBody>
                    <a:bodyPr/>
                    <a:lstStyle/>
                    <a:p>
                      <a:r>
                        <a:rPr lang="en-US" dirty="0"/>
                        <a:t>F</a:t>
                      </a:r>
                    </a:p>
                  </a:txBody>
                  <a:tcPr/>
                </a:tc>
                <a:tc>
                  <a:txBody>
                    <a:bodyPr/>
                    <a:lstStyle/>
                    <a:p>
                      <a:r>
                        <a:rPr lang="en-US" dirty="0"/>
                        <a:t>F</a:t>
                      </a:r>
                    </a:p>
                  </a:txBody>
                  <a:tcPr/>
                </a:tc>
                <a:tc>
                  <a:txBody>
                    <a:bodyPr/>
                    <a:lstStyle/>
                    <a:p>
                      <a:r>
                        <a:rPr lang="en-US" dirty="0"/>
                        <a:t>F</a:t>
                      </a:r>
                    </a:p>
                  </a:txBody>
                  <a:tcPr/>
                </a:tc>
                <a:extLst>
                  <a:ext uri="{0D108BD9-81ED-4DB2-BD59-A6C34878D82A}">
                    <a16:rowId xmlns:a16="http://schemas.microsoft.com/office/drawing/2014/main" val="10002"/>
                  </a:ext>
                </a:extLst>
              </a:tr>
              <a:tr h="370840">
                <a:tc>
                  <a:txBody>
                    <a:bodyPr/>
                    <a:lstStyle/>
                    <a:p>
                      <a:r>
                        <a:rPr lang="en-US" dirty="0"/>
                        <a:t>F</a:t>
                      </a:r>
                    </a:p>
                  </a:txBody>
                  <a:tcPr/>
                </a:tc>
                <a:tc>
                  <a:txBody>
                    <a:bodyPr/>
                    <a:lstStyle/>
                    <a:p>
                      <a:r>
                        <a:rPr lang="en-US" dirty="0"/>
                        <a:t>T</a:t>
                      </a:r>
                    </a:p>
                  </a:txBody>
                  <a:tcPr/>
                </a:tc>
                <a:tc>
                  <a:txBody>
                    <a:bodyPr/>
                    <a:lstStyle/>
                    <a:p>
                      <a:r>
                        <a:rPr lang="en-US" dirty="0"/>
                        <a:t>T</a:t>
                      </a:r>
                    </a:p>
                  </a:txBody>
                  <a:tcPr/>
                </a:tc>
                <a:tc>
                  <a:txBody>
                    <a:bodyPr/>
                    <a:lstStyle/>
                    <a:p>
                      <a:r>
                        <a:rPr lang="en-US" dirty="0"/>
                        <a:t>T</a:t>
                      </a:r>
                    </a:p>
                  </a:txBody>
                  <a:tcPr/>
                </a:tc>
                <a:tc>
                  <a:txBody>
                    <a:bodyPr/>
                    <a:lstStyle/>
                    <a:p>
                      <a:r>
                        <a:rPr lang="en-US" dirty="0"/>
                        <a:t>T</a:t>
                      </a:r>
                    </a:p>
                  </a:txBody>
                  <a:tcPr/>
                </a:tc>
                <a:extLst>
                  <a:ext uri="{0D108BD9-81ED-4DB2-BD59-A6C34878D82A}">
                    <a16:rowId xmlns:a16="http://schemas.microsoft.com/office/drawing/2014/main" val="10003"/>
                  </a:ext>
                </a:extLst>
              </a:tr>
              <a:tr h="370840">
                <a:tc>
                  <a:txBody>
                    <a:bodyPr/>
                    <a:lstStyle/>
                    <a:p>
                      <a:r>
                        <a:rPr lang="en-US" dirty="0"/>
                        <a:t>F</a:t>
                      </a:r>
                    </a:p>
                  </a:txBody>
                  <a:tcPr/>
                </a:tc>
                <a:tc>
                  <a:txBody>
                    <a:bodyPr/>
                    <a:lstStyle/>
                    <a:p>
                      <a:r>
                        <a:rPr lang="en-US" dirty="0"/>
                        <a:t>F</a:t>
                      </a:r>
                    </a:p>
                  </a:txBody>
                  <a:tcPr/>
                </a:tc>
                <a:tc>
                  <a:txBody>
                    <a:bodyPr/>
                    <a:lstStyle/>
                    <a:p>
                      <a:r>
                        <a:rPr lang="en-US" dirty="0"/>
                        <a:t>T</a:t>
                      </a:r>
                    </a:p>
                  </a:txBody>
                  <a:tcPr/>
                </a:tc>
                <a:tc>
                  <a:txBody>
                    <a:bodyPr/>
                    <a:lstStyle/>
                    <a:p>
                      <a:r>
                        <a:rPr lang="en-US" dirty="0"/>
                        <a:t>T</a:t>
                      </a:r>
                    </a:p>
                  </a:txBody>
                  <a:tcPr/>
                </a:tc>
                <a:tc>
                  <a:txBody>
                    <a:bodyPr/>
                    <a:lstStyle/>
                    <a:p>
                      <a:r>
                        <a:rPr lang="en-US" dirty="0"/>
                        <a:t>T</a:t>
                      </a:r>
                    </a:p>
                  </a:txBody>
                  <a:tcPr/>
                </a:tc>
                <a:extLst>
                  <a:ext uri="{0D108BD9-81ED-4DB2-BD59-A6C34878D82A}">
                    <a16:rowId xmlns:a16="http://schemas.microsoft.com/office/drawing/2014/main" val="10004"/>
                  </a:ext>
                </a:extLst>
              </a:tr>
            </a:tbl>
          </a:graphicData>
        </a:graphic>
      </p:graphicFrame>
      <p:sp>
        <p:nvSpPr>
          <p:cNvPr id="10" name="Rectangle 4"/>
          <p:cNvSpPr/>
          <p:nvPr/>
        </p:nvSpPr>
        <p:spPr>
          <a:xfrm>
            <a:off x="5979797" y="4280040"/>
            <a:ext cx="794746" cy="1778000"/>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p:nvPr/>
        </p:nvSpPr>
        <p:spPr>
          <a:xfrm>
            <a:off x="7434854" y="4267200"/>
            <a:ext cx="794746" cy="1778000"/>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矩形 11"/>
          <p:cNvSpPr/>
          <p:nvPr/>
        </p:nvSpPr>
        <p:spPr>
          <a:xfrm>
            <a:off x="6661173" y="5997641"/>
            <a:ext cx="1980029"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两列的值都相同</a:t>
            </a:r>
            <a:endParaRPr lang="en-US" altLang="zh-CN" sz="2000" dirty="0">
              <a:latin typeface="微软雅黑" panose="020B0503020204020204" pitchFamily="34" charset="-122"/>
              <a:ea typeface="微软雅黑" panose="020B0503020204020204" pitchFamily="34" charset="-122"/>
            </a:endParaRPr>
          </a:p>
        </p:txBody>
      </p:sp>
      <p:sp>
        <p:nvSpPr>
          <p:cNvPr id="13" name="页脚占位符 6"/>
          <p:cNvSpPr>
            <a:spLocks noGrp="1"/>
          </p:cNvSpPr>
          <p:nvPr>
            <p:ph type="ftr" sz="quarter" idx="11"/>
          </p:nvPr>
        </p:nvSpPr>
        <p:spPr>
          <a:xfrm>
            <a:off x="6858000" y="6377915"/>
            <a:ext cx="4953000" cy="403850"/>
          </a:xfrm>
        </p:spPr>
        <p:txBody>
          <a:bodyPr/>
          <a:lstStyle/>
          <a:p>
            <a:pPr algn="r"/>
            <a:r>
              <a:rPr lang="zh-CN" altLang="en-US" dirty="0"/>
              <a:t>华中科技大学</a:t>
            </a:r>
            <a:r>
              <a:rPr lang="en-US" altLang="zh-CN" dirty="0"/>
              <a:t>NNSS</a:t>
            </a:r>
            <a:r>
              <a:rPr lang="zh-CN" altLang="en-US" dirty="0"/>
              <a:t>实验室</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Content Placeholder 2"/>
              <p:cNvSpPr txBox="1">
                <a:spLocks/>
              </p:cNvSpPr>
              <p:nvPr/>
            </p:nvSpPr>
            <p:spPr>
              <a:xfrm>
                <a:off x="457200" y="1122125"/>
                <a:ext cx="10987316" cy="5121481"/>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000"/>
                  </a:spcBef>
                  <a:buClr>
                    <a:srgbClr val="CEA524"/>
                  </a:buClr>
                  <a:buSzPct val="100000"/>
                  <a:buFont typeface="Wingdings" panose="05000000000000000000" pitchFamily="2" charset="2"/>
                  <a:buChar char="q"/>
                  <a:defRPr sz="2800" kern="1200">
                    <a:solidFill>
                      <a:schemeClr val="tx1"/>
                    </a:solidFill>
                    <a:latin typeface="微软雅黑" panose="020B0503020204020204" pitchFamily="34" charset="-122"/>
                    <a:ea typeface="微软雅黑" panose="020B0503020204020204" pitchFamily="34" charset="-122"/>
                    <a:cs typeface="+mn-cs"/>
                  </a:defRPr>
                </a:lvl1pPr>
                <a:lvl2pPr marL="640080" indent="-246888" algn="l" defTabSz="914400" rtl="0" eaLnBrk="1" latinLnBrk="0" hangingPunct="1">
                  <a:lnSpc>
                    <a:spcPct val="90000"/>
                  </a:lnSpc>
                  <a:spcBef>
                    <a:spcPts val="500"/>
                  </a:spcBef>
                  <a:buClr>
                    <a:srgbClr val="01559D"/>
                  </a:buClr>
                  <a:buFont typeface="Wingdings" panose="05000000000000000000" pitchFamily="2" charset="2"/>
                  <a:buChar char="Ø"/>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最重要的逻辑等价式</a:t>
                </a:r>
                <a:r>
                  <a:rPr lang="en-US" altLang="zh-CN" dirty="0"/>
                  <a:t>: </a:t>
                </a:r>
                <a:r>
                  <a:rPr lang="zh-CN" altLang="en-US" dirty="0"/>
                  <a:t>德</a:t>
                </a:r>
                <a:r>
                  <a:rPr lang="en-US" altLang="zh-CN" dirty="0"/>
                  <a:t>.</a:t>
                </a:r>
                <a:r>
                  <a:rPr lang="zh-CN" altLang="en-US" dirty="0"/>
                  <a:t>摩根律</a:t>
                </a:r>
                <a:endParaRPr lang="en-US" altLang="zh-CN" dirty="0"/>
              </a:p>
              <a:p>
                <a:pPr lvl="1"/>
                <a:r>
                  <a:rPr lang="zh-CN" altLang="en-US" dirty="0"/>
                  <a:t> </a:t>
                </a:r>
                <a14:m>
                  <m:oMath xmlns:m="http://schemas.openxmlformats.org/officeDocument/2006/math">
                    <m:r>
                      <a:rPr lang="en-US" altLang="zh-CN">
                        <a:latin typeface="Cambria Math" panose="02040503050406030204" pitchFamily="18" charset="0"/>
                      </a:rPr>
                      <m:t>¬</m:t>
                    </m:r>
                    <m:d>
                      <m:dPr>
                        <m:ctrlPr>
                          <a:rPr lang="en-US" altLang="zh-CN" i="1">
                            <a:latin typeface="Cambria Math" panose="02040503050406030204" pitchFamily="18" charset="0"/>
                          </a:rPr>
                        </m:ctrlPr>
                      </m:dPr>
                      <m:e>
                        <m:r>
                          <a:rPr lang="en-US" altLang="zh-CN">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𝑞</m:t>
                        </m:r>
                      </m:e>
                    </m:d>
                    <m:r>
                      <a:rPr lang="en-US" altLang="zh-CN">
                        <a:latin typeface="Cambria Math" panose="02040503050406030204" pitchFamily="18" charset="0"/>
                      </a:rPr>
                      <m:t>≡¬</m:t>
                    </m:r>
                    <m:r>
                      <a:rPr lang="en-US" altLang="zh-CN">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𝑞</m:t>
                    </m:r>
                  </m:oMath>
                </a14:m>
                <a:endParaRPr lang="en-US" altLang="zh-CN" dirty="0"/>
              </a:p>
              <a:p>
                <a:pPr lvl="1"/>
                <a:r>
                  <a:rPr lang="zh-CN" altLang="en-US" dirty="0"/>
                  <a:t> </a:t>
                </a:r>
                <a14:m>
                  <m:oMath xmlns:m="http://schemas.openxmlformats.org/officeDocument/2006/math">
                    <m:r>
                      <a:rPr lang="en-US" altLang="zh-CN">
                        <a:latin typeface="Cambria Math" panose="02040503050406030204" pitchFamily="18" charset="0"/>
                      </a:rPr>
                      <m:t>¬</m:t>
                    </m:r>
                    <m:d>
                      <m:dPr>
                        <m:ctrlPr>
                          <a:rPr lang="en-US" altLang="zh-CN" i="1">
                            <a:latin typeface="Cambria Math" panose="02040503050406030204" pitchFamily="18" charset="0"/>
                          </a:rPr>
                        </m:ctrlPr>
                      </m:dPr>
                      <m:e>
                        <m:r>
                          <a:rPr lang="en-US" altLang="zh-CN">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𝑞</m:t>
                        </m:r>
                      </m:e>
                    </m:d>
                    <m:r>
                      <a:rPr lang="en-US" altLang="zh-CN">
                        <a:latin typeface="Cambria Math" panose="02040503050406030204" pitchFamily="18" charset="0"/>
                      </a:rPr>
                      <m:t>≡¬</m:t>
                    </m:r>
                    <m:r>
                      <a:rPr lang="en-US" altLang="zh-CN">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𝑞</m:t>
                    </m:r>
                  </m:oMath>
                </a14:m>
                <a:endParaRPr lang="en-US" altLang="zh-CN" dirty="0"/>
              </a:p>
              <a:p>
                <a:pPr marL="0" indent="0">
                  <a:buNone/>
                </a:pPr>
                <a:endParaRPr lang="en-US" dirty="0"/>
              </a:p>
              <a:p>
                <a:r>
                  <a:rPr lang="zh-CN" altLang="en-US" dirty="0"/>
                  <a:t>真值表证明了德</a:t>
                </a:r>
                <a:r>
                  <a:rPr lang="en-US" altLang="zh-CN" dirty="0"/>
                  <a:t>.</a:t>
                </a:r>
                <a:r>
                  <a:rPr lang="zh-CN" altLang="en-US" dirty="0"/>
                  <a:t>摩根律的正确性</a:t>
                </a:r>
                <a:endParaRPr lang="en-US" altLang="zh-CN" dirty="0"/>
              </a:p>
              <a:p>
                <a:pPr marL="0" indent="0">
                  <a:buNone/>
                </a:pPr>
                <a:endParaRPr lang="en-US" dirty="0"/>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457200" y="1122125"/>
                <a:ext cx="10987316" cy="5121481"/>
              </a:xfrm>
              <a:prstGeom prst="rect">
                <a:avLst/>
              </a:prstGeom>
              <a:blipFill>
                <a:blip r:embed="rId2"/>
                <a:stretch>
                  <a:fillRect l="-943" t="-2024"/>
                </a:stretch>
              </a:blipFill>
            </p:spPr>
            <p:txBody>
              <a:bodyPr/>
              <a:lstStyle/>
              <a:p>
                <a:r>
                  <a:rPr lang="zh-CN" altLang="en-US">
                    <a:noFill/>
                  </a:rPr>
                  <a:t> </a:t>
                </a:r>
              </a:p>
            </p:txBody>
          </p:sp>
        </mc:Fallback>
      </mc:AlternateContent>
      <p:sp>
        <p:nvSpPr>
          <p:cNvPr id="2" name="Title 1"/>
          <p:cNvSpPr>
            <a:spLocks noGrp="1"/>
          </p:cNvSpPr>
          <p:nvPr>
            <p:ph type="title"/>
          </p:nvPr>
        </p:nvSpPr>
        <p:spPr/>
        <p:txBody>
          <a:bodyPr/>
          <a:lstStyle/>
          <a:p>
            <a:r>
              <a:rPr lang="zh-CN" altLang="en-US" dirty="0"/>
              <a:t>德</a:t>
            </a:r>
            <a:r>
              <a:rPr lang="en-US" altLang="zh-CN" dirty="0"/>
              <a:t>.</a:t>
            </a:r>
            <a:r>
              <a:rPr lang="zh-CN" altLang="en-US" dirty="0"/>
              <a:t>摩根律</a:t>
            </a:r>
            <a:endParaRPr lang="en-US" dirty="0"/>
          </a:p>
        </p:txBody>
      </p:sp>
      <p:sp>
        <p:nvSpPr>
          <p:cNvPr id="3" name="日期占位符 2"/>
          <p:cNvSpPr>
            <a:spLocks noGrp="1"/>
          </p:cNvSpPr>
          <p:nvPr>
            <p:ph type="dt" sz="half" idx="10"/>
          </p:nvPr>
        </p:nvSpPr>
        <p:spPr/>
        <p:txBody>
          <a:bodyPr/>
          <a:lstStyle/>
          <a:p>
            <a:fld id="{FB1AADB7-978E-4EF6-8834-071DEF1690ED}"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7" name="灯片编号占位符 6"/>
          <p:cNvSpPr>
            <a:spLocks noGrp="1"/>
          </p:cNvSpPr>
          <p:nvPr>
            <p:ph type="sldNum" sz="quarter" idx="12"/>
          </p:nvPr>
        </p:nvSpPr>
        <p:spPr/>
        <p:txBody>
          <a:bodyPr/>
          <a:lstStyle/>
          <a:p>
            <a:fld id="{67913A8A-9EFB-4B5F-9CCB-3D21173FAA85}" type="slidenum">
              <a:rPr lang="zh-CN" altLang="en-US" smtClean="0"/>
              <a:pPr/>
              <a:t>49</a:t>
            </a:fld>
            <a:endParaRPr lang="zh-CN" altLang="en-US" dirty="0"/>
          </a:p>
        </p:txBody>
      </p:sp>
      <mc:AlternateContent xmlns:mc="http://schemas.openxmlformats.org/markup-compatibility/2006" xmlns:a14="http://schemas.microsoft.com/office/drawing/2010/main">
        <mc:Choice Requires="a14">
          <p:graphicFrame>
            <p:nvGraphicFramePr>
              <p:cNvPr id="9" name="Content Placeholder 3"/>
              <p:cNvGraphicFramePr>
                <a:graphicFrameLocks/>
              </p:cNvGraphicFramePr>
              <p:nvPr>
                <p:extLst>
                  <p:ext uri="{D42A27DB-BD31-4B8C-83A1-F6EECF244321}">
                    <p14:modId xmlns:p14="http://schemas.microsoft.com/office/powerpoint/2010/main" val="1198496150"/>
                  </p:ext>
                </p:extLst>
              </p:nvPr>
            </p:nvGraphicFramePr>
            <p:xfrm>
              <a:off x="1333499" y="3612134"/>
              <a:ext cx="8610601" cy="2286000"/>
            </p:xfrm>
            <a:graphic>
              <a:graphicData uri="http://schemas.openxmlformats.org/drawingml/2006/table">
                <a:tbl>
                  <a:tblPr firstRow="1" bandRow="1">
                    <a:tableStyleId>{D27102A9-8310-4765-A935-A1911B00CA55}</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gridCol w="1447800">
                      <a:extLst>
                        <a:ext uri="{9D8B030D-6E8A-4147-A177-3AD203B41FA5}">
                          <a16:colId xmlns:a16="http://schemas.microsoft.com/office/drawing/2014/main" val="20005"/>
                        </a:ext>
                      </a:extLst>
                    </a:gridCol>
                    <a:gridCol w="1752601">
                      <a:extLst>
                        <a:ext uri="{9D8B030D-6E8A-4147-A177-3AD203B41FA5}">
                          <a16:colId xmlns:a16="http://schemas.microsoft.com/office/drawing/2014/main" val="20006"/>
                        </a:ext>
                      </a:extLst>
                    </a:gridCol>
                  </a:tblGrid>
                  <a:tr h="401320">
                    <a:tc>
                      <a:txBody>
                        <a:bodyPr/>
                        <a:lstStyle/>
                        <a:p>
                          <a:pPr algn="ctr"/>
                          <a:r>
                            <a:rPr lang="en-US" sz="2400" dirty="0"/>
                            <a:t>p</a:t>
                          </a:r>
                          <a:endParaRPr lang="en-US" sz="2400" b="0" i="0" dirty="0">
                            <a:latin typeface="微软雅黑" panose="020B0503020204020204" pitchFamily="34" charset="-122"/>
                            <a:ea typeface="微软雅黑" panose="020B0503020204020204" pitchFamily="34" charset="-122"/>
                          </a:endParaRPr>
                        </a:p>
                      </a:txBody>
                      <a:tcPr/>
                    </a:tc>
                    <a:tc>
                      <a:txBody>
                        <a:bodyPr/>
                        <a:lstStyle/>
                        <a:p>
                          <a:pPr algn="ctr"/>
                          <a:r>
                            <a:rPr lang="en-US" sz="2400" dirty="0"/>
                            <a:t>q</a:t>
                          </a:r>
                          <a:endParaRPr lang="en-US" sz="2400" b="0" i="0" dirty="0">
                            <a:latin typeface="微软雅黑" panose="020B0503020204020204" pitchFamily="34" charset="-122"/>
                            <a:ea typeface="微软雅黑" panose="020B0503020204020204" pitchFamily="34"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t>¬p</a:t>
                          </a:r>
                          <a:endParaRPr lang="en-US" sz="2400" b="0" i="0" dirty="0">
                            <a:latin typeface="微软雅黑" panose="020B0503020204020204" pitchFamily="34" charset="-122"/>
                            <a:ea typeface="微软雅黑" panose="020B0503020204020204" pitchFamily="34"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t>¬q</a:t>
                          </a:r>
                          <a:endParaRPr lang="en-US" sz="2400" b="0" i="0" dirty="0">
                            <a:latin typeface="微软雅黑" panose="020B0503020204020204" pitchFamily="34" charset="-122"/>
                            <a:ea typeface="微软雅黑" panose="020B0503020204020204" pitchFamily="34"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t>(</a:t>
                          </a:r>
                          <a:r>
                            <a:rPr lang="en-US" sz="2400" dirty="0" err="1"/>
                            <a:t>p</a:t>
                          </a:r>
                          <a14:m>
                            <m:oMath xmlns:m="http://schemas.openxmlformats.org/officeDocument/2006/math">
                              <m:r>
                                <a:rPr lang="en-US" altLang="zh-CN" sz="2400" smtClean="0">
                                  <a:latin typeface="Cambria Math" panose="02040503050406030204" pitchFamily="18" charset="0"/>
                                </a:rPr>
                                <m:t>⋁</m:t>
                              </m:r>
                            </m:oMath>
                          </a14:m>
                          <a:r>
                            <a:rPr lang="en-US" sz="2400" dirty="0" err="1"/>
                            <a:t>q</a:t>
                          </a:r>
                          <a:r>
                            <a:rPr lang="en-US" sz="2400" dirty="0"/>
                            <a:t>)</a:t>
                          </a:r>
                          <a:endParaRPr lang="en-US" sz="2400" b="0" i="0" dirty="0">
                            <a:latin typeface="微软雅黑" panose="020B0503020204020204" pitchFamily="34" charset="-122"/>
                            <a:ea typeface="微软雅黑" panose="020B0503020204020204" pitchFamily="34"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t>¬(</a:t>
                          </a:r>
                          <a:r>
                            <a:rPr lang="en-US" sz="2400" dirty="0" err="1"/>
                            <a:t>p</a:t>
                          </a:r>
                          <a14:m>
                            <m:oMath xmlns:m="http://schemas.openxmlformats.org/officeDocument/2006/math">
                              <m:r>
                                <a:rPr lang="en-US" altLang="zh-CN" sz="2400" smtClean="0">
                                  <a:latin typeface="Cambria Math" panose="02040503050406030204" pitchFamily="18" charset="0"/>
                                </a:rPr>
                                <m:t>⋁</m:t>
                              </m:r>
                            </m:oMath>
                          </a14:m>
                          <a:r>
                            <a:rPr lang="en-US" sz="2400" dirty="0" err="1"/>
                            <a:t>q</a:t>
                          </a:r>
                          <a:r>
                            <a:rPr lang="en-US" sz="2400" dirty="0"/>
                            <a:t>)</a:t>
                          </a:r>
                          <a:endParaRPr lang="en-US" sz="2400" b="0" i="0" dirty="0">
                            <a:latin typeface="微软雅黑" panose="020B0503020204020204" pitchFamily="34" charset="-122"/>
                            <a:ea typeface="微软雅黑" panose="020B0503020204020204" pitchFamily="34"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t>¬p</a:t>
                          </a:r>
                          <a14:m>
                            <m:oMath xmlns:m="http://schemas.openxmlformats.org/officeDocument/2006/math">
                              <m:r>
                                <a:rPr lang="en-US" altLang="zh-CN" sz="2400" smtClean="0">
                                  <a:latin typeface="Cambria Math" panose="02040503050406030204" pitchFamily="18" charset="0"/>
                                </a:rPr>
                                <m:t>⋀</m:t>
                              </m:r>
                            </m:oMath>
                          </a14:m>
                          <a:r>
                            <a:rPr lang="en-US" sz="2400" dirty="0"/>
                            <a:t>¬q</a:t>
                          </a:r>
                          <a:endParaRPr lang="en-US" sz="2400" b="0" i="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0"/>
                      </a:ext>
                    </a:extLst>
                  </a:tr>
                  <a:tr h="401320">
                    <a:tc>
                      <a:txBody>
                        <a:bodyPr/>
                        <a:lstStyle/>
                        <a:p>
                          <a:pPr algn="ctr"/>
                          <a:r>
                            <a:rPr lang="en-US" sz="2400" dirty="0"/>
                            <a:t>T</a:t>
                          </a:r>
                          <a:endParaRPr lang="en-US" sz="2400" i="0" dirty="0">
                            <a:latin typeface="微软雅黑" panose="020B0503020204020204" pitchFamily="34" charset="-122"/>
                            <a:ea typeface="微软雅黑" panose="020B0503020204020204" pitchFamily="34" charset="-122"/>
                          </a:endParaRPr>
                        </a:p>
                      </a:txBody>
                      <a:tcPr/>
                    </a:tc>
                    <a:tc>
                      <a:txBody>
                        <a:bodyPr/>
                        <a:lstStyle/>
                        <a:p>
                          <a:pPr algn="ctr"/>
                          <a:r>
                            <a:rPr lang="en-US" sz="2400" dirty="0"/>
                            <a:t>T</a:t>
                          </a:r>
                          <a:endParaRPr lang="en-US" sz="2400" i="0" dirty="0">
                            <a:latin typeface="微软雅黑" panose="020B0503020204020204" pitchFamily="34" charset="-122"/>
                            <a:ea typeface="微软雅黑" panose="020B0503020204020204" pitchFamily="34" charset="-122"/>
                          </a:endParaRPr>
                        </a:p>
                      </a:txBody>
                      <a:tcPr/>
                    </a:tc>
                    <a:tc>
                      <a:txBody>
                        <a:bodyPr/>
                        <a:lstStyle/>
                        <a:p>
                          <a:pPr algn="ctr"/>
                          <a:r>
                            <a:rPr lang="en-US" sz="2400" dirty="0"/>
                            <a:t>F</a:t>
                          </a:r>
                          <a:endParaRPr lang="en-US" sz="2400" i="0" dirty="0">
                            <a:latin typeface="微软雅黑" panose="020B0503020204020204" pitchFamily="34" charset="-122"/>
                            <a:ea typeface="微软雅黑" panose="020B0503020204020204" pitchFamily="34" charset="-122"/>
                          </a:endParaRPr>
                        </a:p>
                      </a:txBody>
                      <a:tcPr/>
                    </a:tc>
                    <a:tc>
                      <a:txBody>
                        <a:bodyPr/>
                        <a:lstStyle/>
                        <a:p>
                          <a:pPr algn="ctr"/>
                          <a:r>
                            <a:rPr lang="en-US" sz="2400" dirty="0"/>
                            <a:t>F</a:t>
                          </a:r>
                          <a:endParaRPr lang="en-US" sz="2400" i="0" dirty="0">
                            <a:latin typeface="微软雅黑" panose="020B0503020204020204" pitchFamily="34" charset="-122"/>
                            <a:ea typeface="微软雅黑" panose="020B0503020204020204" pitchFamily="34" charset="-122"/>
                          </a:endParaRPr>
                        </a:p>
                      </a:txBody>
                      <a:tcPr/>
                    </a:tc>
                    <a:tc>
                      <a:txBody>
                        <a:bodyPr/>
                        <a:lstStyle/>
                        <a:p>
                          <a:pPr algn="ctr"/>
                          <a:r>
                            <a:rPr lang="en-US" sz="2400" dirty="0"/>
                            <a:t>T</a:t>
                          </a:r>
                          <a:endParaRPr lang="en-US" sz="2400" i="0" dirty="0">
                            <a:latin typeface="微软雅黑" panose="020B0503020204020204" pitchFamily="34" charset="-122"/>
                            <a:ea typeface="微软雅黑" panose="020B0503020204020204" pitchFamily="34" charset="-122"/>
                          </a:endParaRPr>
                        </a:p>
                      </a:txBody>
                      <a:tcPr/>
                    </a:tc>
                    <a:tc>
                      <a:txBody>
                        <a:bodyPr/>
                        <a:lstStyle/>
                        <a:p>
                          <a:pPr algn="ctr"/>
                          <a:r>
                            <a:rPr lang="en-US" sz="2400" dirty="0"/>
                            <a:t>F</a:t>
                          </a:r>
                          <a:endParaRPr lang="en-US" sz="2400" i="0" dirty="0">
                            <a:latin typeface="微软雅黑" panose="020B0503020204020204" pitchFamily="34" charset="-122"/>
                            <a:ea typeface="微软雅黑" panose="020B0503020204020204" pitchFamily="34" charset="-122"/>
                          </a:endParaRPr>
                        </a:p>
                      </a:txBody>
                      <a:tcPr/>
                    </a:tc>
                    <a:tc>
                      <a:txBody>
                        <a:bodyPr/>
                        <a:lstStyle/>
                        <a:p>
                          <a:pPr algn="ctr"/>
                          <a:r>
                            <a:rPr lang="en-US" sz="2400" dirty="0"/>
                            <a:t>F</a:t>
                          </a:r>
                          <a:endParaRPr lang="en-US" sz="2400" i="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1"/>
                      </a:ext>
                    </a:extLst>
                  </a:tr>
                  <a:tr h="401320">
                    <a:tc>
                      <a:txBody>
                        <a:bodyPr/>
                        <a:lstStyle/>
                        <a:p>
                          <a:pPr algn="ctr"/>
                          <a:r>
                            <a:rPr lang="en-US" sz="2400" dirty="0"/>
                            <a:t>T</a:t>
                          </a:r>
                          <a:endParaRPr lang="en-US" sz="2400" i="0" dirty="0">
                            <a:latin typeface="微软雅黑" panose="020B0503020204020204" pitchFamily="34" charset="-122"/>
                            <a:ea typeface="微软雅黑" panose="020B0503020204020204" pitchFamily="34" charset="-122"/>
                          </a:endParaRPr>
                        </a:p>
                      </a:txBody>
                      <a:tcPr/>
                    </a:tc>
                    <a:tc>
                      <a:txBody>
                        <a:bodyPr/>
                        <a:lstStyle/>
                        <a:p>
                          <a:pPr algn="ctr"/>
                          <a:r>
                            <a:rPr lang="en-US" sz="2400" dirty="0"/>
                            <a:t>F</a:t>
                          </a:r>
                          <a:endParaRPr lang="en-US" sz="2400" i="0" dirty="0">
                            <a:latin typeface="微软雅黑" panose="020B0503020204020204" pitchFamily="34" charset="-122"/>
                            <a:ea typeface="微软雅黑" panose="020B0503020204020204" pitchFamily="34" charset="-122"/>
                          </a:endParaRPr>
                        </a:p>
                      </a:txBody>
                      <a:tcPr/>
                    </a:tc>
                    <a:tc>
                      <a:txBody>
                        <a:bodyPr/>
                        <a:lstStyle/>
                        <a:p>
                          <a:pPr algn="ctr"/>
                          <a:r>
                            <a:rPr lang="en-US" sz="2400" dirty="0"/>
                            <a:t>F</a:t>
                          </a:r>
                          <a:endParaRPr lang="en-US" sz="2400" i="0" dirty="0">
                            <a:latin typeface="微软雅黑" panose="020B0503020204020204" pitchFamily="34" charset="-122"/>
                            <a:ea typeface="微软雅黑" panose="020B0503020204020204" pitchFamily="34" charset="-122"/>
                          </a:endParaRPr>
                        </a:p>
                      </a:txBody>
                      <a:tcPr/>
                    </a:tc>
                    <a:tc>
                      <a:txBody>
                        <a:bodyPr/>
                        <a:lstStyle/>
                        <a:p>
                          <a:pPr algn="ctr"/>
                          <a:r>
                            <a:rPr lang="en-US" sz="2400" dirty="0"/>
                            <a:t>T</a:t>
                          </a:r>
                          <a:endParaRPr lang="en-US" sz="2400" i="0" dirty="0">
                            <a:latin typeface="微软雅黑" panose="020B0503020204020204" pitchFamily="34" charset="-122"/>
                            <a:ea typeface="微软雅黑" panose="020B0503020204020204" pitchFamily="34" charset="-122"/>
                          </a:endParaRPr>
                        </a:p>
                      </a:txBody>
                      <a:tcPr/>
                    </a:tc>
                    <a:tc>
                      <a:txBody>
                        <a:bodyPr/>
                        <a:lstStyle/>
                        <a:p>
                          <a:pPr algn="ctr"/>
                          <a:r>
                            <a:rPr lang="en-US" sz="2400" dirty="0"/>
                            <a:t>T</a:t>
                          </a:r>
                          <a:endParaRPr lang="en-US" sz="2400" i="0" dirty="0">
                            <a:latin typeface="微软雅黑" panose="020B0503020204020204" pitchFamily="34" charset="-122"/>
                            <a:ea typeface="微软雅黑" panose="020B0503020204020204" pitchFamily="34" charset="-122"/>
                          </a:endParaRPr>
                        </a:p>
                      </a:txBody>
                      <a:tcPr/>
                    </a:tc>
                    <a:tc>
                      <a:txBody>
                        <a:bodyPr/>
                        <a:lstStyle/>
                        <a:p>
                          <a:pPr algn="ctr"/>
                          <a:r>
                            <a:rPr lang="en-US" sz="2400" dirty="0"/>
                            <a:t>F</a:t>
                          </a:r>
                          <a:endParaRPr lang="en-US" sz="2400" i="0" dirty="0">
                            <a:latin typeface="微软雅黑" panose="020B0503020204020204" pitchFamily="34" charset="-122"/>
                            <a:ea typeface="微软雅黑" panose="020B0503020204020204" pitchFamily="34" charset="-122"/>
                          </a:endParaRPr>
                        </a:p>
                      </a:txBody>
                      <a:tcPr/>
                    </a:tc>
                    <a:tc>
                      <a:txBody>
                        <a:bodyPr/>
                        <a:lstStyle/>
                        <a:p>
                          <a:pPr algn="ctr"/>
                          <a:r>
                            <a:rPr lang="en-US" sz="2400" dirty="0"/>
                            <a:t>F</a:t>
                          </a:r>
                          <a:endParaRPr lang="en-US" sz="2400" i="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2"/>
                      </a:ext>
                    </a:extLst>
                  </a:tr>
                  <a:tr h="401320">
                    <a:tc>
                      <a:txBody>
                        <a:bodyPr/>
                        <a:lstStyle/>
                        <a:p>
                          <a:pPr algn="ctr"/>
                          <a:r>
                            <a:rPr lang="en-US" sz="2400" dirty="0"/>
                            <a:t>F</a:t>
                          </a:r>
                          <a:endParaRPr lang="en-US" sz="2400" i="0" dirty="0">
                            <a:latin typeface="微软雅黑" panose="020B0503020204020204" pitchFamily="34" charset="-122"/>
                            <a:ea typeface="微软雅黑" panose="020B0503020204020204" pitchFamily="34" charset="-122"/>
                          </a:endParaRPr>
                        </a:p>
                      </a:txBody>
                      <a:tcPr/>
                    </a:tc>
                    <a:tc>
                      <a:txBody>
                        <a:bodyPr/>
                        <a:lstStyle/>
                        <a:p>
                          <a:pPr algn="ctr"/>
                          <a:r>
                            <a:rPr lang="en-US" sz="2400" dirty="0"/>
                            <a:t>T</a:t>
                          </a:r>
                          <a:endParaRPr lang="en-US" sz="2400" i="0" dirty="0">
                            <a:latin typeface="微软雅黑" panose="020B0503020204020204" pitchFamily="34" charset="-122"/>
                            <a:ea typeface="微软雅黑" panose="020B0503020204020204" pitchFamily="34" charset="-122"/>
                          </a:endParaRPr>
                        </a:p>
                      </a:txBody>
                      <a:tcPr/>
                    </a:tc>
                    <a:tc>
                      <a:txBody>
                        <a:bodyPr/>
                        <a:lstStyle/>
                        <a:p>
                          <a:pPr algn="ctr"/>
                          <a:r>
                            <a:rPr lang="en-US" sz="2400" dirty="0"/>
                            <a:t>T</a:t>
                          </a:r>
                          <a:endParaRPr lang="en-US" sz="2400" i="0" dirty="0">
                            <a:latin typeface="微软雅黑" panose="020B0503020204020204" pitchFamily="34" charset="-122"/>
                            <a:ea typeface="微软雅黑" panose="020B0503020204020204" pitchFamily="34" charset="-122"/>
                          </a:endParaRPr>
                        </a:p>
                      </a:txBody>
                      <a:tcPr/>
                    </a:tc>
                    <a:tc>
                      <a:txBody>
                        <a:bodyPr/>
                        <a:lstStyle/>
                        <a:p>
                          <a:pPr algn="ctr"/>
                          <a:r>
                            <a:rPr lang="en-US" sz="2400" dirty="0"/>
                            <a:t>F</a:t>
                          </a:r>
                          <a:endParaRPr lang="en-US" sz="2400" i="0" dirty="0">
                            <a:latin typeface="微软雅黑" panose="020B0503020204020204" pitchFamily="34" charset="-122"/>
                            <a:ea typeface="微软雅黑" panose="020B0503020204020204" pitchFamily="34" charset="-122"/>
                          </a:endParaRPr>
                        </a:p>
                      </a:txBody>
                      <a:tcPr/>
                    </a:tc>
                    <a:tc>
                      <a:txBody>
                        <a:bodyPr/>
                        <a:lstStyle/>
                        <a:p>
                          <a:pPr algn="ctr"/>
                          <a:r>
                            <a:rPr lang="en-US" sz="2400" dirty="0"/>
                            <a:t>T</a:t>
                          </a:r>
                          <a:endParaRPr lang="en-US" sz="2400" i="0" dirty="0">
                            <a:latin typeface="微软雅黑" panose="020B0503020204020204" pitchFamily="34" charset="-122"/>
                            <a:ea typeface="微软雅黑" panose="020B0503020204020204" pitchFamily="34" charset="-122"/>
                          </a:endParaRPr>
                        </a:p>
                      </a:txBody>
                      <a:tcPr/>
                    </a:tc>
                    <a:tc>
                      <a:txBody>
                        <a:bodyPr/>
                        <a:lstStyle/>
                        <a:p>
                          <a:pPr algn="ctr"/>
                          <a:r>
                            <a:rPr lang="en-US" sz="2400" dirty="0"/>
                            <a:t>F</a:t>
                          </a:r>
                          <a:endParaRPr lang="en-US" sz="2400" i="0" dirty="0">
                            <a:latin typeface="微软雅黑" panose="020B0503020204020204" pitchFamily="34" charset="-122"/>
                            <a:ea typeface="微软雅黑" panose="020B0503020204020204" pitchFamily="34" charset="-122"/>
                          </a:endParaRPr>
                        </a:p>
                      </a:txBody>
                      <a:tcPr/>
                    </a:tc>
                    <a:tc>
                      <a:txBody>
                        <a:bodyPr/>
                        <a:lstStyle/>
                        <a:p>
                          <a:pPr algn="ctr"/>
                          <a:r>
                            <a:rPr lang="en-US" sz="2400" dirty="0"/>
                            <a:t>F</a:t>
                          </a:r>
                          <a:endParaRPr lang="en-US" sz="2400" i="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3"/>
                      </a:ext>
                    </a:extLst>
                  </a:tr>
                  <a:tr h="401320">
                    <a:tc>
                      <a:txBody>
                        <a:bodyPr/>
                        <a:lstStyle/>
                        <a:p>
                          <a:pPr algn="ctr"/>
                          <a:r>
                            <a:rPr lang="en-US" sz="2400" dirty="0"/>
                            <a:t>F</a:t>
                          </a:r>
                          <a:endParaRPr lang="en-US" sz="2400" i="0" dirty="0">
                            <a:latin typeface="微软雅黑" panose="020B0503020204020204" pitchFamily="34" charset="-122"/>
                            <a:ea typeface="微软雅黑" panose="020B0503020204020204" pitchFamily="34" charset="-122"/>
                          </a:endParaRPr>
                        </a:p>
                      </a:txBody>
                      <a:tcPr/>
                    </a:tc>
                    <a:tc>
                      <a:txBody>
                        <a:bodyPr/>
                        <a:lstStyle/>
                        <a:p>
                          <a:pPr algn="ctr"/>
                          <a:r>
                            <a:rPr lang="en-US" sz="2400" dirty="0"/>
                            <a:t>F</a:t>
                          </a:r>
                          <a:endParaRPr lang="en-US" sz="2400" i="0" dirty="0">
                            <a:latin typeface="微软雅黑" panose="020B0503020204020204" pitchFamily="34" charset="-122"/>
                            <a:ea typeface="微软雅黑" panose="020B0503020204020204" pitchFamily="34" charset="-122"/>
                          </a:endParaRPr>
                        </a:p>
                      </a:txBody>
                      <a:tcPr/>
                    </a:tc>
                    <a:tc>
                      <a:txBody>
                        <a:bodyPr/>
                        <a:lstStyle/>
                        <a:p>
                          <a:pPr algn="ctr"/>
                          <a:r>
                            <a:rPr lang="en-US" sz="2400" dirty="0"/>
                            <a:t>T</a:t>
                          </a:r>
                          <a:endParaRPr lang="en-US" sz="2400" i="0" dirty="0">
                            <a:latin typeface="微软雅黑" panose="020B0503020204020204" pitchFamily="34" charset="-122"/>
                            <a:ea typeface="微软雅黑" panose="020B0503020204020204" pitchFamily="34" charset="-122"/>
                          </a:endParaRPr>
                        </a:p>
                      </a:txBody>
                      <a:tcPr/>
                    </a:tc>
                    <a:tc>
                      <a:txBody>
                        <a:bodyPr/>
                        <a:lstStyle/>
                        <a:p>
                          <a:pPr algn="ctr"/>
                          <a:r>
                            <a:rPr lang="en-US" sz="2400" dirty="0"/>
                            <a:t>T</a:t>
                          </a:r>
                          <a:endParaRPr lang="en-US" sz="2400" i="0" dirty="0">
                            <a:latin typeface="微软雅黑" panose="020B0503020204020204" pitchFamily="34" charset="-122"/>
                            <a:ea typeface="微软雅黑" panose="020B0503020204020204" pitchFamily="34" charset="-122"/>
                          </a:endParaRPr>
                        </a:p>
                      </a:txBody>
                      <a:tcPr/>
                    </a:tc>
                    <a:tc>
                      <a:txBody>
                        <a:bodyPr/>
                        <a:lstStyle/>
                        <a:p>
                          <a:pPr algn="ctr"/>
                          <a:r>
                            <a:rPr lang="en-US" sz="2400" dirty="0"/>
                            <a:t>F</a:t>
                          </a:r>
                          <a:endParaRPr lang="en-US" sz="2400" i="0" dirty="0">
                            <a:latin typeface="微软雅黑" panose="020B0503020204020204" pitchFamily="34" charset="-122"/>
                            <a:ea typeface="微软雅黑" panose="020B0503020204020204" pitchFamily="34" charset="-122"/>
                          </a:endParaRPr>
                        </a:p>
                      </a:txBody>
                      <a:tcPr/>
                    </a:tc>
                    <a:tc>
                      <a:txBody>
                        <a:bodyPr/>
                        <a:lstStyle/>
                        <a:p>
                          <a:pPr algn="ctr"/>
                          <a:r>
                            <a:rPr lang="en-US" sz="2400" dirty="0"/>
                            <a:t>T</a:t>
                          </a:r>
                          <a:endParaRPr lang="en-US" sz="2400" i="0" dirty="0">
                            <a:latin typeface="微软雅黑" panose="020B0503020204020204" pitchFamily="34" charset="-122"/>
                            <a:ea typeface="微软雅黑" panose="020B0503020204020204" pitchFamily="34" charset="-122"/>
                          </a:endParaRPr>
                        </a:p>
                      </a:txBody>
                      <a:tcPr/>
                    </a:tc>
                    <a:tc>
                      <a:txBody>
                        <a:bodyPr/>
                        <a:lstStyle/>
                        <a:p>
                          <a:pPr algn="ctr"/>
                          <a:r>
                            <a:rPr lang="en-US" sz="2400" dirty="0"/>
                            <a:t>T</a:t>
                          </a:r>
                          <a:endParaRPr lang="en-US" sz="2400" i="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4"/>
                      </a:ext>
                    </a:extLst>
                  </a:tr>
                </a:tbl>
              </a:graphicData>
            </a:graphic>
          </p:graphicFrame>
        </mc:Choice>
        <mc:Fallback xmlns="">
          <p:graphicFrame>
            <p:nvGraphicFramePr>
              <p:cNvPr id="9" name="Content Placeholder 3"/>
              <p:cNvGraphicFramePr>
                <a:graphicFrameLocks/>
              </p:cNvGraphicFramePr>
              <p:nvPr>
                <p:extLst>
                  <p:ext uri="{D42A27DB-BD31-4B8C-83A1-F6EECF244321}">
                    <p14:modId xmlns:p14="http://schemas.microsoft.com/office/powerpoint/2010/main" val="1198496150"/>
                  </p:ext>
                </p:extLst>
              </p:nvPr>
            </p:nvGraphicFramePr>
            <p:xfrm>
              <a:off x="1333499" y="3612134"/>
              <a:ext cx="8610601" cy="2286000"/>
            </p:xfrm>
            <a:graphic>
              <a:graphicData uri="http://schemas.openxmlformats.org/drawingml/2006/table">
                <a:tbl>
                  <a:tblPr firstRow="1" bandRow="1">
                    <a:tableStyleId>{D27102A9-8310-4765-A935-A1911B00CA55}</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gridCol w="1447800">
                      <a:extLst>
                        <a:ext uri="{9D8B030D-6E8A-4147-A177-3AD203B41FA5}">
                          <a16:colId xmlns:a16="http://schemas.microsoft.com/office/drawing/2014/main" val="20005"/>
                        </a:ext>
                      </a:extLst>
                    </a:gridCol>
                    <a:gridCol w="1752601">
                      <a:extLst>
                        <a:ext uri="{9D8B030D-6E8A-4147-A177-3AD203B41FA5}">
                          <a16:colId xmlns:a16="http://schemas.microsoft.com/office/drawing/2014/main" val="20006"/>
                        </a:ext>
                      </a:extLst>
                    </a:gridCol>
                  </a:tblGrid>
                  <a:tr h="457200">
                    <a:tc>
                      <a:txBody>
                        <a:bodyPr/>
                        <a:lstStyle/>
                        <a:p>
                          <a:pPr algn="ctr"/>
                          <a:r>
                            <a:rPr lang="en-US" sz="2400" dirty="0" smtClean="0"/>
                            <a:t>p</a:t>
                          </a:r>
                          <a:endParaRPr lang="en-US" sz="2400" b="0" i="0" dirty="0">
                            <a:latin typeface="微软雅黑" panose="020B0503020204020204" pitchFamily="34" charset="-122"/>
                            <a:ea typeface="微软雅黑" panose="020B0503020204020204" pitchFamily="34" charset="-122"/>
                          </a:endParaRPr>
                        </a:p>
                      </a:txBody>
                      <a:tcPr/>
                    </a:tc>
                    <a:tc>
                      <a:txBody>
                        <a:bodyPr/>
                        <a:lstStyle/>
                        <a:p>
                          <a:pPr algn="ctr"/>
                          <a:r>
                            <a:rPr lang="en-US" sz="2400" dirty="0" smtClean="0"/>
                            <a:t>q</a:t>
                          </a:r>
                          <a:endParaRPr lang="en-US" sz="2400" b="0" i="0" dirty="0">
                            <a:latin typeface="微软雅黑" panose="020B0503020204020204" pitchFamily="34" charset="-122"/>
                            <a:ea typeface="微软雅黑" panose="020B0503020204020204" pitchFamily="34"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¬p</a:t>
                          </a:r>
                          <a:endParaRPr lang="en-US" sz="2400" b="0" i="0" dirty="0" smtClean="0">
                            <a:latin typeface="微软雅黑" panose="020B0503020204020204" pitchFamily="34" charset="-122"/>
                            <a:ea typeface="微软雅黑" panose="020B0503020204020204" pitchFamily="34"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¬q</a:t>
                          </a:r>
                          <a:endParaRPr lang="en-US" sz="2400" b="0" i="0" dirty="0" smtClean="0">
                            <a:latin typeface="微软雅黑" panose="020B0503020204020204" pitchFamily="34" charset="-122"/>
                            <a:ea typeface="微软雅黑" panose="020B0503020204020204" pitchFamily="34" charset="-122"/>
                          </a:endParaRPr>
                        </a:p>
                      </a:txBody>
                      <a:tcPr/>
                    </a:tc>
                    <a:tc>
                      <a:txBody>
                        <a:bodyPr/>
                        <a:lstStyle/>
                        <a:p>
                          <a:endParaRPr lang="zh-CN"/>
                        </a:p>
                      </a:txBody>
                      <a:tcPr>
                        <a:blipFill>
                          <a:blip r:embed="rId3"/>
                          <a:stretch>
                            <a:fillRect l="-294667" t="-8000" r="-234222" b="-433333"/>
                          </a:stretch>
                        </a:blipFill>
                      </a:tcPr>
                    </a:tc>
                    <a:tc>
                      <a:txBody>
                        <a:bodyPr/>
                        <a:lstStyle/>
                        <a:p>
                          <a:endParaRPr lang="zh-CN"/>
                        </a:p>
                      </a:txBody>
                      <a:tcPr>
                        <a:blipFill>
                          <a:blip r:embed="rId3"/>
                          <a:stretch>
                            <a:fillRect l="-373109" t="-8000" r="-121429" b="-433333"/>
                          </a:stretch>
                        </a:blipFill>
                      </a:tcPr>
                    </a:tc>
                    <a:tc>
                      <a:txBody>
                        <a:bodyPr/>
                        <a:lstStyle/>
                        <a:p>
                          <a:endParaRPr lang="zh-CN"/>
                        </a:p>
                      </a:txBody>
                      <a:tcPr>
                        <a:blipFill>
                          <a:blip r:embed="rId3"/>
                          <a:stretch>
                            <a:fillRect l="-390972" t="-8000" r="-347" b="-433333"/>
                          </a:stretch>
                        </a:blipFill>
                      </a:tcPr>
                    </a:tc>
                    <a:extLst>
                      <a:ext uri="{0D108BD9-81ED-4DB2-BD59-A6C34878D82A}">
                        <a16:rowId xmlns:a16="http://schemas.microsoft.com/office/drawing/2014/main" val="10000"/>
                      </a:ext>
                    </a:extLst>
                  </a:tr>
                  <a:tr h="457200">
                    <a:tc>
                      <a:txBody>
                        <a:bodyPr/>
                        <a:lstStyle/>
                        <a:p>
                          <a:pPr algn="ctr"/>
                          <a:r>
                            <a:rPr lang="en-US" sz="2400" dirty="0" smtClean="0"/>
                            <a:t>T</a:t>
                          </a:r>
                          <a:endParaRPr lang="en-US" sz="2400" i="0" dirty="0">
                            <a:latin typeface="微软雅黑" panose="020B0503020204020204" pitchFamily="34" charset="-122"/>
                            <a:ea typeface="微软雅黑" panose="020B0503020204020204" pitchFamily="34" charset="-122"/>
                          </a:endParaRPr>
                        </a:p>
                      </a:txBody>
                      <a:tcPr/>
                    </a:tc>
                    <a:tc>
                      <a:txBody>
                        <a:bodyPr/>
                        <a:lstStyle/>
                        <a:p>
                          <a:pPr algn="ctr"/>
                          <a:r>
                            <a:rPr lang="en-US" sz="2400" dirty="0" smtClean="0"/>
                            <a:t>T</a:t>
                          </a:r>
                          <a:endParaRPr lang="en-US" sz="2400" i="0" dirty="0">
                            <a:latin typeface="微软雅黑" panose="020B0503020204020204" pitchFamily="34" charset="-122"/>
                            <a:ea typeface="微软雅黑" panose="020B0503020204020204" pitchFamily="34" charset="-122"/>
                          </a:endParaRPr>
                        </a:p>
                      </a:txBody>
                      <a:tcPr/>
                    </a:tc>
                    <a:tc>
                      <a:txBody>
                        <a:bodyPr/>
                        <a:lstStyle/>
                        <a:p>
                          <a:pPr algn="ctr"/>
                          <a:r>
                            <a:rPr lang="en-US" sz="2400" dirty="0" smtClean="0"/>
                            <a:t>F</a:t>
                          </a:r>
                          <a:endParaRPr lang="en-US" sz="2400" i="0" dirty="0">
                            <a:latin typeface="微软雅黑" panose="020B0503020204020204" pitchFamily="34" charset="-122"/>
                            <a:ea typeface="微软雅黑" panose="020B0503020204020204" pitchFamily="34" charset="-122"/>
                          </a:endParaRPr>
                        </a:p>
                      </a:txBody>
                      <a:tcPr/>
                    </a:tc>
                    <a:tc>
                      <a:txBody>
                        <a:bodyPr/>
                        <a:lstStyle/>
                        <a:p>
                          <a:pPr algn="ctr"/>
                          <a:r>
                            <a:rPr lang="en-US" sz="2400" dirty="0" smtClean="0"/>
                            <a:t>F</a:t>
                          </a:r>
                          <a:endParaRPr lang="en-US" sz="2400" i="0" dirty="0">
                            <a:latin typeface="微软雅黑" panose="020B0503020204020204" pitchFamily="34" charset="-122"/>
                            <a:ea typeface="微软雅黑" panose="020B0503020204020204" pitchFamily="34" charset="-122"/>
                          </a:endParaRPr>
                        </a:p>
                      </a:txBody>
                      <a:tcPr/>
                    </a:tc>
                    <a:tc>
                      <a:txBody>
                        <a:bodyPr/>
                        <a:lstStyle/>
                        <a:p>
                          <a:pPr algn="ctr"/>
                          <a:r>
                            <a:rPr lang="en-US" sz="2400" dirty="0" smtClean="0"/>
                            <a:t>T</a:t>
                          </a:r>
                          <a:endParaRPr lang="en-US" sz="2400" i="0" dirty="0">
                            <a:latin typeface="微软雅黑" panose="020B0503020204020204" pitchFamily="34" charset="-122"/>
                            <a:ea typeface="微软雅黑" panose="020B0503020204020204" pitchFamily="34" charset="-122"/>
                          </a:endParaRPr>
                        </a:p>
                      </a:txBody>
                      <a:tcPr/>
                    </a:tc>
                    <a:tc>
                      <a:txBody>
                        <a:bodyPr/>
                        <a:lstStyle/>
                        <a:p>
                          <a:pPr algn="ctr"/>
                          <a:r>
                            <a:rPr lang="en-US" sz="2400" dirty="0" smtClean="0"/>
                            <a:t>F</a:t>
                          </a:r>
                          <a:endParaRPr lang="en-US" sz="2400" i="0" dirty="0">
                            <a:latin typeface="微软雅黑" panose="020B0503020204020204" pitchFamily="34" charset="-122"/>
                            <a:ea typeface="微软雅黑" panose="020B0503020204020204" pitchFamily="34" charset="-122"/>
                          </a:endParaRPr>
                        </a:p>
                      </a:txBody>
                      <a:tcPr/>
                    </a:tc>
                    <a:tc>
                      <a:txBody>
                        <a:bodyPr/>
                        <a:lstStyle/>
                        <a:p>
                          <a:pPr algn="ctr"/>
                          <a:r>
                            <a:rPr lang="en-US" sz="2400" dirty="0" smtClean="0"/>
                            <a:t>F</a:t>
                          </a:r>
                          <a:endParaRPr lang="en-US" sz="2400" i="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1"/>
                      </a:ext>
                    </a:extLst>
                  </a:tr>
                  <a:tr h="457200">
                    <a:tc>
                      <a:txBody>
                        <a:bodyPr/>
                        <a:lstStyle/>
                        <a:p>
                          <a:pPr algn="ctr"/>
                          <a:r>
                            <a:rPr lang="en-US" sz="2400" dirty="0" smtClean="0"/>
                            <a:t>T</a:t>
                          </a:r>
                          <a:endParaRPr lang="en-US" sz="2400" i="0" dirty="0">
                            <a:latin typeface="微软雅黑" panose="020B0503020204020204" pitchFamily="34" charset="-122"/>
                            <a:ea typeface="微软雅黑" panose="020B0503020204020204" pitchFamily="34" charset="-122"/>
                          </a:endParaRPr>
                        </a:p>
                      </a:txBody>
                      <a:tcPr/>
                    </a:tc>
                    <a:tc>
                      <a:txBody>
                        <a:bodyPr/>
                        <a:lstStyle/>
                        <a:p>
                          <a:pPr algn="ctr"/>
                          <a:r>
                            <a:rPr lang="en-US" sz="2400" dirty="0" smtClean="0"/>
                            <a:t>F</a:t>
                          </a:r>
                          <a:endParaRPr lang="en-US" sz="2400" i="0" dirty="0">
                            <a:latin typeface="微软雅黑" panose="020B0503020204020204" pitchFamily="34" charset="-122"/>
                            <a:ea typeface="微软雅黑" panose="020B0503020204020204" pitchFamily="34" charset="-122"/>
                          </a:endParaRPr>
                        </a:p>
                      </a:txBody>
                      <a:tcPr/>
                    </a:tc>
                    <a:tc>
                      <a:txBody>
                        <a:bodyPr/>
                        <a:lstStyle/>
                        <a:p>
                          <a:pPr algn="ctr"/>
                          <a:r>
                            <a:rPr lang="en-US" sz="2400" dirty="0" smtClean="0"/>
                            <a:t>F</a:t>
                          </a:r>
                          <a:endParaRPr lang="en-US" sz="2400" i="0" dirty="0" smtClean="0">
                            <a:latin typeface="微软雅黑" panose="020B0503020204020204" pitchFamily="34" charset="-122"/>
                            <a:ea typeface="微软雅黑" panose="020B0503020204020204" pitchFamily="34" charset="-122"/>
                          </a:endParaRPr>
                        </a:p>
                      </a:txBody>
                      <a:tcPr/>
                    </a:tc>
                    <a:tc>
                      <a:txBody>
                        <a:bodyPr/>
                        <a:lstStyle/>
                        <a:p>
                          <a:pPr algn="ctr"/>
                          <a:r>
                            <a:rPr lang="en-US" sz="2400" dirty="0" smtClean="0"/>
                            <a:t>T</a:t>
                          </a:r>
                          <a:endParaRPr lang="en-US" sz="2400" i="0" dirty="0" smtClean="0">
                            <a:latin typeface="微软雅黑" panose="020B0503020204020204" pitchFamily="34" charset="-122"/>
                            <a:ea typeface="微软雅黑" panose="020B0503020204020204" pitchFamily="34" charset="-122"/>
                          </a:endParaRPr>
                        </a:p>
                      </a:txBody>
                      <a:tcPr/>
                    </a:tc>
                    <a:tc>
                      <a:txBody>
                        <a:bodyPr/>
                        <a:lstStyle/>
                        <a:p>
                          <a:pPr algn="ctr"/>
                          <a:r>
                            <a:rPr lang="en-US" sz="2400" dirty="0" smtClean="0"/>
                            <a:t>T</a:t>
                          </a:r>
                          <a:endParaRPr lang="en-US" sz="2400" i="0" dirty="0">
                            <a:latin typeface="微软雅黑" panose="020B0503020204020204" pitchFamily="34" charset="-122"/>
                            <a:ea typeface="微软雅黑" panose="020B0503020204020204" pitchFamily="34" charset="-122"/>
                          </a:endParaRPr>
                        </a:p>
                      </a:txBody>
                      <a:tcPr/>
                    </a:tc>
                    <a:tc>
                      <a:txBody>
                        <a:bodyPr/>
                        <a:lstStyle/>
                        <a:p>
                          <a:pPr algn="ctr"/>
                          <a:r>
                            <a:rPr lang="en-US" sz="2400" dirty="0" smtClean="0"/>
                            <a:t>F</a:t>
                          </a:r>
                          <a:endParaRPr lang="en-US" sz="2400" i="0" dirty="0">
                            <a:latin typeface="微软雅黑" panose="020B0503020204020204" pitchFamily="34" charset="-122"/>
                            <a:ea typeface="微软雅黑" panose="020B0503020204020204" pitchFamily="34" charset="-122"/>
                          </a:endParaRPr>
                        </a:p>
                      </a:txBody>
                      <a:tcPr/>
                    </a:tc>
                    <a:tc>
                      <a:txBody>
                        <a:bodyPr/>
                        <a:lstStyle/>
                        <a:p>
                          <a:pPr algn="ctr"/>
                          <a:r>
                            <a:rPr lang="en-US" sz="2400" dirty="0" smtClean="0"/>
                            <a:t>F</a:t>
                          </a:r>
                          <a:endParaRPr lang="en-US" sz="2400" i="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2"/>
                      </a:ext>
                    </a:extLst>
                  </a:tr>
                  <a:tr h="457200">
                    <a:tc>
                      <a:txBody>
                        <a:bodyPr/>
                        <a:lstStyle/>
                        <a:p>
                          <a:pPr algn="ctr"/>
                          <a:r>
                            <a:rPr lang="en-US" sz="2400" dirty="0" smtClean="0"/>
                            <a:t>F</a:t>
                          </a:r>
                          <a:endParaRPr lang="en-US" sz="2400" i="0" dirty="0">
                            <a:latin typeface="微软雅黑" panose="020B0503020204020204" pitchFamily="34" charset="-122"/>
                            <a:ea typeface="微软雅黑" panose="020B0503020204020204" pitchFamily="34" charset="-122"/>
                          </a:endParaRPr>
                        </a:p>
                      </a:txBody>
                      <a:tcPr/>
                    </a:tc>
                    <a:tc>
                      <a:txBody>
                        <a:bodyPr/>
                        <a:lstStyle/>
                        <a:p>
                          <a:pPr algn="ctr"/>
                          <a:r>
                            <a:rPr lang="en-US" sz="2400" dirty="0" smtClean="0"/>
                            <a:t>T</a:t>
                          </a:r>
                          <a:endParaRPr lang="en-US" sz="2400" i="0" dirty="0">
                            <a:latin typeface="微软雅黑" panose="020B0503020204020204" pitchFamily="34" charset="-122"/>
                            <a:ea typeface="微软雅黑" panose="020B0503020204020204" pitchFamily="34" charset="-122"/>
                          </a:endParaRPr>
                        </a:p>
                      </a:txBody>
                      <a:tcPr/>
                    </a:tc>
                    <a:tc>
                      <a:txBody>
                        <a:bodyPr/>
                        <a:lstStyle/>
                        <a:p>
                          <a:pPr algn="ctr"/>
                          <a:r>
                            <a:rPr lang="en-US" sz="2400" dirty="0" smtClean="0"/>
                            <a:t>T</a:t>
                          </a:r>
                          <a:endParaRPr lang="en-US" sz="2400" i="0" dirty="0">
                            <a:latin typeface="微软雅黑" panose="020B0503020204020204" pitchFamily="34" charset="-122"/>
                            <a:ea typeface="微软雅黑" panose="020B0503020204020204" pitchFamily="34" charset="-122"/>
                          </a:endParaRPr>
                        </a:p>
                      </a:txBody>
                      <a:tcPr/>
                    </a:tc>
                    <a:tc>
                      <a:txBody>
                        <a:bodyPr/>
                        <a:lstStyle/>
                        <a:p>
                          <a:pPr algn="ctr"/>
                          <a:r>
                            <a:rPr lang="en-US" sz="2400" dirty="0" smtClean="0"/>
                            <a:t>F</a:t>
                          </a:r>
                          <a:endParaRPr lang="en-US" sz="2400" i="0" dirty="0">
                            <a:latin typeface="微软雅黑" panose="020B0503020204020204" pitchFamily="34" charset="-122"/>
                            <a:ea typeface="微软雅黑" panose="020B0503020204020204" pitchFamily="34" charset="-122"/>
                          </a:endParaRPr>
                        </a:p>
                      </a:txBody>
                      <a:tcPr/>
                    </a:tc>
                    <a:tc>
                      <a:txBody>
                        <a:bodyPr/>
                        <a:lstStyle/>
                        <a:p>
                          <a:pPr algn="ctr"/>
                          <a:r>
                            <a:rPr lang="en-US" sz="2400" dirty="0" smtClean="0"/>
                            <a:t>T</a:t>
                          </a:r>
                          <a:endParaRPr lang="en-US" sz="2400" i="0" dirty="0">
                            <a:latin typeface="微软雅黑" panose="020B0503020204020204" pitchFamily="34" charset="-122"/>
                            <a:ea typeface="微软雅黑" panose="020B0503020204020204" pitchFamily="34" charset="-122"/>
                          </a:endParaRPr>
                        </a:p>
                      </a:txBody>
                      <a:tcPr/>
                    </a:tc>
                    <a:tc>
                      <a:txBody>
                        <a:bodyPr/>
                        <a:lstStyle/>
                        <a:p>
                          <a:pPr algn="ctr"/>
                          <a:r>
                            <a:rPr lang="en-US" sz="2400" dirty="0" smtClean="0"/>
                            <a:t>F</a:t>
                          </a:r>
                          <a:endParaRPr lang="en-US" sz="2400" i="0" dirty="0">
                            <a:latin typeface="微软雅黑" panose="020B0503020204020204" pitchFamily="34" charset="-122"/>
                            <a:ea typeface="微软雅黑" panose="020B0503020204020204" pitchFamily="34" charset="-122"/>
                          </a:endParaRPr>
                        </a:p>
                      </a:txBody>
                      <a:tcPr/>
                    </a:tc>
                    <a:tc>
                      <a:txBody>
                        <a:bodyPr/>
                        <a:lstStyle/>
                        <a:p>
                          <a:pPr algn="ctr"/>
                          <a:r>
                            <a:rPr lang="en-US" sz="2400" dirty="0" smtClean="0"/>
                            <a:t>F</a:t>
                          </a:r>
                          <a:endParaRPr lang="en-US" sz="2400" i="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3"/>
                      </a:ext>
                    </a:extLst>
                  </a:tr>
                  <a:tr h="457200">
                    <a:tc>
                      <a:txBody>
                        <a:bodyPr/>
                        <a:lstStyle/>
                        <a:p>
                          <a:pPr algn="ctr"/>
                          <a:r>
                            <a:rPr lang="en-US" sz="2400" dirty="0" smtClean="0"/>
                            <a:t>F</a:t>
                          </a:r>
                          <a:endParaRPr lang="en-US" sz="2400" i="0" dirty="0">
                            <a:latin typeface="微软雅黑" panose="020B0503020204020204" pitchFamily="34" charset="-122"/>
                            <a:ea typeface="微软雅黑" panose="020B0503020204020204" pitchFamily="34" charset="-122"/>
                          </a:endParaRPr>
                        </a:p>
                      </a:txBody>
                      <a:tcPr/>
                    </a:tc>
                    <a:tc>
                      <a:txBody>
                        <a:bodyPr/>
                        <a:lstStyle/>
                        <a:p>
                          <a:pPr algn="ctr"/>
                          <a:r>
                            <a:rPr lang="en-US" sz="2400" dirty="0" smtClean="0"/>
                            <a:t>F</a:t>
                          </a:r>
                          <a:endParaRPr lang="en-US" sz="2400" i="0" dirty="0">
                            <a:latin typeface="微软雅黑" panose="020B0503020204020204" pitchFamily="34" charset="-122"/>
                            <a:ea typeface="微软雅黑" panose="020B0503020204020204" pitchFamily="34" charset="-122"/>
                          </a:endParaRPr>
                        </a:p>
                      </a:txBody>
                      <a:tcPr/>
                    </a:tc>
                    <a:tc>
                      <a:txBody>
                        <a:bodyPr/>
                        <a:lstStyle/>
                        <a:p>
                          <a:pPr algn="ctr"/>
                          <a:r>
                            <a:rPr lang="en-US" sz="2400" dirty="0" smtClean="0"/>
                            <a:t>T</a:t>
                          </a:r>
                          <a:endParaRPr lang="en-US" sz="2400" i="0" dirty="0">
                            <a:latin typeface="微软雅黑" panose="020B0503020204020204" pitchFamily="34" charset="-122"/>
                            <a:ea typeface="微软雅黑" panose="020B0503020204020204" pitchFamily="34" charset="-122"/>
                          </a:endParaRPr>
                        </a:p>
                      </a:txBody>
                      <a:tcPr/>
                    </a:tc>
                    <a:tc>
                      <a:txBody>
                        <a:bodyPr/>
                        <a:lstStyle/>
                        <a:p>
                          <a:pPr algn="ctr"/>
                          <a:r>
                            <a:rPr lang="en-US" sz="2400" dirty="0" smtClean="0"/>
                            <a:t>T</a:t>
                          </a:r>
                          <a:endParaRPr lang="en-US" sz="2400" i="0" dirty="0">
                            <a:latin typeface="微软雅黑" panose="020B0503020204020204" pitchFamily="34" charset="-122"/>
                            <a:ea typeface="微软雅黑" panose="020B0503020204020204" pitchFamily="34" charset="-122"/>
                          </a:endParaRPr>
                        </a:p>
                      </a:txBody>
                      <a:tcPr/>
                    </a:tc>
                    <a:tc>
                      <a:txBody>
                        <a:bodyPr/>
                        <a:lstStyle/>
                        <a:p>
                          <a:pPr algn="ctr"/>
                          <a:r>
                            <a:rPr lang="en-US" sz="2400" dirty="0" smtClean="0"/>
                            <a:t>F</a:t>
                          </a:r>
                          <a:endParaRPr lang="en-US" sz="2400" i="0" dirty="0">
                            <a:latin typeface="微软雅黑" panose="020B0503020204020204" pitchFamily="34" charset="-122"/>
                            <a:ea typeface="微软雅黑" panose="020B0503020204020204" pitchFamily="34" charset="-122"/>
                          </a:endParaRPr>
                        </a:p>
                      </a:txBody>
                      <a:tcPr/>
                    </a:tc>
                    <a:tc>
                      <a:txBody>
                        <a:bodyPr/>
                        <a:lstStyle/>
                        <a:p>
                          <a:pPr algn="ctr"/>
                          <a:r>
                            <a:rPr lang="en-US" sz="2400" dirty="0" smtClean="0"/>
                            <a:t>T</a:t>
                          </a:r>
                          <a:endParaRPr lang="en-US" sz="2400" i="0" dirty="0">
                            <a:latin typeface="微软雅黑" panose="020B0503020204020204" pitchFamily="34" charset="-122"/>
                            <a:ea typeface="微软雅黑" panose="020B0503020204020204" pitchFamily="34" charset="-122"/>
                          </a:endParaRPr>
                        </a:p>
                      </a:txBody>
                      <a:tcPr/>
                    </a:tc>
                    <a:tc>
                      <a:txBody>
                        <a:bodyPr/>
                        <a:lstStyle/>
                        <a:p>
                          <a:pPr algn="ctr"/>
                          <a:r>
                            <a:rPr lang="en-US" sz="2400" dirty="0" smtClean="0"/>
                            <a:t>T</a:t>
                          </a:r>
                          <a:endParaRPr lang="en-US" sz="2400" i="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4"/>
                      </a:ext>
                    </a:extLst>
                  </a:tr>
                </a:tbl>
              </a:graphicData>
            </a:graphic>
          </p:graphicFrame>
        </mc:Fallback>
      </mc:AlternateContent>
      <p:pic>
        <p:nvPicPr>
          <p:cNvPr id="11" name="Picture 10" descr="0106.jpg"/>
          <p:cNvPicPr>
            <a:picLocks noChangeAspect="1"/>
          </p:cNvPicPr>
          <p:nvPr/>
        </p:nvPicPr>
        <p:blipFill>
          <a:blip r:embed="rId4" cstate="print"/>
          <a:stretch>
            <a:fillRect/>
          </a:stretch>
        </p:blipFill>
        <p:spPr>
          <a:xfrm>
            <a:off x="10397613" y="26237"/>
            <a:ext cx="1371600" cy="1602392"/>
          </a:xfrm>
          <a:prstGeom prst="rect">
            <a:avLst/>
          </a:prstGeom>
        </p:spPr>
      </p:pic>
      <p:sp>
        <p:nvSpPr>
          <p:cNvPr id="12" name="TextBox 11"/>
          <p:cNvSpPr txBox="1"/>
          <p:nvPr/>
        </p:nvSpPr>
        <p:spPr>
          <a:xfrm>
            <a:off x="9636333" y="1651864"/>
            <a:ext cx="2438400" cy="646331"/>
          </a:xfrm>
          <a:prstGeom prst="rect">
            <a:avLst/>
          </a:prstGeom>
          <a:noFill/>
        </p:spPr>
        <p:txBody>
          <a:bodyPr wrap="square" rtlCol="0">
            <a:spAutoFit/>
          </a:bodyPr>
          <a:lstStyle/>
          <a:p>
            <a:r>
              <a:rPr lang="en-US" dirty="0"/>
              <a:t>Augustus De Morgan</a:t>
            </a:r>
          </a:p>
          <a:p>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奥古斯塔</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德</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摩根</a:t>
            </a:r>
            <a:r>
              <a:rPr lang="en-US" altLang="zh-CN" dirty="0">
                <a:latin typeface="微软雅黑" panose="020B0503020204020204" pitchFamily="34" charset="-122"/>
                <a:ea typeface="微软雅黑" panose="020B0503020204020204" pitchFamily="34" charset="-122"/>
              </a:rPr>
              <a:t>)</a:t>
            </a:r>
            <a:endParaRPr lang="en-US" dirty="0">
              <a:latin typeface="微软雅黑" panose="020B0503020204020204" pitchFamily="34" charset="-122"/>
              <a:ea typeface="微软雅黑" panose="020B0503020204020204" pitchFamily="34" charset="-122"/>
            </a:endParaRPr>
          </a:p>
        </p:txBody>
      </p:sp>
      <p:sp>
        <p:nvSpPr>
          <p:cNvPr id="13" name="TextBox 12"/>
          <p:cNvSpPr txBox="1"/>
          <p:nvPr/>
        </p:nvSpPr>
        <p:spPr>
          <a:xfrm>
            <a:off x="10169733" y="2224517"/>
            <a:ext cx="1371600" cy="369332"/>
          </a:xfrm>
          <a:prstGeom prst="rect">
            <a:avLst/>
          </a:prstGeom>
          <a:noFill/>
        </p:spPr>
        <p:txBody>
          <a:bodyPr wrap="square" rtlCol="0">
            <a:spAutoFit/>
          </a:bodyPr>
          <a:lstStyle/>
          <a:p>
            <a:r>
              <a:rPr lang="en-US" dirty="0"/>
              <a:t>1806-1871</a:t>
            </a:r>
          </a:p>
        </p:txBody>
      </p:sp>
      <p:sp>
        <p:nvSpPr>
          <p:cNvPr id="10" name="矩形 9"/>
          <p:cNvSpPr/>
          <p:nvPr/>
        </p:nvSpPr>
        <p:spPr>
          <a:xfrm>
            <a:off x="7162800" y="4114800"/>
            <a:ext cx="838200" cy="1752600"/>
          </a:xfrm>
          <a:prstGeom prst="rect">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7315785" y="5954157"/>
            <a:ext cx="1980029"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两列的值都相同</a:t>
            </a:r>
            <a:endParaRPr lang="en-US" altLang="zh-CN" sz="2000" dirty="0">
              <a:latin typeface="微软雅黑" panose="020B0503020204020204" pitchFamily="34" charset="-122"/>
              <a:ea typeface="微软雅黑" panose="020B0503020204020204" pitchFamily="34" charset="-122"/>
            </a:endParaRPr>
          </a:p>
        </p:txBody>
      </p:sp>
      <p:sp>
        <p:nvSpPr>
          <p:cNvPr id="16" name="矩形 15"/>
          <p:cNvSpPr/>
          <p:nvPr/>
        </p:nvSpPr>
        <p:spPr>
          <a:xfrm>
            <a:off x="8735209" y="4093779"/>
            <a:ext cx="838200" cy="1752600"/>
          </a:xfrm>
          <a:prstGeom prst="rect">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20712"/>
            <a:ext cx="876695" cy="2780907"/>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052139" y="1920712"/>
            <a:ext cx="7139861" cy="2783263"/>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5689599" y="1923068"/>
            <a:ext cx="6502401" cy="2780907"/>
          </a:xfrm>
        </p:spPr>
        <p:txBody>
          <a:bodyPr>
            <a:normAutofit/>
          </a:bodyPr>
          <a:lstStyle/>
          <a:p>
            <a:r>
              <a:rPr lang="zh-CN" altLang="en-US" dirty="0"/>
              <a:t>第</a:t>
            </a:r>
            <a:r>
              <a:rPr lang="en-US" altLang="zh-CN" dirty="0"/>
              <a:t>1.1</a:t>
            </a:r>
            <a:r>
              <a:rPr lang="zh-CN" altLang="en-US" dirty="0"/>
              <a:t>节 命题逻辑</a:t>
            </a:r>
            <a:br>
              <a:rPr lang="en-US" altLang="zh-CN" dirty="0"/>
            </a:br>
            <a:r>
              <a:rPr lang="en-US" altLang="zh-CN" sz="1800" dirty="0">
                <a:latin typeface="Times New Roman" panose="02020603050405020304" pitchFamily="18" charset="0"/>
                <a:cs typeface="Times New Roman" panose="02020603050405020304" pitchFamily="18" charset="0"/>
              </a:rPr>
              <a:t>Section 1.1: Propositional Logic</a:t>
            </a:r>
            <a:endParaRPr lang="zh-CN" altLang="en-US" sz="1800" dirty="0"/>
          </a:p>
        </p:txBody>
      </p:sp>
      <p:pic>
        <p:nvPicPr>
          <p:cNvPr id="3" name="图片 2"/>
          <p:cNvPicPr>
            <a:picLocks noChangeAspect="1"/>
          </p:cNvPicPr>
          <p:nvPr/>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914400" y="1920712"/>
            <a:ext cx="4102169" cy="2780907"/>
          </a:xfrm>
          <a:prstGeom prst="rect">
            <a:avLst/>
          </a:prstGeom>
        </p:spPr>
      </p:pic>
    </p:spTree>
    <p:extLst>
      <p:ext uri="{BB962C8B-B14F-4D97-AF65-F5344CB8AC3E}">
        <p14:creationId xmlns:p14="http://schemas.microsoft.com/office/powerpoint/2010/main" val="32272345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26"/>
          <p:cNvSpPr>
            <a:spLocks noGrp="1"/>
          </p:cNvSpPr>
          <p:nvPr>
            <p:ph type="title"/>
          </p:nvPr>
        </p:nvSpPr>
        <p:spPr/>
        <p:txBody>
          <a:bodyPr/>
          <a:lstStyle/>
          <a:p>
            <a:r>
              <a:rPr lang="zh-CN" altLang="en-US" dirty="0"/>
              <a:t>重要的等价式</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其他常见的逻辑等价式</a:t>
                </a:r>
                <a:r>
                  <a:rPr lang="en-US" altLang="zh-CN" dirty="0"/>
                  <a:t>:</a:t>
                </a:r>
              </a:p>
              <a:p>
                <a:r>
                  <a:rPr lang="zh-CN" altLang="en-US" dirty="0"/>
                  <a:t>恒等律</a:t>
                </a:r>
                <a:r>
                  <a:rPr lang="en-US" dirty="0"/>
                  <a:t>: </a:t>
                </a:r>
                <a14:m>
                  <m:oMath xmlns:m="http://schemas.openxmlformats.org/officeDocument/2006/math">
                    <m:r>
                      <a:rPr lang="en-US" altLang="zh-CN">
                        <a:latin typeface="Cambria Math" panose="02040503050406030204" pitchFamily="18" charset="0"/>
                      </a:rPr>
                      <m:t>𝑝</m:t>
                    </m:r>
                    <m:r>
                      <a:rPr lang="en-US" altLang="zh-CN">
                        <a:latin typeface="Cambria Math" panose="02040503050406030204" pitchFamily="18" charset="0"/>
                      </a:rPr>
                      <m:t>⋀</m:t>
                    </m:r>
                    <m:r>
                      <m:rPr>
                        <m:sty m:val="p"/>
                      </m:rPr>
                      <a:rPr lang="en-US" altLang="zh-CN" b="0" i="0" smtClean="0">
                        <a:latin typeface="Cambria Math" panose="02040503050406030204" pitchFamily="18" charset="0"/>
                      </a:rPr>
                      <m:t>T</m:t>
                    </m:r>
                    <m:r>
                      <a:rPr lang="en-US" altLang="zh-CN" i="1">
                        <a:latin typeface="Cambria Math" panose="02040503050406030204" pitchFamily="18" charset="0"/>
                      </a:rPr>
                      <m:t> </m:t>
                    </m:r>
                    <m:r>
                      <a:rPr lang="en-US" altLang="zh-CN">
                        <a:latin typeface="Cambria Math" panose="02040503050406030204" pitchFamily="18" charset="0"/>
                      </a:rPr>
                      <m:t>≡</m:t>
                    </m:r>
                    <m:r>
                      <a:rPr lang="en-US" altLang="zh-CN">
                        <a:latin typeface="Cambria Math" panose="02040503050406030204" pitchFamily="18" charset="0"/>
                      </a:rPr>
                      <m:t>𝑝</m:t>
                    </m:r>
                  </m:oMath>
                </a14:m>
                <a:r>
                  <a:rPr lang="en-US" dirty="0"/>
                  <a:t>,                       </a:t>
                </a:r>
                <a14:m>
                  <m:oMath xmlns:m="http://schemas.openxmlformats.org/officeDocument/2006/math">
                    <m:r>
                      <a:rPr lang="en-US" altLang="zh-CN">
                        <a:latin typeface="Cambria Math" panose="02040503050406030204" pitchFamily="18" charset="0"/>
                      </a:rPr>
                      <m:t>𝑝</m:t>
                    </m:r>
                    <m:r>
                      <a:rPr lang="en-US" altLang="zh-CN">
                        <a:latin typeface="Cambria Math" panose="02040503050406030204" pitchFamily="18" charset="0"/>
                      </a:rPr>
                      <m:t>⋁</m:t>
                    </m:r>
                    <m:r>
                      <m:rPr>
                        <m:sty m:val="p"/>
                      </m:rPr>
                      <a:rPr lang="en-US" altLang="zh-CN" b="0" i="0" smtClean="0">
                        <a:latin typeface="Cambria Math" panose="02040503050406030204" pitchFamily="18" charset="0"/>
                      </a:rPr>
                      <m:t>F</m:t>
                    </m:r>
                    <m:r>
                      <a:rPr lang="en-US" altLang="zh-CN" i="1">
                        <a:latin typeface="Cambria Math" panose="02040503050406030204" pitchFamily="18" charset="0"/>
                      </a:rPr>
                      <m:t> </m:t>
                    </m:r>
                    <m:r>
                      <a:rPr lang="en-US" altLang="zh-CN">
                        <a:latin typeface="Cambria Math" panose="02040503050406030204" pitchFamily="18" charset="0"/>
                      </a:rPr>
                      <m:t>≡</m:t>
                    </m:r>
                    <m:r>
                      <a:rPr lang="en-US" altLang="zh-CN">
                        <a:latin typeface="Cambria Math" panose="02040503050406030204" pitchFamily="18" charset="0"/>
                      </a:rPr>
                      <m:t>𝑝</m:t>
                    </m:r>
                  </m:oMath>
                </a14:m>
                <a:endParaRPr lang="en-US" dirty="0"/>
              </a:p>
              <a:p>
                <a:endParaRPr lang="en-US" dirty="0"/>
              </a:p>
              <a:p>
                <a:r>
                  <a:rPr lang="zh-CN" altLang="en-US" dirty="0"/>
                  <a:t>支配律</a:t>
                </a:r>
                <a:r>
                  <a:rPr lang="en-US" dirty="0"/>
                  <a:t>: </a:t>
                </a:r>
                <a14:m>
                  <m:oMath xmlns:m="http://schemas.openxmlformats.org/officeDocument/2006/math">
                    <m:r>
                      <a:rPr lang="en-US" altLang="zh-CN">
                        <a:latin typeface="Cambria Math" panose="02040503050406030204" pitchFamily="18" charset="0"/>
                      </a:rPr>
                      <m:t>𝑝</m:t>
                    </m:r>
                    <m:r>
                      <a:rPr lang="en-US" altLang="zh-CN">
                        <a:latin typeface="Cambria Math" panose="02040503050406030204" pitchFamily="18" charset="0"/>
                      </a:rPr>
                      <m:t>⋁</m:t>
                    </m:r>
                    <m:r>
                      <m:rPr>
                        <m:sty m:val="p"/>
                      </m:rPr>
                      <a:rPr lang="en-US" altLang="zh-CN" b="0" i="0" smtClean="0">
                        <a:latin typeface="Cambria Math" panose="02040503050406030204" pitchFamily="18" charset="0"/>
                      </a:rPr>
                      <m:t>T</m:t>
                    </m:r>
                    <m:r>
                      <a:rPr lang="en-US" altLang="zh-CN" i="1">
                        <a:latin typeface="Cambria Math" panose="02040503050406030204" pitchFamily="18" charset="0"/>
                      </a:rPr>
                      <m:t> </m:t>
                    </m:r>
                    <m:r>
                      <a:rPr lang="en-US" altLang="zh-CN">
                        <a:latin typeface="Cambria Math" panose="02040503050406030204" pitchFamily="18" charset="0"/>
                      </a:rPr>
                      <m:t>≡</m:t>
                    </m:r>
                    <m:r>
                      <m:rPr>
                        <m:sty m:val="p"/>
                      </m:rPr>
                      <a:rPr lang="en-US" altLang="zh-CN" b="0" i="0" smtClean="0">
                        <a:latin typeface="Cambria Math" panose="02040503050406030204" pitchFamily="18" charset="0"/>
                      </a:rPr>
                      <m:t>T</m:t>
                    </m:r>
                  </m:oMath>
                </a14:m>
                <a:r>
                  <a:rPr lang="en-US" dirty="0"/>
                  <a:t>,                      </a:t>
                </a:r>
                <a:r>
                  <a:rPr lang="en-US" altLang="zh-CN" dirty="0"/>
                  <a:t> </a:t>
                </a:r>
                <a14:m>
                  <m:oMath xmlns:m="http://schemas.openxmlformats.org/officeDocument/2006/math">
                    <m:r>
                      <a:rPr lang="en-US" altLang="zh-CN">
                        <a:latin typeface="Cambria Math" panose="02040503050406030204" pitchFamily="18" charset="0"/>
                      </a:rPr>
                      <m:t>𝑝</m:t>
                    </m:r>
                    <m:r>
                      <a:rPr lang="en-US" altLang="zh-CN">
                        <a:latin typeface="Cambria Math" panose="02040503050406030204" pitchFamily="18" charset="0"/>
                      </a:rPr>
                      <m:t>⋀</m:t>
                    </m:r>
                    <m:r>
                      <m:rPr>
                        <m:sty m:val="p"/>
                      </m:rPr>
                      <a:rPr lang="en-US" altLang="zh-CN" b="0" i="0" smtClean="0">
                        <a:latin typeface="Cambria Math" panose="02040503050406030204" pitchFamily="18" charset="0"/>
                      </a:rPr>
                      <m:t>F</m:t>
                    </m:r>
                    <m:r>
                      <a:rPr lang="en-US" altLang="zh-CN" i="1">
                        <a:latin typeface="Cambria Math" panose="02040503050406030204" pitchFamily="18" charset="0"/>
                      </a:rPr>
                      <m:t> </m:t>
                    </m:r>
                    <m:r>
                      <a:rPr lang="en-US" altLang="zh-CN">
                        <a:latin typeface="Cambria Math" panose="02040503050406030204" pitchFamily="18" charset="0"/>
                      </a:rPr>
                      <m:t>≡</m:t>
                    </m:r>
                    <m:r>
                      <m:rPr>
                        <m:sty m:val="p"/>
                      </m:rPr>
                      <a:rPr lang="en-US" altLang="zh-CN" b="0" i="0" smtClean="0">
                        <a:latin typeface="Cambria Math" panose="02040503050406030204" pitchFamily="18" charset="0"/>
                      </a:rPr>
                      <m:t>F</m:t>
                    </m:r>
                  </m:oMath>
                </a14:m>
                <a:endParaRPr lang="en-US" dirty="0"/>
              </a:p>
              <a:p>
                <a:endParaRPr lang="en-US" altLang="zh-CN" dirty="0"/>
              </a:p>
              <a:p>
                <a:r>
                  <a:rPr lang="zh-CN" altLang="en-US" dirty="0"/>
                  <a:t>幂等律</a:t>
                </a:r>
                <a:r>
                  <a:rPr lang="en-US" dirty="0"/>
                  <a:t>:  </a:t>
                </a:r>
                <a14:m>
                  <m:oMath xmlns:m="http://schemas.openxmlformats.org/officeDocument/2006/math">
                    <m:r>
                      <a:rPr lang="en-US" altLang="zh-CN">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𝑝</m:t>
                    </m:r>
                  </m:oMath>
                </a14:m>
                <a:r>
                  <a:rPr lang="en-US" dirty="0"/>
                  <a:t>,                       </a:t>
                </a:r>
                <a14:m>
                  <m:oMath xmlns:m="http://schemas.openxmlformats.org/officeDocument/2006/math">
                    <m:r>
                      <a:rPr lang="en-US" altLang="zh-CN">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𝑝</m:t>
                    </m:r>
                  </m:oMath>
                </a14:m>
                <a:endParaRPr lang="en-US" altLang="zh-CN" dirty="0"/>
              </a:p>
              <a:p>
                <a:endParaRPr lang="en-US" dirty="0"/>
              </a:p>
              <a:p>
                <a:r>
                  <a:rPr lang="zh-CN" altLang="en-US" dirty="0"/>
                  <a:t>双重否定律</a:t>
                </a:r>
                <a:r>
                  <a:rPr lang="en-US" dirty="0"/>
                  <a:t>:</a:t>
                </a:r>
                <a:r>
                  <a:rPr lang="en-US" altLang="zh-CN" dirty="0"/>
                  <a:t> </a:t>
                </a:r>
                <a14:m>
                  <m:oMath xmlns:m="http://schemas.openxmlformats.org/officeDocument/2006/math">
                    <m:r>
                      <a:rPr lang="en-US" altLang="zh-CN">
                        <a:latin typeface="Cambria Math" panose="02040503050406030204" pitchFamily="18" charset="0"/>
                      </a:rPr>
                      <m:t>¬</m:t>
                    </m:r>
                    <m:d>
                      <m:dPr>
                        <m:ctrlPr>
                          <a:rPr lang="en-US" altLang="zh-CN" i="1">
                            <a:latin typeface="Cambria Math" panose="02040503050406030204" pitchFamily="18" charset="0"/>
                          </a:rPr>
                        </m:ctrlPr>
                      </m:dPr>
                      <m:e>
                        <m:r>
                          <a:rPr lang="en-US" altLang="zh-CN">
                            <a:latin typeface="Cambria Math" panose="02040503050406030204" pitchFamily="18" charset="0"/>
                          </a:rPr>
                          <m:t>¬</m:t>
                        </m:r>
                        <m:r>
                          <a:rPr lang="en-US" altLang="zh-CN">
                            <a:latin typeface="Cambria Math" panose="02040503050406030204" pitchFamily="18" charset="0"/>
                          </a:rPr>
                          <m:t>𝑝</m:t>
                        </m:r>
                      </m:e>
                    </m:d>
                    <m:r>
                      <a:rPr lang="en-US" altLang="zh-CN">
                        <a:latin typeface="Cambria Math" panose="02040503050406030204" pitchFamily="18" charset="0"/>
                      </a:rPr>
                      <m:t>≡</m:t>
                    </m:r>
                    <m:r>
                      <a:rPr lang="en-US" altLang="zh-CN">
                        <a:latin typeface="Cambria Math" panose="02040503050406030204" pitchFamily="18" charset="0"/>
                      </a:rPr>
                      <m:t>𝑝</m:t>
                    </m:r>
                  </m:oMath>
                </a14:m>
                <a:endParaRPr lang="en-US" dirty="0"/>
              </a:p>
              <a:p>
                <a:endParaRPr lang="en-US" dirty="0"/>
              </a:p>
              <a:p>
                <a:r>
                  <a:rPr lang="zh-CN" altLang="en-US" dirty="0"/>
                  <a:t>否定律</a:t>
                </a:r>
                <a:r>
                  <a:rPr lang="en-US" dirty="0"/>
                  <a:t>:   </a:t>
                </a:r>
                <a14:m>
                  <m:oMath xmlns:m="http://schemas.openxmlformats.org/officeDocument/2006/math">
                    <m:r>
                      <a:rPr lang="en-US" altLang="zh-CN">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𝑝</m:t>
                    </m:r>
                    <m:r>
                      <a:rPr lang="en-US" altLang="zh-CN">
                        <a:latin typeface="Cambria Math" panose="02040503050406030204" pitchFamily="18" charset="0"/>
                      </a:rPr>
                      <m:t>≡</m:t>
                    </m:r>
                    <m:r>
                      <m:rPr>
                        <m:sty m:val="p"/>
                      </m:rPr>
                      <a:rPr lang="en-US" altLang="zh-CN" b="0" i="0" smtClean="0">
                        <a:latin typeface="Cambria Math" panose="02040503050406030204" pitchFamily="18" charset="0"/>
                      </a:rPr>
                      <m:t>T</m:t>
                    </m:r>
                  </m:oMath>
                </a14:m>
                <a:r>
                  <a:rPr lang="en-US" altLang="zh-CN" dirty="0"/>
                  <a:t>,                       </a:t>
                </a:r>
                <a14:m>
                  <m:oMath xmlns:m="http://schemas.openxmlformats.org/officeDocument/2006/math">
                    <m:r>
                      <a:rPr lang="en-US" altLang="zh-CN">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𝑝</m:t>
                    </m:r>
                    <m:r>
                      <a:rPr lang="en-US" altLang="zh-CN">
                        <a:latin typeface="Cambria Math" panose="02040503050406030204" pitchFamily="18" charset="0"/>
                      </a:rPr>
                      <m:t>≡</m:t>
                    </m:r>
                    <m:r>
                      <m:rPr>
                        <m:sty m:val="p"/>
                      </m:rPr>
                      <a:rPr lang="en-US" altLang="zh-CN" b="0" i="0" smtClean="0">
                        <a:latin typeface="Cambria Math" panose="02040503050406030204" pitchFamily="18" charset="0"/>
                      </a:rPr>
                      <m:t>F</m:t>
                    </m:r>
                  </m:oMath>
                </a14:m>
                <a:endParaRPr lang="en-US" dirty="0"/>
              </a:p>
              <a:p>
                <a:endParaRPr lang="en-US" dirty="0"/>
              </a:p>
              <a:p>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b="-2500"/>
                </a:stretch>
              </a:blipFill>
            </p:spPr>
            <p:txBody>
              <a:bodyPr/>
              <a:lstStyle/>
              <a:p>
                <a:r>
                  <a:rPr lang="zh-CN" altLang="en-US">
                    <a:noFill/>
                  </a:rPr>
                  <a:t> </a:t>
                </a:r>
              </a:p>
            </p:txBody>
          </p:sp>
        </mc:Fallback>
      </mc:AlternateContent>
      <p:sp>
        <p:nvSpPr>
          <p:cNvPr id="5" name="日期占位符 4"/>
          <p:cNvSpPr>
            <a:spLocks noGrp="1"/>
          </p:cNvSpPr>
          <p:nvPr>
            <p:ph type="dt" sz="half" idx="10"/>
          </p:nvPr>
        </p:nvSpPr>
        <p:spPr/>
        <p:txBody>
          <a:bodyPr/>
          <a:lstStyle/>
          <a:p>
            <a:fld id="{F2104D17-B24C-4ECD-ACF3-1404E75A757D}" type="datetime1">
              <a:rPr lang="zh-CN" altLang="en-US" smtClean="0"/>
              <a:t>2023/11/18</a:t>
            </a:fld>
            <a:endParaRPr lang="zh-CN" altLang="en-US" dirty="0"/>
          </a:p>
        </p:txBody>
      </p:sp>
      <p:sp>
        <p:nvSpPr>
          <p:cNvPr id="7" name="页脚占位符 6"/>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15" name="灯片编号占位符 14"/>
          <p:cNvSpPr>
            <a:spLocks noGrp="1"/>
          </p:cNvSpPr>
          <p:nvPr>
            <p:ph type="sldNum" sz="quarter" idx="12"/>
          </p:nvPr>
        </p:nvSpPr>
        <p:spPr/>
        <p:txBody>
          <a:bodyPr/>
          <a:lstStyle/>
          <a:p>
            <a:fld id="{67913A8A-9EFB-4B5F-9CCB-3D21173FAA85}" type="slidenum">
              <a:rPr lang="zh-CN" altLang="en-US" smtClean="0"/>
              <a:pPr/>
              <a:t>50</a:t>
            </a:fld>
            <a:endParaRPr lang="zh-CN" altLang="en-US" dirty="0"/>
          </a:p>
        </p:txBody>
      </p:sp>
      <p:sp>
        <p:nvSpPr>
          <p:cNvPr id="2" name="矩形 1"/>
          <p:cNvSpPr/>
          <p:nvPr/>
        </p:nvSpPr>
        <p:spPr>
          <a:xfrm>
            <a:off x="9448800" y="5854695"/>
            <a:ext cx="2362200" cy="523220"/>
          </a:xfrm>
          <a:prstGeom prst="rect">
            <a:avLst/>
          </a:prstGeom>
        </p:spPr>
        <p:txBody>
          <a:bodyPr wrap="square">
            <a:spAutoFit/>
          </a:bodyPr>
          <a:lstStyle/>
          <a:p>
            <a:r>
              <a:rPr lang="zh-CN" altLang="en-US" sz="1400" dirty="0">
                <a:solidFill>
                  <a:schemeClr val="accent6">
                    <a:lumMod val="50000"/>
                  </a:schemeClr>
                </a:solidFill>
                <a:latin typeface="微软雅黑" panose="020B0503020204020204" pitchFamily="34" charset="-122"/>
                <a:ea typeface="微软雅黑" panose="020B0503020204020204" pitchFamily="34" charset="-122"/>
              </a:rPr>
              <a:t>特别提示：必须牢记这些等价式，这是继续学习的基础</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重要的等价式</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a:t>其他常见的逻辑等价式</a:t>
                </a:r>
                <a:r>
                  <a:rPr lang="en-US" altLang="zh-CN" dirty="0"/>
                  <a:t>(</a:t>
                </a:r>
                <a:r>
                  <a:rPr lang="zh-CN" altLang="en-US" dirty="0"/>
                  <a:t>续</a:t>
                </a:r>
                <a:r>
                  <a:rPr lang="en-US" altLang="zh-CN" dirty="0"/>
                  <a:t>):</a:t>
                </a:r>
              </a:p>
              <a:p>
                <a:r>
                  <a:rPr lang="zh-CN" altLang="en-US" dirty="0"/>
                  <a:t>交换律</a:t>
                </a:r>
                <a:r>
                  <a:rPr lang="en-US" dirty="0"/>
                  <a:t>: </a:t>
                </a:r>
                <a14:m>
                  <m:oMath xmlns:m="http://schemas.openxmlformats.org/officeDocument/2006/math">
                    <m:r>
                      <a:rPr lang="en-US" altLang="zh-CN">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𝑞</m:t>
                    </m:r>
                    <m:r>
                      <a:rPr lang="en-US" altLang="zh-CN">
                        <a:latin typeface="Cambria Math" panose="02040503050406030204" pitchFamily="18" charset="0"/>
                      </a:rPr>
                      <m:t>≡</m:t>
                    </m:r>
                    <m:r>
                      <a:rPr lang="en-US" altLang="zh-CN">
                        <a:latin typeface="Cambria Math" panose="02040503050406030204" pitchFamily="18" charset="0"/>
                      </a:rPr>
                      <m:t>𝑞</m:t>
                    </m:r>
                    <m:r>
                      <a:rPr lang="en-US" altLang="zh-CN">
                        <a:latin typeface="Cambria Math" panose="02040503050406030204" pitchFamily="18" charset="0"/>
                      </a:rPr>
                      <m:t>⋁</m:t>
                    </m:r>
                    <m:r>
                      <a:rPr lang="en-US" altLang="zh-CN">
                        <a:latin typeface="Cambria Math" panose="02040503050406030204" pitchFamily="18" charset="0"/>
                      </a:rPr>
                      <m:t>𝑝</m:t>
                    </m:r>
                  </m:oMath>
                </a14:m>
                <a:r>
                  <a:rPr lang="en-US" dirty="0"/>
                  <a:t>,                   </a:t>
                </a:r>
                <a14:m>
                  <m:oMath xmlns:m="http://schemas.openxmlformats.org/officeDocument/2006/math">
                    <m:r>
                      <a:rPr lang="en-US" altLang="zh-CN" b="0" i="0" smtClean="0">
                        <a:latin typeface="Cambria Math" panose="02040503050406030204" pitchFamily="18" charset="0"/>
                      </a:rPr>
                      <m:t>              </m:t>
                    </m:r>
                    <m:r>
                      <a:rPr lang="en-US" altLang="zh-CN">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𝑞</m:t>
                    </m:r>
                    <m:r>
                      <a:rPr lang="en-US" altLang="zh-CN">
                        <a:latin typeface="Cambria Math" panose="02040503050406030204" pitchFamily="18" charset="0"/>
                      </a:rPr>
                      <m:t>≡</m:t>
                    </m:r>
                    <m:r>
                      <a:rPr lang="en-US" altLang="zh-CN">
                        <a:latin typeface="Cambria Math" panose="02040503050406030204" pitchFamily="18" charset="0"/>
                      </a:rPr>
                      <m:t>𝑞</m:t>
                    </m:r>
                    <m:r>
                      <a:rPr lang="en-US" altLang="zh-CN">
                        <a:latin typeface="Cambria Math" panose="02040503050406030204" pitchFamily="18" charset="0"/>
                      </a:rPr>
                      <m:t>⋀</m:t>
                    </m:r>
                    <m:r>
                      <a:rPr lang="en-US" altLang="zh-CN">
                        <a:latin typeface="Cambria Math" panose="02040503050406030204" pitchFamily="18" charset="0"/>
                      </a:rPr>
                      <m:t>𝑝</m:t>
                    </m:r>
                  </m:oMath>
                </a14:m>
                <a:r>
                  <a:rPr lang="en-US" dirty="0"/>
                  <a:t>          </a:t>
                </a:r>
              </a:p>
              <a:p>
                <a:pPr>
                  <a:buNone/>
                </a:pPr>
                <a:endParaRPr lang="en-US" dirty="0"/>
              </a:p>
              <a:p>
                <a:r>
                  <a:rPr lang="zh-CN" altLang="en-US" dirty="0"/>
                  <a:t>结合律</a:t>
                </a:r>
                <a:r>
                  <a:rPr lang="en-US" altLang="zh-CN" dirty="0"/>
                  <a:t>: </a:t>
                </a:r>
                <a14:m>
                  <m:oMath xmlns:m="http://schemas.openxmlformats.org/officeDocument/2006/math">
                    <m:r>
                      <a:rPr lang="en-US" altLang="zh-CN" b="0" i="0" smtClean="0">
                        <a:latin typeface="Cambria Math" panose="02040503050406030204" pitchFamily="18" charset="0"/>
                      </a:rPr>
                      <m:t>(</m:t>
                    </m:r>
                    <m:r>
                      <a:rPr lang="en-US" altLang="zh-CN">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𝑞</m:t>
                    </m:r>
                    <m:r>
                      <a:rPr lang="en-US" altLang="zh-CN" b="0" i="0" smtClean="0">
                        <a:latin typeface="Cambria Math" panose="02040503050406030204" pitchFamily="18" charset="0"/>
                      </a:rPr>
                      <m:t>)</m:t>
                    </m:r>
                    <m:r>
                      <a:rPr lang="en-US" altLang="zh-CN">
                        <a:latin typeface="Cambria Math" panose="02040503050406030204" pitchFamily="18" charset="0"/>
                      </a:rPr>
                      <m:t>⋀</m:t>
                    </m:r>
                    <m:r>
                      <a:rPr lang="en-US" altLang="zh-CN" b="0" i="1" smtClean="0">
                        <a:latin typeface="Cambria Math" panose="02040503050406030204" pitchFamily="18" charset="0"/>
                      </a:rPr>
                      <m:t>𝑟</m:t>
                    </m:r>
                    <m:r>
                      <a:rPr lang="en-US" altLang="zh-CN">
                        <a:latin typeface="Cambria Math" panose="02040503050406030204" pitchFamily="18" charset="0"/>
                      </a:rPr>
                      <m:t>≡</m:t>
                    </m:r>
                    <m:r>
                      <a:rPr lang="en-US" altLang="zh-CN">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𝑞</m:t>
                    </m:r>
                    <m:r>
                      <a:rPr lang="en-US" altLang="zh-CN">
                        <a:latin typeface="Cambria Math" panose="02040503050406030204" pitchFamily="18" charset="0"/>
                      </a:rPr>
                      <m:t>⋀</m:t>
                    </m:r>
                    <m:r>
                      <a:rPr lang="en-US" altLang="zh-CN" i="1">
                        <a:latin typeface="Cambria Math" panose="02040503050406030204" pitchFamily="18" charset="0"/>
                      </a:rPr>
                      <m:t>𝑟</m:t>
                    </m:r>
                    <m:r>
                      <a:rPr lang="en-US" altLang="zh-CN">
                        <a:latin typeface="Cambria Math" panose="02040503050406030204" pitchFamily="18" charset="0"/>
                      </a:rPr>
                      <m:t>)</m:t>
                    </m:r>
                  </m:oMath>
                </a14:m>
                <a:r>
                  <a:rPr lang="en-US" altLang="zh-CN" dirty="0"/>
                  <a:t>,               </a:t>
                </a:r>
                <a14:m>
                  <m:oMath xmlns:m="http://schemas.openxmlformats.org/officeDocument/2006/math">
                    <m:r>
                      <a:rPr lang="en-US" altLang="zh-CN">
                        <a:latin typeface="Cambria Math" panose="02040503050406030204" pitchFamily="18" charset="0"/>
                      </a:rPr>
                      <m:t>(</m:t>
                    </m:r>
                    <m:r>
                      <a:rPr lang="en-US" altLang="zh-CN">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𝑞</m:t>
                    </m:r>
                    <m:r>
                      <a:rPr lang="en-US" altLang="zh-CN">
                        <a:latin typeface="Cambria Math" panose="02040503050406030204" pitchFamily="18" charset="0"/>
                      </a:rPr>
                      <m:t>)⋁</m:t>
                    </m:r>
                    <m:r>
                      <a:rPr lang="en-US" altLang="zh-CN" i="1">
                        <a:latin typeface="Cambria Math" panose="02040503050406030204" pitchFamily="18" charset="0"/>
                      </a:rPr>
                      <m:t>𝑟</m:t>
                    </m:r>
                    <m:r>
                      <a:rPr lang="en-US" altLang="zh-CN">
                        <a:latin typeface="Cambria Math" panose="02040503050406030204" pitchFamily="18" charset="0"/>
                      </a:rPr>
                      <m:t>≡</m:t>
                    </m:r>
                    <m:r>
                      <a:rPr lang="en-US" altLang="zh-CN">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𝑞</m:t>
                    </m:r>
                    <m:r>
                      <a:rPr lang="en-US" altLang="zh-CN">
                        <a:latin typeface="Cambria Math" panose="02040503050406030204" pitchFamily="18" charset="0"/>
                      </a:rPr>
                      <m:t>⋁</m:t>
                    </m:r>
                    <m:r>
                      <a:rPr lang="en-US" altLang="zh-CN" i="1">
                        <a:latin typeface="Cambria Math" panose="02040503050406030204" pitchFamily="18" charset="0"/>
                      </a:rPr>
                      <m:t>𝑟</m:t>
                    </m:r>
                    <m:r>
                      <a:rPr lang="en-US" altLang="zh-CN">
                        <a:latin typeface="Cambria Math" panose="02040503050406030204" pitchFamily="18" charset="0"/>
                      </a:rPr>
                      <m:t>)</m:t>
                    </m:r>
                  </m:oMath>
                </a14:m>
                <a:endParaRPr lang="en-US" altLang="zh-CN" dirty="0"/>
              </a:p>
              <a:p>
                <a:pPr marL="0" indent="0">
                  <a:buNone/>
                </a:pPr>
                <a:r>
                  <a:rPr lang="en-US" sz="2400" dirty="0"/>
                  <a:t>   </a:t>
                </a:r>
                <a:r>
                  <a:rPr lang="en-US" sz="2000" dirty="0"/>
                  <a:t> (</a:t>
                </a:r>
                <a:r>
                  <a:rPr lang="zh-CN" altLang="en-US" sz="2000" dirty="0"/>
                  <a:t>结合律可扩展更多个命题</a:t>
                </a:r>
                <a:r>
                  <a:rPr lang="en-US" sz="2000" dirty="0"/>
                  <a:t>)</a:t>
                </a:r>
              </a:p>
              <a:p>
                <a:r>
                  <a:rPr lang="zh-CN" altLang="en-US" dirty="0"/>
                  <a:t>分配律</a:t>
                </a:r>
                <a:r>
                  <a:rPr lang="en-US" dirty="0"/>
                  <a:t>:</a:t>
                </a:r>
                <a:r>
                  <a:rPr lang="en-US" altLang="zh-CN" dirty="0"/>
                  <a:t> </a:t>
                </a:r>
                <a14:m>
                  <m:oMath xmlns:m="http://schemas.openxmlformats.org/officeDocument/2006/math">
                    <m:r>
                      <a:rPr lang="en-US" altLang="zh-CN">
                        <a:latin typeface="Cambria Math" panose="02040503050406030204" pitchFamily="18" charset="0"/>
                      </a:rPr>
                      <m:t>(</m:t>
                    </m:r>
                    <m:r>
                      <a:rPr lang="en-US" altLang="zh-CN">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𝑞</m:t>
                    </m:r>
                    <m:r>
                      <a:rPr lang="en-US" altLang="zh-CN">
                        <a:latin typeface="Cambria Math" panose="02040503050406030204" pitchFamily="18" charset="0"/>
                      </a:rPr>
                      <m:t>⋀</m:t>
                    </m:r>
                    <m:r>
                      <a:rPr lang="en-US" altLang="zh-CN" i="1">
                        <a:latin typeface="Cambria Math" panose="02040503050406030204" pitchFamily="18" charset="0"/>
                      </a:rPr>
                      <m:t>𝑟</m:t>
                    </m:r>
                    <m:r>
                      <a:rPr lang="en-US" altLang="zh-CN">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𝑝</m:t>
                    </m:r>
                    <m:r>
                      <a:rPr lang="en-US" altLang="zh-CN">
                        <a:latin typeface="Cambria Math" panose="02040503050406030204" pitchFamily="18" charset="0"/>
                      </a:rPr>
                      <m:t>⋁</m:t>
                    </m:r>
                    <m:r>
                      <a:rPr lang="en-US" altLang="zh-CN" b="0" i="1" smtClean="0">
                        <a:latin typeface="Cambria Math" panose="02040503050406030204" pitchFamily="18" charset="0"/>
                      </a:rPr>
                      <m:t>𝑞</m:t>
                    </m:r>
                    <m:r>
                      <a:rPr lang="en-US" altLang="zh-CN" b="0" i="1" smtClean="0">
                        <a:latin typeface="Cambria Math" panose="02040503050406030204" pitchFamily="18" charset="0"/>
                      </a:rPr>
                      <m:t>)</m:t>
                    </m:r>
                    <m:r>
                      <a:rPr lang="en-US" altLang="zh-CN">
                        <a:latin typeface="Cambria Math" panose="02040503050406030204" pitchFamily="18" charset="0"/>
                      </a:rPr>
                      <m:t>⋀(</m:t>
                    </m:r>
                    <m:r>
                      <a:rPr lang="en-US" altLang="zh-CN" b="0" i="1" smtClean="0">
                        <a:latin typeface="Cambria Math" panose="02040503050406030204" pitchFamily="18" charset="0"/>
                      </a:rPr>
                      <m:t>𝑝</m:t>
                    </m:r>
                    <m:r>
                      <a:rPr lang="en-US" altLang="zh-CN">
                        <a:latin typeface="Cambria Math" panose="02040503050406030204" pitchFamily="18" charset="0"/>
                      </a:rPr>
                      <m:t>⋁</m:t>
                    </m:r>
                    <m:r>
                      <a:rPr lang="en-US" altLang="zh-CN" i="1">
                        <a:latin typeface="Cambria Math" panose="02040503050406030204" pitchFamily="18" charset="0"/>
                      </a:rPr>
                      <m:t>𝑟</m:t>
                    </m:r>
                    <m:r>
                      <a:rPr lang="en-US" altLang="zh-CN">
                        <a:latin typeface="Cambria Math" panose="02040503050406030204" pitchFamily="18" charset="0"/>
                      </a:rPr>
                      <m:t>)</m:t>
                    </m:r>
                  </m:oMath>
                </a14:m>
                <a:r>
                  <a:rPr lang="en-US" altLang="zh-CN" dirty="0"/>
                  <a:t>,     </a:t>
                </a:r>
                <a14:m>
                  <m:oMath xmlns:m="http://schemas.openxmlformats.org/officeDocument/2006/math">
                    <m:r>
                      <a:rPr lang="en-US" altLang="zh-CN">
                        <a:latin typeface="Cambria Math" panose="02040503050406030204" pitchFamily="18" charset="0"/>
                      </a:rPr>
                      <m:t>(</m:t>
                    </m:r>
                    <m:r>
                      <a:rPr lang="en-US" altLang="zh-CN">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𝑞</m:t>
                    </m:r>
                    <m:r>
                      <a:rPr lang="en-US" altLang="zh-CN">
                        <a:latin typeface="Cambria Math" panose="02040503050406030204" pitchFamily="18" charset="0"/>
                      </a:rPr>
                      <m:t>⋁</m:t>
                    </m:r>
                    <m:r>
                      <a:rPr lang="en-US" altLang="zh-CN" i="1">
                        <a:latin typeface="Cambria Math" panose="02040503050406030204" pitchFamily="18" charset="0"/>
                      </a:rPr>
                      <m:t>𝑟</m:t>
                    </m:r>
                    <m:r>
                      <a:rPr lang="en-US" altLang="zh-CN">
                        <a:latin typeface="Cambria Math" panose="02040503050406030204" pitchFamily="18" charset="0"/>
                      </a:rPr>
                      <m:t>))≡(</m:t>
                    </m:r>
                    <m:r>
                      <a:rPr lang="en-US" altLang="zh-CN">
                        <a:latin typeface="Cambria Math" panose="02040503050406030204" pitchFamily="18" charset="0"/>
                      </a:rPr>
                      <m:t>𝑝</m:t>
                    </m:r>
                    <m:r>
                      <a:rPr lang="en-US" altLang="zh-CN">
                        <a:latin typeface="Cambria Math" panose="02040503050406030204" pitchFamily="18" charset="0"/>
                      </a:rPr>
                      <m:t>⋀</m:t>
                    </m:r>
                    <m:r>
                      <a:rPr lang="en-US" altLang="zh-CN" i="1">
                        <a:latin typeface="Cambria Math" panose="02040503050406030204" pitchFamily="18" charset="0"/>
                      </a:rPr>
                      <m:t>𝑞</m:t>
                    </m:r>
                    <m:r>
                      <a:rPr lang="en-US" altLang="zh-CN" i="1">
                        <a:latin typeface="Cambria Math" panose="02040503050406030204" pitchFamily="18" charset="0"/>
                      </a:rPr>
                      <m:t>)</m:t>
                    </m:r>
                    <m:r>
                      <a:rPr lang="en-US" altLang="zh-CN">
                        <a:latin typeface="Cambria Math" panose="02040503050406030204" pitchFamily="18" charset="0"/>
                      </a:rPr>
                      <m:t>⋁(</m:t>
                    </m:r>
                    <m:r>
                      <a:rPr lang="en-US" altLang="zh-CN" i="1">
                        <a:latin typeface="Cambria Math" panose="02040503050406030204" pitchFamily="18" charset="0"/>
                      </a:rPr>
                      <m:t>𝑝</m:t>
                    </m:r>
                    <m:r>
                      <a:rPr lang="en-US" altLang="zh-CN">
                        <a:latin typeface="Cambria Math" panose="02040503050406030204" pitchFamily="18" charset="0"/>
                      </a:rPr>
                      <m:t>⋀</m:t>
                    </m:r>
                    <m:r>
                      <a:rPr lang="en-US" altLang="zh-CN" i="1">
                        <a:latin typeface="Cambria Math" panose="02040503050406030204" pitchFamily="18" charset="0"/>
                      </a:rPr>
                      <m:t>𝑟</m:t>
                    </m:r>
                    <m:r>
                      <a:rPr lang="en-US" altLang="zh-CN">
                        <a:latin typeface="Cambria Math" panose="02040503050406030204" pitchFamily="18" charset="0"/>
                      </a:rPr>
                      <m:t>)</m:t>
                    </m:r>
                  </m:oMath>
                </a14:m>
                <a:endParaRPr lang="en-US" dirty="0"/>
              </a:p>
              <a:p>
                <a:endParaRPr lang="en-US" dirty="0"/>
              </a:p>
              <a:p>
                <a:r>
                  <a:rPr lang="zh-CN" altLang="en-US" dirty="0"/>
                  <a:t>德</a:t>
                </a:r>
                <a:r>
                  <a:rPr lang="en-US" altLang="zh-CN" dirty="0"/>
                  <a:t>.</a:t>
                </a:r>
                <a:r>
                  <a:rPr lang="zh-CN" altLang="en-US" dirty="0"/>
                  <a:t>摩根律</a:t>
                </a:r>
                <a:r>
                  <a:rPr lang="en-US" altLang="zh-CN" dirty="0"/>
                  <a:t>:</a:t>
                </a:r>
                <a14:m>
                  <m:oMath xmlns:m="http://schemas.openxmlformats.org/officeDocument/2006/math">
                    <m:r>
                      <a:rPr lang="en-US" altLang="zh-CN">
                        <a:latin typeface="Cambria Math" panose="02040503050406030204" pitchFamily="18" charset="0"/>
                      </a:rPr>
                      <m:t>¬</m:t>
                    </m:r>
                    <m:d>
                      <m:dPr>
                        <m:ctrlPr>
                          <a:rPr lang="en-US" altLang="zh-CN" i="1">
                            <a:latin typeface="Cambria Math" panose="02040503050406030204" pitchFamily="18" charset="0"/>
                          </a:rPr>
                        </m:ctrlPr>
                      </m:dPr>
                      <m:e>
                        <m:r>
                          <a:rPr lang="en-US" altLang="zh-CN">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𝑞</m:t>
                        </m:r>
                      </m:e>
                    </m:d>
                    <m:r>
                      <a:rPr lang="en-US" altLang="zh-CN">
                        <a:latin typeface="Cambria Math" panose="02040503050406030204" pitchFamily="18" charset="0"/>
                      </a:rPr>
                      <m:t>≡¬</m:t>
                    </m:r>
                    <m:r>
                      <a:rPr lang="en-US" altLang="zh-CN">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𝑞</m:t>
                    </m:r>
                  </m:oMath>
                </a14:m>
                <a:r>
                  <a:rPr lang="en-US" altLang="zh-CN" dirty="0"/>
                  <a:t>,</a:t>
                </a:r>
                <a14:m>
                  <m:oMath xmlns:m="http://schemas.openxmlformats.org/officeDocument/2006/math">
                    <m:r>
                      <a:rPr lang="en-US" altLang="zh-CN" b="0" i="0" smtClean="0">
                        <a:latin typeface="Cambria Math" panose="02040503050406030204" pitchFamily="18" charset="0"/>
                      </a:rPr>
                      <m:t>                       </m:t>
                    </m:r>
                    <m:r>
                      <a:rPr lang="en-US" altLang="zh-CN">
                        <a:latin typeface="Cambria Math" panose="02040503050406030204" pitchFamily="18" charset="0"/>
                      </a:rPr>
                      <m:t>¬</m:t>
                    </m:r>
                    <m:d>
                      <m:dPr>
                        <m:ctrlPr>
                          <a:rPr lang="en-US" altLang="zh-CN" i="1">
                            <a:latin typeface="Cambria Math" panose="02040503050406030204" pitchFamily="18" charset="0"/>
                          </a:rPr>
                        </m:ctrlPr>
                      </m:dPr>
                      <m:e>
                        <m:r>
                          <a:rPr lang="en-US" altLang="zh-CN">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𝑞</m:t>
                        </m:r>
                      </m:e>
                    </m:d>
                    <m:r>
                      <a:rPr lang="en-US" altLang="zh-CN">
                        <a:latin typeface="Cambria Math" panose="02040503050406030204" pitchFamily="18" charset="0"/>
                      </a:rPr>
                      <m:t>≡¬</m:t>
                    </m:r>
                    <m:r>
                      <a:rPr lang="en-US" altLang="zh-CN">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𝑞</m:t>
                    </m:r>
                  </m:oMath>
                </a14:m>
                <a:endParaRPr lang="en-US" dirty="0"/>
              </a:p>
              <a:p>
                <a:pPr marL="0" lvl="0" indent="0">
                  <a:buNone/>
                </a:pPr>
                <a:r>
                  <a:rPr lang="en-US" altLang="zh-CN" sz="2000" dirty="0">
                    <a:solidFill>
                      <a:prstClr val="black"/>
                    </a:solidFill>
                  </a:rPr>
                  <a:t>    (</a:t>
                </a:r>
                <a:r>
                  <a:rPr lang="zh-CN" altLang="en-US" sz="2000" dirty="0"/>
                  <a:t>德</a:t>
                </a:r>
                <a:r>
                  <a:rPr lang="en-US" altLang="zh-CN" sz="2000" dirty="0"/>
                  <a:t>.</a:t>
                </a:r>
                <a:r>
                  <a:rPr lang="zh-CN" altLang="en-US" sz="2000" dirty="0"/>
                  <a:t>摩根律</a:t>
                </a:r>
                <a:r>
                  <a:rPr lang="zh-CN" altLang="en-US" sz="2000" dirty="0">
                    <a:solidFill>
                      <a:prstClr val="black"/>
                    </a:solidFill>
                  </a:rPr>
                  <a:t>可扩展更多个命题</a:t>
                </a:r>
                <a:r>
                  <a:rPr lang="en-US" altLang="zh-CN" sz="2000" dirty="0">
                    <a:solidFill>
                      <a:prstClr val="black"/>
                    </a:solidFill>
                  </a:rPr>
                  <a:t>)</a:t>
                </a:r>
              </a:p>
              <a:p>
                <a:r>
                  <a:rPr lang="zh-CN" altLang="en-US" dirty="0"/>
                  <a:t>吸收律</a:t>
                </a:r>
                <a:r>
                  <a:rPr lang="en-US" dirty="0"/>
                  <a:t>:</a:t>
                </a:r>
                <a:r>
                  <a:rPr lang="en-US" altLang="zh-CN" dirty="0"/>
                  <a:t> </a:t>
                </a:r>
                <a14:m>
                  <m:oMath xmlns:m="http://schemas.openxmlformats.org/officeDocument/2006/math">
                    <m:r>
                      <a:rPr lang="en-US" altLang="zh-CN">
                        <a:latin typeface="Cambria Math" panose="02040503050406030204" pitchFamily="18" charset="0"/>
                      </a:rPr>
                      <m:t>𝑝</m:t>
                    </m:r>
                    <m:r>
                      <a:rPr lang="en-US" altLang="zh-CN">
                        <a:latin typeface="Cambria Math" panose="02040503050406030204" pitchFamily="18" charset="0"/>
                      </a:rPr>
                      <m:t>⋁(</m:t>
                    </m:r>
                    <m:r>
                      <a:rPr lang="en-US" altLang="zh-CN" b="0" i="1" smtClean="0">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𝑞</m:t>
                    </m:r>
                    <m:r>
                      <a:rPr lang="en-US" altLang="zh-CN">
                        <a:latin typeface="Cambria Math" panose="02040503050406030204" pitchFamily="18" charset="0"/>
                      </a:rPr>
                      <m:t>)≡</m:t>
                    </m:r>
                    <m:r>
                      <a:rPr lang="en-US" altLang="zh-CN">
                        <a:latin typeface="Cambria Math" panose="02040503050406030204" pitchFamily="18" charset="0"/>
                      </a:rPr>
                      <m:t>𝑝</m:t>
                    </m:r>
                  </m:oMath>
                </a14:m>
                <a:r>
                  <a:rPr lang="en-US" altLang="zh-CN" dirty="0"/>
                  <a:t>,                           </a:t>
                </a:r>
                <a14:m>
                  <m:oMath xmlns:m="http://schemas.openxmlformats.org/officeDocument/2006/math">
                    <m:r>
                      <a:rPr lang="en-US" altLang="zh-CN">
                        <a:latin typeface="Cambria Math" panose="02040503050406030204" pitchFamily="18" charset="0"/>
                      </a:rPr>
                      <m:t>𝑝</m:t>
                    </m:r>
                    <m:r>
                      <a:rPr lang="en-US" altLang="zh-CN">
                        <a:latin typeface="Cambria Math" panose="02040503050406030204" pitchFamily="18" charset="0"/>
                      </a:rPr>
                      <m:t>⋀</m:t>
                    </m:r>
                    <m:r>
                      <a:rPr lang="en-US" altLang="zh-CN" i="1" smtClean="0">
                        <a:latin typeface="Cambria Math" panose="02040503050406030204" pitchFamily="18" charset="0"/>
                      </a:rPr>
                      <m:t> </m:t>
                    </m:r>
                    <m:r>
                      <a:rPr lang="en-US" altLang="zh-CN">
                        <a:latin typeface="Cambria Math" panose="02040503050406030204" pitchFamily="18" charset="0"/>
                      </a:rPr>
                      <m:t>(</m:t>
                    </m:r>
                    <m:r>
                      <a:rPr lang="en-US" altLang="zh-CN" i="1">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𝑞</m:t>
                    </m:r>
                    <m:r>
                      <a:rPr lang="en-US" altLang="zh-CN">
                        <a:latin typeface="Cambria Math" panose="02040503050406030204" pitchFamily="18" charset="0"/>
                      </a:rPr>
                      <m:t>)≡</m:t>
                    </m:r>
                    <m:r>
                      <a:rPr lang="en-US" altLang="zh-CN" smtClean="0">
                        <a:latin typeface="Cambria Math" panose="02040503050406030204" pitchFamily="18" charset="0"/>
                      </a:rPr>
                      <m:t>𝑝</m:t>
                    </m:r>
                  </m:oMath>
                </a14:m>
                <a:r>
                  <a:rPr lang="en-US" altLang="zh-CN" dirty="0"/>
                  <a:t> </a:t>
                </a:r>
                <a:endParaRPr lang="en-US" dirty="0"/>
              </a:p>
              <a:p>
                <a:endParaRPr lang="en-US" dirty="0"/>
              </a:p>
              <a:p>
                <a:endParaRPr lang="en-US" dirty="0"/>
              </a:p>
              <a:p>
                <a:pPr>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99" t="-2143"/>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0DF32BB9-4B4A-42D9-82CF-A8B377831B27}"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51</a:t>
            </a:fld>
            <a:endParaRPr lang="zh-CN" altLang="en-US" dirty="0"/>
          </a:p>
        </p:txBody>
      </p:sp>
      <p:sp>
        <p:nvSpPr>
          <p:cNvPr id="7" name="矩形 6"/>
          <p:cNvSpPr/>
          <p:nvPr/>
        </p:nvSpPr>
        <p:spPr>
          <a:xfrm>
            <a:off x="9448800" y="5854695"/>
            <a:ext cx="2362200" cy="523220"/>
          </a:xfrm>
          <a:prstGeom prst="rect">
            <a:avLst/>
          </a:prstGeom>
        </p:spPr>
        <p:txBody>
          <a:bodyPr wrap="square">
            <a:spAutoFit/>
          </a:bodyPr>
          <a:lstStyle/>
          <a:p>
            <a:r>
              <a:rPr lang="zh-CN" altLang="en-US" sz="1400" dirty="0">
                <a:solidFill>
                  <a:schemeClr val="accent6">
                    <a:lumMod val="50000"/>
                  </a:schemeClr>
                </a:solidFill>
                <a:latin typeface="微软雅黑" panose="020B0503020204020204" pitchFamily="34" charset="-122"/>
                <a:ea typeface="微软雅黑" panose="020B0503020204020204" pitchFamily="34" charset="-122"/>
              </a:rPr>
              <a:t>特别提示：必须牢记这些等价式，这是继续学习的基础</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重要的等价式</a:t>
            </a:r>
            <a:endParaRPr lang="en-US" dirty="0"/>
          </a:p>
        </p:txBody>
      </p:sp>
      <p:sp>
        <p:nvSpPr>
          <p:cNvPr id="3" name="日期占位符 2"/>
          <p:cNvSpPr>
            <a:spLocks noGrp="1"/>
          </p:cNvSpPr>
          <p:nvPr>
            <p:ph type="dt" sz="half" idx="10"/>
          </p:nvPr>
        </p:nvSpPr>
        <p:spPr/>
        <p:txBody>
          <a:bodyPr/>
          <a:lstStyle/>
          <a:p>
            <a:fld id="{7ED1624D-DBB7-4334-8D36-F925D9FD9FDE}" type="datetime1">
              <a:rPr lang="zh-CN" altLang="en-US" smtClean="0"/>
              <a:t>2023/11/18</a:t>
            </a:fld>
            <a:endParaRPr lang="zh-CN" altLang="en-US" dirty="0"/>
          </a:p>
        </p:txBody>
      </p:sp>
      <p:sp>
        <p:nvSpPr>
          <p:cNvPr id="6" name="页脚占位符 5"/>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7" name="灯片编号占位符 6"/>
          <p:cNvSpPr>
            <a:spLocks noGrp="1"/>
          </p:cNvSpPr>
          <p:nvPr>
            <p:ph type="sldNum" sz="quarter" idx="12"/>
          </p:nvPr>
        </p:nvSpPr>
        <p:spPr/>
        <p:txBody>
          <a:bodyPr/>
          <a:lstStyle/>
          <a:p>
            <a:fld id="{67913A8A-9EFB-4B5F-9CCB-3D21173FAA85}" type="slidenum">
              <a:rPr lang="zh-CN" altLang="en-US" smtClean="0"/>
              <a:pPr/>
              <a:t>52</a:t>
            </a:fld>
            <a:endParaRPr lang="zh-CN" altLang="en-US" dirty="0"/>
          </a:p>
        </p:txBody>
      </p:sp>
      <mc:AlternateContent xmlns:mc="http://schemas.openxmlformats.org/markup-compatibility/2006" xmlns:a14="http://schemas.microsoft.com/office/drawing/2010/main">
        <mc:Choice Requires="a14">
          <p:sp>
            <p:nvSpPr>
              <p:cNvPr id="8" name="Content Placeholder 2"/>
              <p:cNvSpPr txBox="1">
                <a:spLocks/>
              </p:cNvSpPr>
              <p:nvPr/>
            </p:nvSpPr>
            <p:spPr>
              <a:xfrm>
                <a:off x="595086" y="1088824"/>
                <a:ext cx="10987316" cy="5121481"/>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000"/>
                  </a:spcBef>
                  <a:buClr>
                    <a:srgbClr val="CEA524"/>
                  </a:buClr>
                  <a:buSzPct val="100000"/>
                  <a:buFont typeface="Wingdings" panose="05000000000000000000" pitchFamily="2" charset="2"/>
                  <a:buChar char="q"/>
                  <a:defRPr sz="2800" kern="1200">
                    <a:solidFill>
                      <a:schemeClr val="tx1"/>
                    </a:solidFill>
                    <a:latin typeface="微软雅黑" panose="020B0503020204020204" pitchFamily="34" charset="-122"/>
                    <a:ea typeface="微软雅黑" panose="020B0503020204020204" pitchFamily="34" charset="-122"/>
                    <a:cs typeface="+mn-cs"/>
                  </a:defRPr>
                </a:lvl1pPr>
                <a:lvl2pPr marL="640080" indent="-246888" algn="l" defTabSz="914400" rtl="0" eaLnBrk="1" latinLnBrk="0" hangingPunct="1">
                  <a:lnSpc>
                    <a:spcPct val="90000"/>
                  </a:lnSpc>
                  <a:spcBef>
                    <a:spcPts val="500"/>
                  </a:spcBef>
                  <a:buClr>
                    <a:srgbClr val="01559D"/>
                  </a:buClr>
                  <a:buFont typeface="Wingdings" panose="05000000000000000000" pitchFamily="2" charset="2"/>
                  <a:buChar char="Ø"/>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条件命题的逻辑等价式</a:t>
                </a:r>
                <a:r>
                  <a:rPr lang="en-US" altLang="zh-CN" dirty="0"/>
                  <a:t>:</a:t>
                </a:r>
              </a:p>
              <a:p>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𝑞</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𝑞</m:t>
                    </m:r>
                  </m:oMath>
                </a14:m>
                <a:endParaRPr lang="en-US" altLang="zh-CN" dirty="0"/>
              </a:p>
              <a:p>
                <a14:m>
                  <m:oMath xmlns:m="http://schemas.openxmlformats.org/officeDocument/2006/math">
                    <m:r>
                      <a:rPr lang="en-US" altLang="zh-CN" i="1">
                        <a:latin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𝑞</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𝑞</m:t>
                    </m:r>
                  </m:oMath>
                </a14:m>
                <a:r>
                  <a:rPr lang="en-US" altLang="zh-CN" dirty="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en-US" altLang="zh-CN" dirty="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oMath>
                </a14:m>
                <a:endParaRPr lang="en-US" altLang="zh-CN" dirty="0"/>
              </a:p>
              <a:p>
                <a14:m>
                  <m:oMath xmlns:m="http://schemas.openxmlformats.org/officeDocument/2006/math">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oMath>
                </a14:m>
                <a:r>
                  <a:rPr lang="en-US" altLang="zh-CN" i="1" dirty="0">
                    <a:latin typeface="Cambria Math" panose="02040503050406030204" pitchFamily="18" charset="0"/>
                    <a:ea typeface="Cambria Math" panose="02040503050406030204" pitchFamily="18" charset="0"/>
                  </a:rPr>
                  <a:t>q</a:t>
                </a:r>
                <a:r>
                  <a:rPr lang="en-US" altLang="zh-CN" dirty="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en-US" altLang="zh-CN" dirty="0"/>
                  <a:t> </a:t>
                </a:r>
                <a14:m>
                  <m:oMath xmlns:m="http://schemas.openxmlformats.org/officeDocument/2006/math">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𝑞</m:t>
                    </m:r>
                  </m:oMath>
                </a14:m>
                <a:endParaRPr lang="en-US" altLang="zh-CN"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m:rPr>
                        <m:nor/>
                      </m:rPr>
                      <a:rPr lang="en-US" altLang="zh-CN" i="1" dirty="0">
                        <a:latin typeface="Cambria Math" panose="02040503050406030204" pitchFamily="18" charset="0"/>
                        <a:ea typeface="Cambria Math" panose="02040503050406030204" pitchFamily="18" charset="0"/>
                      </a:rPr>
                      <m:t>q</m:t>
                    </m:r>
                    <m:r>
                      <m:rPr>
                        <m:nor/>
                      </m:rPr>
                      <a:rPr lang="en-US" altLang="zh-CN" dirty="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m:rPr>
                        <m:nor/>
                      </m:rPr>
                      <a:rPr lang="en-US" altLang="zh-CN" dirty="0"/>
                      <m:t> </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𝑞</m:t>
                    </m:r>
                    <m:r>
                      <a:rPr lang="en-US" altLang="zh-CN" b="0" i="1" smtClean="0">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𝑞</m:t>
                    </m:r>
                    <m:r>
                      <a:rPr lang="en-US" altLang="zh-CN" i="1">
                        <a:latin typeface="Cambria Math" panose="02040503050406030204" pitchFamily="18" charset="0"/>
                      </a:rPr>
                      <m:t>)</m:t>
                    </m:r>
                  </m:oMath>
                </a14:m>
                <a:r>
                  <a:rPr lang="en-US" altLang="zh-CN" dirty="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en-US" altLang="zh-CN" dirty="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m:rPr>
                        <m:nor/>
                      </m:rPr>
                      <a:rPr lang="en-US" altLang="zh-CN" i="1" dirty="0">
                        <a:latin typeface="Cambria Math" panose="02040503050406030204" pitchFamily="18" charset="0"/>
                        <a:ea typeface="Cambria Math" panose="02040503050406030204" pitchFamily="18" charset="0"/>
                      </a:rPr>
                      <m:t>q</m:t>
                    </m:r>
                  </m:oMath>
                </a14:m>
                <a:endParaRPr lang="en-US" altLang="zh-CN" i="1" dirty="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𝑞</m:t>
                    </m:r>
                    <m:r>
                      <a:rPr lang="en-US" altLang="zh-CN" b="0" i="1"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oMath>
                </a14:m>
                <a:r>
                  <a:rPr lang="en-US" altLang="zh-CN" dirty="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en-US" altLang="zh-CN" dirty="0"/>
                  <a:t> </a:t>
                </a:r>
                <a14:m>
                  <m:oMath xmlns:m="http://schemas.openxmlformats.org/officeDocument/2006/math">
                    <m:r>
                      <a:rPr lang="en-US" altLang="zh-CN" i="1">
                        <a:latin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rPr>
                          <m:t>𝑞</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e>
                    </m:d>
                  </m:oMath>
                </a14:m>
                <a:endParaRPr lang="en-US" altLang="zh-CN" b="0" dirty="0"/>
              </a:p>
              <a:p>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𝑞</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rPr>
                      <m:t>)</m:t>
                    </m:r>
                  </m:oMath>
                </a14:m>
                <a:r>
                  <a:rPr lang="en-US" altLang="zh-CN" dirty="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en-US" altLang="zh-CN" dirty="0"/>
                  <a:t> </a:t>
                </a:r>
                <a14:m>
                  <m:oMath xmlns:m="http://schemas.openxmlformats.org/officeDocument/2006/math">
                    <m:r>
                      <a:rPr lang="en-US" altLang="zh-CN" b="0" i="0" smtClean="0">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𝑞</m:t>
                    </m:r>
                    <m:r>
                      <a:rPr lang="en-US" altLang="zh-CN" b="0" i="1" smtClean="0">
                        <a:latin typeface="Cambria Math" panose="02040503050406030204" pitchFamily="18" charset="0"/>
                      </a:rPr>
                      <m:t>)→</m:t>
                    </m:r>
                    <m:r>
                      <a:rPr lang="en-US" altLang="zh-CN" i="1">
                        <a:latin typeface="Cambria Math" panose="02040503050406030204" pitchFamily="18" charset="0"/>
                      </a:rPr>
                      <m:t>𝑟</m:t>
                    </m:r>
                  </m:oMath>
                </a14:m>
                <a:endParaRPr lang="en-US" altLang="zh-CN"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𝑞</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rPr>
                      <m:t>)</m:t>
                    </m:r>
                  </m:oMath>
                </a14:m>
                <a:r>
                  <a:rPr lang="en-US" altLang="zh-CN" dirty="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en-US" altLang="zh-CN" dirty="0"/>
                  <a:t> </a:t>
                </a:r>
                <a14:m>
                  <m:oMath xmlns:m="http://schemas.openxmlformats.org/officeDocument/2006/math">
                    <m:r>
                      <a:rPr lang="en-US" altLang="zh-CN" i="1">
                        <a:latin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rPr>
                          <m:t>𝑞</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e>
                    </m:d>
                  </m:oMath>
                </a14:m>
                <a:endParaRPr lang="en-US" altLang="zh-CN"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𝑞</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rPr>
                      <m:t>)</m:t>
                    </m:r>
                  </m:oMath>
                </a14:m>
                <a:r>
                  <a:rPr lang="en-US" altLang="zh-CN" dirty="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en-US" altLang="zh-CN" dirty="0"/>
                  <a:t> </a:t>
                </a:r>
                <a14:m>
                  <m:oMath xmlns:m="http://schemas.openxmlformats.org/officeDocument/2006/math">
                    <m:r>
                      <a:rPr lang="en-US" altLang="zh-CN">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𝑞</m:t>
                    </m:r>
                    <m:r>
                      <a:rPr lang="en-US" altLang="zh-CN" i="1">
                        <a:latin typeface="Cambria Math" panose="02040503050406030204" pitchFamily="18" charset="0"/>
                      </a:rPr>
                      <m:t>)→</m:t>
                    </m:r>
                    <m:r>
                      <a:rPr lang="en-US" altLang="zh-CN" i="1">
                        <a:latin typeface="Cambria Math" panose="02040503050406030204" pitchFamily="18" charset="0"/>
                      </a:rPr>
                      <m:t>𝑟</m:t>
                    </m:r>
                  </m:oMath>
                </a14:m>
                <a:endParaRPr lang="en-US" altLang="zh-CN" i="1" dirty="0">
                  <a:latin typeface="Cambria Math" panose="02040503050406030204" pitchFamily="18" charset="0"/>
                </a:endParaRPr>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595086" y="1088824"/>
                <a:ext cx="10987316" cy="5121481"/>
              </a:xfrm>
              <a:prstGeom prst="rect">
                <a:avLst/>
              </a:prstGeom>
              <a:blipFill>
                <a:blip r:embed="rId2"/>
                <a:stretch>
                  <a:fillRect l="-999" t="-2143"/>
                </a:stretch>
              </a:blipFill>
            </p:spPr>
            <p:txBody>
              <a:bodyPr/>
              <a:lstStyle/>
              <a:p>
                <a:r>
                  <a:rPr lang="zh-CN" altLang="en-US">
                    <a:noFill/>
                  </a:rPr>
                  <a:t> </a:t>
                </a:r>
              </a:p>
            </p:txBody>
          </p:sp>
        </mc:Fallback>
      </mc:AlternateContent>
      <p:sp>
        <p:nvSpPr>
          <p:cNvPr id="9" name="矩形 8"/>
          <p:cNvSpPr/>
          <p:nvPr/>
        </p:nvSpPr>
        <p:spPr>
          <a:xfrm>
            <a:off x="9448800" y="5854695"/>
            <a:ext cx="2362200" cy="523220"/>
          </a:xfrm>
          <a:prstGeom prst="rect">
            <a:avLst/>
          </a:prstGeom>
        </p:spPr>
        <p:txBody>
          <a:bodyPr wrap="square">
            <a:spAutoFit/>
          </a:bodyPr>
          <a:lstStyle/>
          <a:p>
            <a:r>
              <a:rPr lang="zh-CN" altLang="en-US" sz="1400" dirty="0">
                <a:solidFill>
                  <a:schemeClr val="accent6">
                    <a:lumMod val="50000"/>
                  </a:schemeClr>
                </a:solidFill>
                <a:latin typeface="微软雅黑" panose="020B0503020204020204" pitchFamily="34" charset="-122"/>
                <a:ea typeface="微软雅黑" panose="020B0503020204020204" pitchFamily="34" charset="-122"/>
              </a:rPr>
              <a:t>特别提示：必须牢记这些等价式，这是继续学习的基础</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重要的等价式</a:t>
            </a:r>
            <a:endParaRPr lang="en-US" dirty="0"/>
          </a:p>
        </p:txBody>
      </p:sp>
      <p:sp>
        <p:nvSpPr>
          <p:cNvPr id="3" name="日期占位符 2"/>
          <p:cNvSpPr>
            <a:spLocks noGrp="1"/>
          </p:cNvSpPr>
          <p:nvPr>
            <p:ph type="dt" sz="half" idx="10"/>
          </p:nvPr>
        </p:nvSpPr>
        <p:spPr/>
        <p:txBody>
          <a:bodyPr/>
          <a:lstStyle/>
          <a:p>
            <a:fld id="{445E6DC5-09BD-413D-8E22-374DBD09E146}" type="datetime1">
              <a:rPr lang="zh-CN" altLang="en-US" smtClean="0"/>
              <a:t>2023/11/18</a:t>
            </a:fld>
            <a:endParaRPr lang="zh-CN" altLang="en-US" dirty="0"/>
          </a:p>
        </p:txBody>
      </p:sp>
      <p:sp>
        <p:nvSpPr>
          <p:cNvPr id="6" name="页脚占位符 5"/>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7" name="灯片编号占位符 6"/>
          <p:cNvSpPr>
            <a:spLocks noGrp="1"/>
          </p:cNvSpPr>
          <p:nvPr>
            <p:ph type="sldNum" sz="quarter" idx="12"/>
          </p:nvPr>
        </p:nvSpPr>
        <p:spPr/>
        <p:txBody>
          <a:bodyPr/>
          <a:lstStyle/>
          <a:p>
            <a:fld id="{67913A8A-9EFB-4B5F-9CCB-3D21173FAA85}" type="slidenum">
              <a:rPr lang="zh-CN" altLang="en-US" smtClean="0"/>
              <a:pPr/>
              <a:t>53</a:t>
            </a:fld>
            <a:endParaRPr lang="zh-CN" altLang="en-US" dirty="0"/>
          </a:p>
        </p:txBody>
      </p:sp>
      <mc:AlternateContent xmlns:mc="http://schemas.openxmlformats.org/markup-compatibility/2006" xmlns:a14="http://schemas.microsoft.com/office/drawing/2010/main">
        <mc:Choice Requires="a14">
          <p:sp>
            <p:nvSpPr>
              <p:cNvPr id="8" name="Content Placeholder 2"/>
              <p:cNvSpPr txBox="1">
                <a:spLocks/>
              </p:cNvSpPr>
              <p:nvPr/>
            </p:nvSpPr>
            <p:spPr>
              <a:xfrm>
                <a:off x="595086" y="1088824"/>
                <a:ext cx="10987316" cy="5121481"/>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000"/>
                  </a:spcBef>
                  <a:buClr>
                    <a:srgbClr val="CEA524"/>
                  </a:buClr>
                  <a:buSzPct val="100000"/>
                  <a:buFont typeface="Wingdings" panose="05000000000000000000" pitchFamily="2" charset="2"/>
                  <a:buChar char="q"/>
                  <a:defRPr sz="2800" kern="1200">
                    <a:solidFill>
                      <a:schemeClr val="tx1"/>
                    </a:solidFill>
                    <a:latin typeface="微软雅黑" panose="020B0503020204020204" pitchFamily="34" charset="-122"/>
                    <a:ea typeface="微软雅黑" panose="020B0503020204020204" pitchFamily="34" charset="-122"/>
                    <a:cs typeface="+mn-cs"/>
                  </a:defRPr>
                </a:lvl1pPr>
                <a:lvl2pPr marL="640080" indent="-246888" algn="l" defTabSz="914400" rtl="0" eaLnBrk="1" latinLnBrk="0" hangingPunct="1">
                  <a:lnSpc>
                    <a:spcPct val="90000"/>
                  </a:lnSpc>
                  <a:spcBef>
                    <a:spcPts val="500"/>
                  </a:spcBef>
                  <a:buClr>
                    <a:srgbClr val="01559D"/>
                  </a:buClr>
                  <a:buFont typeface="Wingdings" panose="05000000000000000000" pitchFamily="2" charset="2"/>
                  <a:buChar char="Ø"/>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双条件命题的逻辑等价式</a:t>
                </a:r>
                <a:r>
                  <a:rPr lang="en-US" altLang="zh-CN" dirty="0"/>
                  <a:t>:</a:t>
                </a:r>
              </a:p>
              <a:p>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𝑞</m:t>
                    </m:r>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𝑞</m:t>
                        </m:r>
                      </m:e>
                    </m:d>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𝑞</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𝑝</m:t>
                    </m:r>
                    <m:r>
                      <a:rPr lang="en-US" altLang="zh-CN" b="0" i="1" smtClean="0">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𝑞</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𝑞</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oMath>
                </a14:m>
                <a:endParaRPr lang="en-US" altLang="zh-CN" dirty="0"/>
              </a:p>
              <a:p>
                <a14:m>
                  <m:oMath xmlns:m="http://schemas.openxmlformats.org/officeDocument/2006/math">
                    <m:r>
                      <a:rPr lang="en-US" altLang="zh-CN" i="1">
                        <a:latin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𝑞</m:t>
                    </m:r>
                    <m:r>
                      <a:rPr lang="en-US" altLang="zh-CN" i="1">
                        <a:latin typeface="Cambria Math" panose="02040503050406030204" pitchFamily="18" charset="0"/>
                        <a:ea typeface="Cambria Math" panose="02040503050406030204" pitchFamily="18" charset="0"/>
                      </a:rPr>
                      <m:t>≡</m:t>
                    </m:r>
                  </m:oMath>
                </a14:m>
                <a:r>
                  <a:rPr lang="en-US" altLang="zh-CN" dirty="0"/>
                  <a:t> </a:t>
                </a:r>
                <a14:m>
                  <m:oMath xmlns:m="http://schemas.openxmlformats.org/officeDocument/2006/math">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𝑞</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𝑞</m:t>
                    </m:r>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𝑞</m:t>
                    </m:r>
                    <m:r>
                      <a:rPr lang="en-US" altLang="zh-CN" i="1">
                        <a:latin typeface="Cambria Math" panose="02040503050406030204" pitchFamily="18" charset="0"/>
                      </a:rPr>
                      <m:t>)</m:t>
                    </m:r>
                  </m:oMath>
                </a14:m>
                <a:r>
                  <a:rPr lang="en-US" altLang="zh-CN" dirty="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en-US" altLang="zh-CN" dirty="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m:rPr>
                        <m:nor/>
                      </m:rPr>
                      <a:rPr lang="en-US" altLang="zh-CN" i="1" dirty="0">
                        <a:latin typeface="Cambria Math" panose="02040503050406030204" pitchFamily="18" charset="0"/>
                        <a:ea typeface="Cambria Math" panose="02040503050406030204" pitchFamily="18" charset="0"/>
                      </a:rPr>
                      <m:t>q</m:t>
                    </m:r>
                  </m:oMath>
                </a14:m>
                <a:endParaRPr lang="en-US" altLang="zh-CN" i="1" dirty="0">
                  <a:latin typeface="Cambria Math" panose="02040503050406030204" pitchFamily="18" charset="0"/>
                </a:endParaRPr>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595086" y="1088824"/>
                <a:ext cx="10987316" cy="5121481"/>
              </a:xfrm>
              <a:prstGeom prst="rect">
                <a:avLst/>
              </a:prstGeom>
              <a:blipFill>
                <a:blip r:embed="rId2"/>
                <a:stretch>
                  <a:fillRect l="-999" t="-2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760212" y="3809146"/>
                <a:ext cx="4823475" cy="2308324"/>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例</a:t>
                </a:r>
                <a:r>
                  <a:rPr lang="en-US" altLang="zh-CN" dirty="0">
                    <a:ea typeface="Cambria Math" panose="02040503050406030204" pitchFamily="18" charset="0"/>
                  </a:rPr>
                  <a:t>:</a:t>
                </a:r>
              </a:p>
              <a:p>
                <a:r>
                  <a:rPr lang="zh-CN" altLang="en-US"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𝑞</m:t>
                    </m:r>
                    <m:r>
                      <a:rPr lang="en-US" altLang="zh-CN" i="1">
                        <a:latin typeface="Cambria Math" panose="02040503050406030204" pitchFamily="18" charset="0"/>
                      </a:rPr>
                      <m:t>)</m:t>
                    </m:r>
                  </m:oMath>
                </a14:m>
                <a:r>
                  <a:rPr lang="en-US" altLang="zh-CN" dirty="0">
                    <a:ea typeface="Cambria Math" panose="02040503050406030204" pitchFamily="18" charset="0"/>
                  </a:rPr>
                  <a:t> </a:t>
                </a:r>
                <a:endParaRPr lang="en-US" altLang="zh-CN"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𝑞</m:t>
                    </m:r>
                    <m:r>
                      <a:rPr lang="en-US" altLang="zh-CN" i="1">
                        <a:latin typeface="Cambria Math" panose="02040503050406030204" pitchFamily="18" charset="0"/>
                      </a:rPr>
                      <m:t>)</m:t>
                    </m:r>
                  </m:oMath>
                </a14:m>
                <a:r>
                  <a:rPr lang="en-US" altLang="zh-CN" dirty="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𝑞</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oMath>
                </a14:m>
                <a:endParaRPr lang="en-US" altLang="zh-CN"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𝑞</m:t>
                      </m:r>
                      <m:r>
                        <a:rPr lang="en-US" altLang="zh-CN" i="1">
                          <a:latin typeface="Cambria Math" panose="02040503050406030204" pitchFamily="18" charset="0"/>
                        </a:rPr>
                        <m:t>)⋁¬(</m:t>
                      </m:r>
                      <m:r>
                        <a:rPr lang="en-US" altLang="zh-CN" i="1">
                          <a:latin typeface="Cambria Math" panose="02040503050406030204" pitchFamily="18" charset="0"/>
                        </a:rPr>
                        <m:t>𝑞</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oMath>
                  </m:oMathPara>
                </a14:m>
                <a:endParaRPr lang="en-US" altLang="zh-CN"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𝑞</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𝑞</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oMath>
                  </m:oMathPara>
                </a14:m>
                <a:endParaRPr lang="en-US" altLang="zh-CN"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𝑞</m:t>
                      </m:r>
                      <m:r>
                        <a:rPr lang="en-US" altLang="zh-CN" i="1">
                          <a:latin typeface="Cambria Math" panose="02040503050406030204" pitchFamily="18" charset="0"/>
                        </a:rPr>
                        <m:t>)⋁(</m:t>
                      </m:r>
                      <m:r>
                        <a:rPr lang="en-US" altLang="zh-CN" i="1">
                          <a:latin typeface="Cambria Math" panose="02040503050406030204" pitchFamily="18" charset="0"/>
                        </a:rPr>
                        <m:t>𝑞</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oMath>
                  </m:oMathPara>
                </a14:m>
                <a:endParaRPr lang="en-US" altLang="zh-CN"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𝑞</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𝑞</m:t>
                      </m:r>
                      <m:r>
                        <a:rPr lang="en-US" altLang="zh-CN" b="0" i="1" smtClean="0">
                          <a:latin typeface="Cambria Math" panose="02040503050406030204" pitchFamily="18" charset="0"/>
                        </a:rPr>
                        <m:t>)</m:t>
                      </m:r>
                      <m:r>
                        <a:rPr lang="en-US" altLang="zh-CN" i="1">
                          <a:latin typeface="Cambria Math" panose="02040503050406030204" pitchFamily="18" charset="0"/>
                        </a:rPr>
                        <m:t>)</m:t>
                      </m:r>
                    </m:oMath>
                  </m:oMathPara>
                </a14:m>
                <a:endParaRPr lang="en-US" altLang="zh-CN"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en-US" altLang="zh-CN" dirty="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m:rPr>
                        <m:nor/>
                      </m:rPr>
                      <a:rPr lang="en-US" altLang="zh-CN" i="1" dirty="0">
                        <a:latin typeface="Cambria Math" panose="02040503050406030204" pitchFamily="18" charset="0"/>
                        <a:ea typeface="Cambria Math" panose="02040503050406030204" pitchFamily="18" charset="0"/>
                      </a:rPr>
                      <m:t>q</m:t>
                    </m:r>
                  </m:oMath>
                </a14:m>
                <a:endParaRPr lang="en-US" altLang="zh-CN" i="1" dirty="0">
                  <a:latin typeface="Cambria Math" panose="020405030504060302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760212" y="3809146"/>
                <a:ext cx="4823475" cy="2308324"/>
              </a:xfrm>
              <a:prstGeom prst="rect">
                <a:avLst/>
              </a:prstGeom>
              <a:blipFill rotWithShape="0">
                <a:blip r:embed="rId3"/>
                <a:stretch>
                  <a:fillRect l="-1138" t="-1847"/>
                </a:stretch>
              </a:blipFill>
            </p:spPr>
            <p:txBody>
              <a:bodyPr/>
              <a:lstStyle/>
              <a:p>
                <a:r>
                  <a:rPr lang="zh-CN" altLang="en-US">
                    <a:noFill/>
                  </a:rPr>
                  <a:t> </a:t>
                </a:r>
              </a:p>
            </p:txBody>
          </p:sp>
        </mc:Fallback>
      </mc:AlternateContent>
      <p:sp>
        <p:nvSpPr>
          <p:cNvPr id="9" name="矩形 8"/>
          <p:cNvSpPr/>
          <p:nvPr/>
        </p:nvSpPr>
        <p:spPr>
          <a:xfrm>
            <a:off x="9448800" y="5854695"/>
            <a:ext cx="2362200" cy="523220"/>
          </a:xfrm>
          <a:prstGeom prst="rect">
            <a:avLst/>
          </a:prstGeom>
        </p:spPr>
        <p:txBody>
          <a:bodyPr wrap="square">
            <a:spAutoFit/>
          </a:bodyPr>
          <a:lstStyle/>
          <a:p>
            <a:r>
              <a:rPr lang="zh-CN" altLang="en-US" sz="1400" dirty="0">
                <a:solidFill>
                  <a:schemeClr val="accent6">
                    <a:lumMod val="50000"/>
                  </a:schemeClr>
                </a:solidFill>
                <a:latin typeface="微软雅黑" panose="020B0503020204020204" pitchFamily="34" charset="-122"/>
                <a:ea typeface="微软雅黑" panose="020B0503020204020204" pitchFamily="34" charset="-122"/>
              </a:rPr>
              <a:t>特别提示：必须牢记这些等价式，这是继续学习的基础</a:t>
            </a:r>
          </a:p>
        </p:txBody>
      </p:sp>
    </p:spTree>
    <p:extLst>
      <p:ext uri="{BB962C8B-B14F-4D97-AF65-F5344CB8AC3E}">
        <p14:creationId xmlns:p14="http://schemas.microsoft.com/office/powerpoint/2010/main" val="394042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构建新的逻辑等价式</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a:t>我们在以上等价式的基础上</a:t>
                </a:r>
                <a:r>
                  <a:rPr lang="en-US" altLang="zh-CN" dirty="0"/>
                  <a:t>, </a:t>
                </a:r>
                <a:r>
                  <a:rPr lang="zh-CN" altLang="en-US" dirty="0"/>
                  <a:t>构建其他新的逻辑等价式</a:t>
                </a:r>
                <a:r>
                  <a:rPr lang="en-US" dirty="0"/>
                  <a:t>.</a:t>
                </a:r>
              </a:p>
              <a:p>
                <a:r>
                  <a:rPr lang="zh-CN" altLang="en-US" dirty="0"/>
                  <a:t>为了证明</a:t>
                </a:r>
                <a14:m>
                  <m:oMath xmlns:m="http://schemas.openxmlformats.org/officeDocument/2006/math">
                    <m:r>
                      <a:rPr lang="en-US" altLang="zh-CN" b="0" i="1" smtClean="0">
                        <a:latin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m:rPr>
                        <m:sty m:val="p"/>
                      </m:rPr>
                      <a:rPr lang="en-US" altLang="zh-CN" b="0" i="0" smtClean="0">
                        <a:latin typeface="Cambria Math" panose="02040503050406030204" pitchFamily="18" charset="0"/>
                        <a:ea typeface="Cambria Math" panose="02040503050406030204" pitchFamily="18" charset="0"/>
                      </a:rPr>
                      <m:t>B</m:t>
                    </m:r>
                  </m:oMath>
                </a14:m>
                <a:r>
                  <a:rPr lang="en-US" dirty="0"/>
                  <a:t>, </a:t>
                </a:r>
                <a:r>
                  <a:rPr lang="zh-CN" altLang="en-US" dirty="0"/>
                  <a:t>我们可以以</a:t>
                </a:r>
                <a:r>
                  <a:rPr lang="en-US" altLang="zh-CN" dirty="0"/>
                  <a:t>A</a:t>
                </a:r>
                <a:r>
                  <a:rPr lang="zh-CN" altLang="en-US" dirty="0"/>
                  <a:t>为开始</a:t>
                </a:r>
                <a:r>
                  <a:rPr lang="en-US" altLang="zh-CN" dirty="0"/>
                  <a:t>, B</a:t>
                </a:r>
                <a:r>
                  <a:rPr lang="zh-CN" altLang="en-US" dirty="0"/>
                  <a:t>为结束来构造一系列的逻辑等价</a:t>
                </a:r>
                <a:r>
                  <a:rPr lang="en-US" dirty="0"/>
                  <a:t>.</a:t>
                </a:r>
              </a:p>
              <a:p>
                <a:pPr lvl="1">
                  <a:lnSpc>
                    <a:spcPct val="100000"/>
                  </a:lnSpc>
                </a:pPr>
                <a14:m>
                  <m:oMath xmlns:m="http://schemas.openxmlformats.org/officeDocument/2006/math">
                    <m:r>
                      <a:rPr lang="en-US" altLang="zh-CN">
                        <a:latin typeface="Cambria Math" panose="02040503050406030204" pitchFamily="18" charset="0"/>
                      </a:rPr>
                      <m:t>𝐴</m:t>
                    </m:r>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𝐴</m:t>
                        </m:r>
                      </m:e>
                      <m:sub>
                        <m:r>
                          <a:rPr lang="en-US" altLang="zh-CN">
                            <a:latin typeface="Cambria Math" panose="02040503050406030204" pitchFamily="18" charset="0"/>
                          </a:rPr>
                          <m:t>1</m:t>
                        </m:r>
                      </m:sub>
                    </m:sSub>
                  </m:oMath>
                </a14:m>
                <a:endParaRPr lang="en-US" dirty="0"/>
              </a:p>
              <a:p>
                <a:pPr lvl="1">
                  <a:lnSpc>
                    <a:spcPct val="100000"/>
                  </a:lnSpc>
                </a:pP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𝐴</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𝐴</m:t>
                        </m:r>
                      </m:e>
                      <m:sub>
                        <m:r>
                          <a:rPr lang="en-US" altLang="zh-CN">
                            <a:latin typeface="Cambria Math" panose="02040503050406030204" pitchFamily="18" charset="0"/>
                          </a:rPr>
                          <m:t>2</m:t>
                        </m:r>
                      </m:sub>
                    </m:sSub>
                  </m:oMath>
                </a14:m>
                <a:endParaRPr lang="en-US" dirty="0"/>
              </a:p>
              <a:p>
                <a:pPr lvl="1">
                  <a:lnSpc>
                    <a:spcPct val="100000"/>
                  </a:lnSpc>
                </a:pPr>
                <a:r>
                  <a:rPr lang="en-US" dirty="0"/>
                  <a:t>……</a:t>
                </a:r>
              </a:p>
              <a:p>
                <a:pPr lvl="1">
                  <a:lnSpc>
                    <a:spcPct val="100000"/>
                  </a:lnSpc>
                </a:pP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𝐴</m:t>
                        </m:r>
                      </m:e>
                      <m:sub>
                        <m:r>
                          <a:rPr lang="en-US" altLang="zh-CN">
                            <a:latin typeface="Cambria Math" panose="02040503050406030204" pitchFamily="18" charset="0"/>
                          </a:rPr>
                          <m:t>𝑛</m:t>
                        </m:r>
                      </m:sub>
                    </m:sSub>
                    <m:r>
                      <a:rPr lang="en-US" altLang="zh-CN">
                        <a:latin typeface="Cambria Math" panose="02040503050406030204" pitchFamily="18" charset="0"/>
                      </a:rPr>
                      <m:t>≡</m:t>
                    </m:r>
                    <m:r>
                      <m:rPr>
                        <m:sty m:val="p"/>
                      </m:rPr>
                      <a:rPr lang="en-US" altLang="zh-CN">
                        <a:latin typeface="Cambria Math" panose="02040503050406030204" pitchFamily="18" charset="0"/>
                      </a:rPr>
                      <m:t>B</m:t>
                    </m:r>
                  </m:oMath>
                </a14:m>
                <a:endParaRPr lang="en-US" dirty="0"/>
              </a:p>
              <a:p>
                <a:r>
                  <a:rPr lang="zh-CN" altLang="en-US" dirty="0"/>
                  <a:t>能这样做的原因是复合命题中的一个命题可以用与它逻辑等价的复合命题替换而不改变原复合命题的真值</a:t>
                </a:r>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C37EFCD5-0E22-4004-AD0C-630EF03CAB85}"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54</a:t>
            </a:fld>
            <a:endParaRPr lang="zh-CN"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证明逻辑等价</a:t>
            </a:r>
            <a:endParaRPr lang="en-US" dirty="0"/>
          </a:p>
        </p:txBody>
      </p:sp>
      <mc:AlternateContent xmlns:mc="http://schemas.openxmlformats.org/markup-compatibility/2006" xmlns:a14="http://schemas.microsoft.com/office/drawing/2010/main">
        <mc:Choice Requires="a14">
          <p:sp>
            <p:nvSpPr>
              <p:cNvPr id="8" name="Content Placeholder 7"/>
              <p:cNvSpPr>
                <a:spLocks noGrp="1"/>
              </p:cNvSpPr>
              <p:nvPr>
                <p:ph idx="1"/>
              </p:nvPr>
            </p:nvSpPr>
            <p:spPr/>
            <p:txBody>
              <a:bodyPr/>
              <a:lstStyle/>
              <a:p>
                <a:r>
                  <a:rPr lang="zh-CN" altLang="en-US" dirty="0"/>
                  <a:t>例</a:t>
                </a:r>
                <a:r>
                  <a:rPr lang="en-US" dirty="0"/>
                  <a:t>: </a:t>
                </a:r>
                <a:r>
                  <a:rPr lang="zh-CN" altLang="en-US" dirty="0"/>
                  <a:t>证明</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𝑞</m:t>
                    </m:r>
                    <m:r>
                      <a:rPr lang="en-US" altLang="zh-CN" b="0" i="1" smtClean="0">
                        <a:latin typeface="Cambria Math" panose="02040503050406030204" pitchFamily="18" charset="0"/>
                      </a:rPr>
                      <m:t>))</m:t>
                    </m:r>
                  </m:oMath>
                </a14:m>
                <a:r>
                  <a:rPr lang="zh-CN" altLang="en-US" dirty="0"/>
                  <a:t>和</a:t>
                </a:r>
                <a14:m>
                  <m:oMath xmlns:m="http://schemas.openxmlformats.org/officeDocument/2006/math">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𝑞</m:t>
                    </m:r>
                  </m:oMath>
                </a14:m>
                <a:r>
                  <a:rPr lang="zh-CN" altLang="en-US" dirty="0"/>
                  <a:t>是逻辑等价的</a:t>
                </a:r>
                <a:r>
                  <a:rPr lang="en-US" dirty="0"/>
                  <a:t>      </a:t>
                </a:r>
              </a:p>
              <a:p>
                <a:r>
                  <a:rPr lang="zh-CN" altLang="en-US" dirty="0"/>
                  <a:t>解</a:t>
                </a:r>
                <a:r>
                  <a:rPr lang="en-US" altLang="zh-CN" dirty="0"/>
                  <a:t>:</a:t>
                </a:r>
              </a:p>
              <a:p>
                <a:pPr lvl="1"/>
                <a14:m>
                  <m:oMath xmlns:m="http://schemas.openxmlformats.org/officeDocument/2006/math">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𝑞</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𝑞</m:t>
                    </m:r>
                    <m:r>
                      <a:rPr lang="en-US" altLang="zh-CN" i="1">
                        <a:latin typeface="Cambria Math" panose="02040503050406030204" pitchFamily="18" charset="0"/>
                      </a:rPr>
                      <m:t>))</m:t>
                    </m:r>
                  </m:oMath>
                </a14:m>
                <a:r>
                  <a:rPr lang="en-US" dirty="0"/>
                  <a:t>          </a:t>
                </a:r>
                <a:r>
                  <a:rPr lang="zh-CN" altLang="en-US" dirty="0"/>
                  <a:t>由德</a:t>
                </a:r>
                <a:r>
                  <a:rPr lang="en-US" altLang="zh-CN" dirty="0"/>
                  <a:t>.</a:t>
                </a:r>
                <a:r>
                  <a:rPr lang="zh-CN" altLang="en-US" dirty="0"/>
                  <a:t>摩根律</a:t>
                </a:r>
                <a:endParaRPr lang="en-US" altLang="zh-CN" dirty="0"/>
              </a:p>
              <a:p>
                <a:pPr lvl="1"/>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𝑝</m:t>
                    </m:r>
                    <m:r>
                      <a:rPr lang="en-US" altLang="zh-CN" b="0" i="1"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𝑞</m:t>
                    </m:r>
                    <m:r>
                      <a:rPr lang="en-US" altLang="zh-CN" b="0" i="1" smtClean="0">
                        <a:latin typeface="Cambria Math" panose="02040503050406030204" pitchFamily="18" charset="0"/>
                      </a:rPr>
                      <m:t>]</m:t>
                    </m:r>
                  </m:oMath>
                </a14:m>
                <a:r>
                  <a:rPr lang="zh-CN" altLang="en-US" dirty="0"/>
                  <a:t>      由德</a:t>
                </a:r>
                <a:r>
                  <a:rPr lang="en-US" altLang="zh-CN" dirty="0"/>
                  <a:t>.</a:t>
                </a:r>
                <a:r>
                  <a:rPr lang="zh-CN" altLang="en-US" dirty="0"/>
                  <a:t>摩根律</a:t>
                </a:r>
                <a:endParaRPr lang="en-US" altLang="zh-CN" dirty="0"/>
              </a:p>
              <a:p>
                <a:pPr lvl="1"/>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𝑞</m:t>
                    </m:r>
                    <m:r>
                      <a:rPr lang="en-US" altLang="zh-CN" i="1">
                        <a:latin typeface="Cambria Math" panose="02040503050406030204" pitchFamily="18" charset="0"/>
                      </a:rPr>
                      <m:t>]</m:t>
                    </m:r>
                  </m:oMath>
                </a14:m>
                <a:r>
                  <a:rPr lang="en-US" dirty="0"/>
                  <a:t>              </a:t>
                </a:r>
                <a:r>
                  <a:rPr lang="zh-CN" altLang="en-US" dirty="0"/>
                  <a:t>由双重否定律</a:t>
                </a:r>
                <a:endParaRPr lang="en-US" altLang="zh-CN" dirty="0"/>
              </a:p>
              <a:p>
                <a:pPr lvl="1"/>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𝑝</m:t>
                    </m:r>
                    <m:r>
                      <a:rPr lang="en-US" altLang="zh-CN" b="0" i="1"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𝑞</m:t>
                    </m:r>
                    <m:r>
                      <a:rPr lang="en-US" altLang="zh-CN" b="0" i="1" smtClean="0">
                        <a:latin typeface="Cambria Math" panose="02040503050406030204" pitchFamily="18" charset="0"/>
                      </a:rPr>
                      <m:t>)</m:t>
                    </m:r>
                  </m:oMath>
                </a14:m>
                <a:r>
                  <a:rPr lang="en-US" altLang="zh-CN" dirty="0"/>
                  <a:t>    </a:t>
                </a:r>
                <a:r>
                  <a:rPr lang="zh-CN" altLang="en-US" dirty="0"/>
                  <a:t>由分配律</a:t>
                </a:r>
                <a:endParaRPr lang="en-US" altLang="zh-CN" dirty="0"/>
              </a:p>
              <a:p>
                <a:pPr lvl="1"/>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m:rPr>
                        <m:sty m:val="p"/>
                      </m:rPr>
                      <a:rPr lang="en-US" altLang="zh-CN" i="1" smtClean="0">
                        <a:latin typeface="Cambria Math" panose="02040503050406030204" pitchFamily="18" charset="0"/>
                      </a:rPr>
                      <m:t>F</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𝑞</m:t>
                    </m:r>
                    <m:r>
                      <a:rPr lang="en-US" altLang="zh-CN" i="1">
                        <a:latin typeface="Cambria Math" panose="02040503050406030204" pitchFamily="18" charset="0"/>
                      </a:rPr>
                      <m:t>)</m:t>
                    </m:r>
                  </m:oMath>
                </a14:m>
                <a:r>
                  <a:rPr lang="en-US" dirty="0"/>
                  <a:t>              </a:t>
                </a:r>
                <a:r>
                  <a:rPr lang="zh-CN" altLang="en-US" dirty="0"/>
                  <a:t>由否定律</a:t>
                </a:r>
                <a:endParaRPr lang="en-US" altLang="zh-CN" dirty="0"/>
              </a:p>
              <a:p>
                <a:pPr lvl="1"/>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 ≡</m:t>
                    </m:r>
                    <m:r>
                      <a:rPr lang="en-US" altLang="zh-CN" i="1" smtClean="0">
                        <a:latin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𝑞</m:t>
                    </m:r>
                    <m:r>
                      <a:rPr lang="en-US" altLang="zh-CN" i="1">
                        <a:latin typeface="Cambria Math" panose="02040503050406030204" pitchFamily="18" charset="0"/>
                      </a:rPr>
                      <m:t>)⋁</m:t>
                    </m:r>
                    <m:r>
                      <m:rPr>
                        <m:sty m:val="p"/>
                      </m:rPr>
                      <a:rPr lang="en-US" altLang="zh-CN" i="1">
                        <a:latin typeface="Cambria Math" panose="02040503050406030204" pitchFamily="18" charset="0"/>
                      </a:rPr>
                      <m:t>F</m:t>
                    </m:r>
                  </m:oMath>
                </a14:m>
                <a:r>
                  <a:rPr lang="en-US" dirty="0"/>
                  <a:t>             </a:t>
                </a:r>
                <a:r>
                  <a:rPr lang="zh-CN" altLang="en-US" dirty="0"/>
                  <a:t>由交换律</a:t>
                </a:r>
                <a:endParaRPr lang="en-US" altLang="zh-CN" dirty="0"/>
              </a:p>
              <a:p>
                <a:pPr lvl="1"/>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𝑞</m:t>
                    </m:r>
                  </m:oMath>
                </a14:m>
                <a:r>
                  <a:rPr lang="en-US" dirty="0"/>
                  <a:t>                    </a:t>
                </a:r>
                <a:r>
                  <a:rPr lang="zh-CN" altLang="en-US" dirty="0"/>
                  <a:t>由恒等律</a:t>
                </a:r>
                <a:endParaRPr lang="en-US" dirty="0"/>
              </a:p>
            </p:txBody>
          </p:sp>
        </mc:Choice>
        <mc:Fallback xmlns="">
          <p:sp>
            <p:nvSpPr>
              <p:cNvPr id="8" name="Content Placeholder 7"/>
              <p:cNvSpPr>
                <a:spLocks noGrp="1" noRot="1" noChangeAspect="1" noMove="1" noResize="1" noEditPoints="1" noAdjustHandles="1" noChangeArrowheads="1" noChangeShapeType="1" noTextEdit="1"/>
              </p:cNvSpPr>
              <p:nvPr>
                <p:ph idx="1"/>
              </p:nvPr>
            </p:nvSpPr>
            <p:spPr>
              <a:blipFill>
                <a:blip r:embed="rId2"/>
                <a:stretch>
                  <a:fillRect l="-999" t="-2143"/>
                </a:stretch>
              </a:blipFill>
            </p:spPr>
            <p:txBody>
              <a:bodyPr/>
              <a:lstStyle/>
              <a:p>
                <a:r>
                  <a:rPr lang="zh-CN" altLang="en-US">
                    <a:noFill/>
                  </a:rPr>
                  <a:t> </a:t>
                </a:r>
              </a:p>
            </p:txBody>
          </p:sp>
        </mc:Fallback>
      </mc:AlternateContent>
      <p:sp>
        <p:nvSpPr>
          <p:cNvPr id="3" name="日期占位符 2"/>
          <p:cNvSpPr>
            <a:spLocks noGrp="1"/>
          </p:cNvSpPr>
          <p:nvPr>
            <p:ph type="dt" sz="half" idx="10"/>
          </p:nvPr>
        </p:nvSpPr>
        <p:spPr/>
        <p:txBody>
          <a:bodyPr/>
          <a:lstStyle/>
          <a:p>
            <a:fld id="{8AAAD2FF-F413-4EC4-A74F-8F5259297701}" type="datetime1">
              <a:rPr lang="zh-CN" altLang="en-US" smtClean="0"/>
              <a:t>2023/11/18</a:t>
            </a:fld>
            <a:endParaRPr lang="zh-CN" altLang="en-US" dirty="0"/>
          </a:p>
        </p:txBody>
      </p:sp>
      <p:sp>
        <p:nvSpPr>
          <p:cNvPr id="4" name="页脚占位符 3"/>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5" name="灯片编号占位符 4"/>
          <p:cNvSpPr>
            <a:spLocks noGrp="1"/>
          </p:cNvSpPr>
          <p:nvPr>
            <p:ph type="sldNum" sz="quarter" idx="12"/>
          </p:nvPr>
        </p:nvSpPr>
        <p:spPr/>
        <p:txBody>
          <a:bodyPr/>
          <a:lstStyle/>
          <a:p>
            <a:fld id="{67913A8A-9EFB-4B5F-9CCB-3D21173FAA85}" type="slidenum">
              <a:rPr lang="zh-CN" altLang="en-US" smtClean="0"/>
              <a:pPr/>
              <a:t>55</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wipe(down)">
                                      <p:cBhvr>
                                        <p:cTn id="7" dur="500"/>
                                        <p:tgtEl>
                                          <p:spTgt spid="8">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8">
                                            <p:txEl>
                                              <p:pRg st="2" end="2"/>
                                            </p:txEl>
                                          </p:spTgt>
                                        </p:tgtEl>
                                        <p:attrNameLst>
                                          <p:attrName>style.visibility</p:attrName>
                                        </p:attrNameLst>
                                      </p:cBhvr>
                                      <p:to>
                                        <p:strVal val="visible"/>
                                      </p:to>
                                    </p:set>
                                    <p:animEffect transition="in" filter="wipe(down)">
                                      <p:cBhvr>
                                        <p:cTn id="10" dur="500"/>
                                        <p:tgtEl>
                                          <p:spTgt spid="8">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animEffect transition="in" filter="wipe(down)">
                                      <p:cBhvr>
                                        <p:cTn id="13" dur="500"/>
                                        <p:tgtEl>
                                          <p:spTgt spid="8">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8">
                                            <p:txEl>
                                              <p:pRg st="4" end="4"/>
                                            </p:txEl>
                                          </p:spTgt>
                                        </p:tgtEl>
                                        <p:attrNameLst>
                                          <p:attrName>style.visibility</p:attrName>
                                        </p:attrNameLst>
                                      </p:cBhvr>
                                      <p:to>
                                        <p:strVal val="visible"/>
                                      </p:to>
                                    </p:set>
                                    <p:animEffect transition="in" filter="wipe(down)">
                                      <p:cBhvr>
                                        <p:cTn id="16" dur="500"/>
                                        <p:tgtEl>
                                          <p:spTgt spid="8">
                                            <p:txEl>
                                              <p:pRg st="4" end="4"/>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animEffect transition="in" filter="wipe(down)">
                                      <p:cBhvr>
                                        <p:cTn id="19" dur="500"/>
                                        <p:tgtEl>
                                          <p:spTgt spid="8">
                                            <p:txEl>
                                              <p:pRg st="5" end="5"/>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8">
                                            <p:txEl>
                                              <p:pRg st="6" end="6"/>
                                            </p:txEl>
                                          </p:spTgt>
                                        </p:tgtEl>
                                        <p:attrNameLst>
                                          <p:attrName>style.visibility</p:attrName>
                                        </p:attrNameLst>
                                      </p:cBhvr>
                                      <p:to>
                                        <p:strVal val="visible"/>
                                      </p:to>
                                    </p:set>
                                    <p:animEffect transition="in" filter="wipe(down)">
                                      <p:cBhvr>
                                        <p:cTn id="22" dur="500"/>
                                        <p:tgtEl>
                                          <p:spTgt spid="8">
                                            <p:txEl>
                                              <p:pRg st="6" end="6"/>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8">
                                            <p:txEl>
                                              <p:pRg st="7" end="7"/>
                                            </p:txEl>
                                          </p:spTgt>
                                        </p:tgtEl>
                                        <p:attrNameLst>
                                          <p:attrName>style.visibility</p:attrName>
                                        </p:attrNameLst>
                                      </p:cBhvr>
                                      <p:to>
                                        <p:strVal val="visible"/>
                                      </p:to>
                                    </p:set>
                                    <p:animEffect transition="in" filter="wipe(down)">
                                      <p:cBhvr>
                                        <p:cTn id="25" dur="500"/>
                                        <p:tgtEl>
                                          <p:spTgt spid="8">
                                            <p:txEl>
                                              <p:pRg st="7" end="7"/>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8">
                                            <p:txEl>
                                              <p:pRg st="8" end="8"/>
                                            </p:txEl>
                                          </p:spTgt>
                                        </p:tgtEl>
                                        <p:attrNameLst>
                                          <p:attrName>style.visibility</p:attrName>
                                        </p:attrNameLst>
                                      </p:cBhvr>
                                      <p:to>
                                        <p:strVal val="visible"/>
                                      </p:to>
                                    </p:set>
                                    <p:animEffect transition="in" filter="wipe(down)">
                                      <p:cBhvr>
                                        <p:cTn id="28"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zh-CN" altLang="en-US" dirty="0"/>
              <a:t>证明逻辑等价</a:t>
            </a:r>
            <a:endParaRPr lang="en-US" dirty="0"/>
          </a:p>
        </p:txBody>
      </p:sp>
      <mc:AlternateContent xmlns:mc="http://schemas.openxmlformats.org/markup-compatibility/2006" xmlns:a14="http://schemas.microsoft.com/office/drawing/2010/main">
        <mc:Choice Requires="a14">
          <p:sp>
            <p:nvSpPr>
              <p:cNvPr id="8" name="Content Placeholder 7"/>
              <p:cNvSpPr>
                <a:spLocks noGrp="1"/>
              </p:cNvSpPr>
              <p:nvPr>
                <p:ph idx="1"/>
              </p:nvPr>
            </p:nvSpPr>
            <p:spPr/>
            <p:txBody>
              <a:bodyPr/>
              <a:lstStyle/>
              <a:p>
                <a:r>
                  <a:rPr lang="zh-CN" altLang="en-US" dirty="0"/>
                  <a:t>例</a:t>
                </a:r>
                <a:r>
                  <a:rPr lang="en-US" altLang="zh-CN" dirty="0"/>
                  <a:t>: </a:t>
                </a:r>
                <a:r>
                  <a:rPr lang="zh-CN" altLang="en-US" dirty="0"/>
                  <a:t>证明</a:t>
                </a:r>
                <a14:m>
                  <m:oMath xmlns:m="http://schemas.openxmlformats.org/officeDocument/2006/math">
                    <m:r>
                      <a:rPr lang="en-US" altLang="zh-CN"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𝑞</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𝑞</m:t>
                    </m:r>
                    <m:r>
                      <a:rPr lang="en-US" altLang="zh-CN" i="1">
                        <a:latin typeface="Cambria Math" panose="02040503050406030204" pitchFamily="18" charset="0"/>
                      </a:rPr>
                      <m:t>)</m:t>
                    </m:r>
                  </m:oMath>
                </a14:m>
                <a:r>
                  <a:rPr lang="zh-CN" altLang="en-US" dirty="0"/>
                  <a:t>是重言式</a:t>
                </a:r>
                <a:r>
                  <a:rPr lang="en-US" altLang="zh-CN" dirty="0"/>
                  <a:t>      </a:t>
                </a:r>
              </a:p>
              <a:p>
                <a:r>
                  <a:rPr lang="zh-CN" altLang="en-US" dirty="0"/>
                  <a:t>解</a:t>
                </a:r>
                <a:r>
                  <a:rPr lang="en-US" altLang="zh-CN" dirty="0"/>
                  <a:t>:</a:t>
                </a:r>
              </a:p>
              <a:p>
                <a:pPr lvl="1"/>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𝑞</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𝑞</m:t>
                    </m:r>
                    <m:r>
                      <a:rPr lang="en-US" altLang="zh-CN" i="1">
                        <a:latin typeface="Cambria Math" panose="02040503050406030204" pitchFamily="18" charset="0"/>
                      </a:rPr>
                      <m:t>)</m:t>
                    </m:r>
                  </m:oMath>
                </a14:m>
                <a:r>
                  <a:rPr lang="en-US" altLang="zh-CN" dirty="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𝑞</m:t>
                    </m:r>
                    <m:r>
                      <a:rPr lang="en-US" altLang="zh-CN" i="1">
                        <a:latin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𝑞</m:t>
                        </m:r>
                      </m:e>
                    </m:d>
                    <m:r>
                      <a:rPr lang="en-US" altLang="zh-CN" b="0" i="1" smtClean="0">
                        <a:latin typeface="Cambria Math" panose="02040503050406030204" pitchFamily="18" charset="0"/>
                      </a:rPr>
                      <m:t>               </m:t>
                    </m:r>
                  </m:oMath>
                </a14:m>
                <a:r>
                  <a:rPr lang="zh-CN" altLang="en-US" dirty="0"/>
                  <a:t>由真值表</a:t>
                </a:r>
                <a:endParaRPr lang="en-US" altLang="zh-CN" dirty="0"/>
              </a:p>
              <a:p>
                <a:pPr lvl="1"/>
                <a14:m>
                  <m:oMath xmlns:m="http://schemas.openxmlformats.org/officeDocument/2006/math">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𝑞</m:t>
                    </m:r>
                    <m:r>
                      <a:rPr lang="en-US" altLang="zh-CN" i="1">
                        <a:latin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𝑞</m:t>
                        </m:r>
                      </m:e>
                    </m:d>
                  </m:oMath>
                </a14:m>
                <a:r>
                  <a:rPr lang="zh-CN" altLang="en-US" dirty="0"/>
                  <a:t>        由德</a:t>
                </a:r>
                <a:r>
                  <a:rPr lang="en-US" altLang="zh-CN" dirty="0"/>
                  <a:t>.</a:t>
                </a:r>
                <a:r>
                  <a:rPr lang="zh-CN" altLang="en-US" dirty="0"/>
                  <a:t>摩根律</a:t>
                </a:r>
                <a:endParaRPr lang="en-US" altLang="zh-CN" dirty="0"/>
              </a:p>
              <a:p>
                <a:pPr lvl="1"/>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𝑞</m:t>
                    </m:r>
                    <m:r>
                      <a:rPr lang="en-US" altLang="zh-CN" i="1">
                        <a:latin typeface="Cambria Math" panose="02040503050406030204" pitchFamily="18" charset="0"/>
                      </a:rPr>
                      <m:t>⋁</m:t>
                    </m:r>
                  </m:oMath>
                </a14:m>
                <a:r>
                  <a:rPr lang="en-US" altLang="zh-CN" dirty="0"/>
                  <a:t> </a:t>
                </a:r>
                <a14:m>
                  <m:oMath xmlns:m="http://schemas.openxmlformats.org/officeDocument/2006/math">
                    <m:r>
                      <a:rPr lang="en-US" altLang="zh-CN" i="1">
                        <a:latin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𝑞</m:t>
                    </m:r>
                  </m:oMath>
                </a14:m>
                <a:r>
                  <a:rPr lang="en-US" dirty="0"/>
                  <a:t>             </a:t>
                </a:r>
                <a:r>
                  <a:rPr lang="zh-CN" altLang="en-US" dirty="0"/>
                  <a:t>由结合律</a:t>
                </a:r>
                <a:endParaRPr lang="en-US" altLang="zh-CN" dirty="0"/>
              </a:p>
              <a:p>
                <a:pPr lvl="1"/>
                <a14:m>
                  <m:oMath xmlns:m="http://schemas.openxmlformats.org/officeDocument/2006/math">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𝑞</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𝑞</m:t>
                    </m:r>
                  </m:oMath>
                </a14:m>
                <a:r>
                  <a:rPr lang="en-US" altLang="zh-CN" dirty="0"/>
                  <a:t>              </a:t>
                </a:r>
                <a:r>
                  <a:rPr lang="zh-CN" altLang="en-US" dirty="0"/>
                  <a:t>由交换律</a:t>
                </a:r>
                <a:endParaRPr lang="en-US" dirty="0"/>
              </a:p>
              <a:p>
                <a:pPr lvl="1"/>
                <a:r>
                  <a:rPr lang="en-US" altLang="zh-CN" dirty="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rPr>
                          <m:t>𝑞</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𝑞</m:t>
                        </m:r>
                      </m:e>
                    </m:d>
                  </m:oMath>
                </a14:m>
                <a:r>
                  <a:rPr lang="en-US" dirty="0"/>
                  <a:t>        </a:t>
                </a:r>
                <a:r>
                  <a:rPr lang="zh-CN" altLang="en-US" dirty="0"/>
                  <a:t>由结合律</a:t>
                </a:r>
                <a:endParaRPr lang="en-US" altLang="zh-CN" dirty="0"/>
              </a:p>
              <a:p>
                <a:pPr lvl="1"/>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 ≡ </m:t>
                    </m:r>
                    <m:r>
                      <m:rPr>
                        <m:sty m:val="p"/>
                      </m:rPr>
                      <a:rPr lang="en-US" altLang="zh-CN" i="1">
                        <a:latin typeface="Cambria Math" panose="02040503050406030204" pitchFamily="18" charset="0"/>
                        <a:ea typeface="Cambria Math" panose="02040503050406030204" pitchFamily="18" charset="0"/>
                      </a:rPr>
                      <m:t>T</m:t>
                    </m:r>
                    <m:r>
                      <a:rPr lang="en-US" altLang="zh-CN" i="1">
                        <a:latin typeface="Cambria Math" panose="02040503050406030204" pitchFamily="18" charset="0"/>
                      </a:rPr>
                      <m:t>⋁</m:t>
                    </m:r>
                    <m:r>
                      <m:rPr>
                        <m:sty m:val="p"/>
                      </m:rPr>
                      <a:rPr lang="en-US" altLang="zh-CN" b="0" i="0" smtClean="0">
                        <a:latin typeface="Cambria Math" panose="02040503050406030204" pitchFamily="18" charset="0"/>
                        <a:ea typeface="Cambria Math" panose="02040503050406030204" pitchFamily="18" charset="0"/>
                      </a:rPr>
                      <m:t>T</m:t>
                    </m:r>
                    <m:r>
                      <a:rPr lang="en-US" altLang="zh-CN" b="0" i="0" smtClean="0">
                        <a:latin typeface="Cambria Math" panose="02040503050406030204" pitchFamily="18" charset="0"/>
                        <a:ea typeface="Cambria Math" panose="02040503050406030204" pitchFamily="18" charset="0"/>
                      </a:rPr>
                      <m:t>                                    </m:t>
                    </m:r>
                  </m:oMath>
                </a14:m>
                <a:r>
                  <a:rPr lang="zh-CN" altLang="en-US" dirty="0"/>
                  <a:t>由否定律</a:t>
                </a:r>
                <a:endParaRPr lang="en-US" dirty="0"/>
              </a:p>
              <a:p>
                <a:pPr lvl="1"/>
                <a:r>
                  <a:rPr lang="en-US" altLang="zh-CN" dirty="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 </m:t>
                    </m:r>
                    <m:r>
                      <m:rPr>
                        <m:sty m:val="p"/>
                      </m:rPr>
                      <a:rPr lang="en-US" altLang="zh-CN">
                        <a:latin typeface="Cambria Math" panose="02040503050406030204" pitchFamily="18" charset="0"/>
                        <a:ea typeface="Cambria Math" panose="02040503050406030204" pitchFamily="18" charset="0"/>
                      </a:rPr>
                      <m:t>T</m:t>
                    </m:r>
                  </m:oMath>
                </a14:m>
                <a:r>
                  <a:rPr lang="en-US" altLang="zh-CN" dirty="0"/>
                  <a:t>                              </a:t>
                </a:r>
                <a:r>
                  <a:rPr lang="zh-CN" altLang="en-US" dirty="0"/>
                  <a:t>由支配律</a:t>
                </a:r>
                <a:endParaRPr lang="en-US" altLang="zh-CN" dirty="0"/>
              </a:p>
              <a:p>
                <a:pPr marL="393192" lvl="1" indent="0">
                  <a:buNone/>
                </a:pPr>
                <a:endParaRPr lang="en-US" dirty="0"/>
              </a:p>
            </p:txBody>
          </p:sp>
        </mc:Choice>
        <mc:Fallback xmlns="">
          <p:sp>
            <p:nvSpPr>
              <p:cNvPr id="8" name="Content Placeholder 7"/>
              <p:cNvSpPr>
                <a:spLocks noGrp="1" noRot="1" noChangeAspect="1" noMove="1" noResize="1" noEditPoints="1" noAdjustHandles="1" noChangeArrowheads="1" noChangeShapeType="1" noTextEdit="1"/>
              </p:cNvSpPr>
              <p:nvPr>
                <p:ph idx="1"/>
              </p:nvPr>
            </p:nvSpPr>
            <p:spPr>
              <a:blipFill>
                <a:blip r:embed="rId2"/>
                <a:stretch>
                  <a:fillRect l="-999" t="-2143"/>
                </a:stretch>
              </a:blipFill>
            </p:spPr>
            <p:txBody>
              <a:bodyPr/>
              <a:lstStyle/>
              <a:p>
                <a:r>
                  <a:rPr lang="zh-CN" altLang="en-US">
                    <a:noFill/>
                  </a:rPr>
                  <a:t> </a:t>
                </a:r>
              </a:p>
            </p:txBody>
          </p:sp>
        </mc:Fallback>
      </mc:AlternateContent>
      <p:sp>
        <p:nvSpPr>
          <p:cNvPr id="3" name="日期占位符 2"/>
          <p:cNvSpPr>
            <a:spLocks noGrp="1"/>
          </p:cNvSpPr>
          <p:nvPr>
            <p:ph type="dt" sz="half" idx="10"/>
          </p:nvPr>
        </p:nvSpPr>
        <p:spPr/>
        <p:txBody>
          <a:bodyPr/>
          <a:lstStyle/>
          <a:p>
            <a:fld id="{8CCCEA4F-8F61-4DB6-BEA0-6C149FD9FD5A}" type="datetime1">
              <a:rPr lang="zh-CN" altLang="en-US" smtClean="0"/>
              <a:t>2023/11/18</a:t>
            </a:fld>
            <a:endParaRPr lang="zh-CN" altLang="en-US" dirty="0"/>
          </a:p>
        </p:txBody>
      </p:sp>
      <p:sp>
        <p:nvSpPr>
          <p:cNvPr id="4" name="页脚占位符 3"/>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5" name="灯片编号占位符 4"/>
          <p:cNvSpPr>
            <a:spLocks noGrp="1"/>
          </p:cNvSpPr>
          <p:nvPr>
            <p:ph type="sldNum" sz="quarter" idx="12"/>
          </p:nvPr>
        </p:nvSpPr>
        <p:spPr/>
        <p:txBody>
          <a:bodyPr/>
          <a:lstStyle/>
          <a:p>
            <a:fld id="{67913A8A-9EFB-4B5F-9CCB-3D21173FAA85}" type="slidenum">
              <a:rPr lang="zh-CN" altLang="en-US" smtClean="0"/>
              <a:pPr/>
              <a:t>56</a:t>
            </a:fld>
            <a:endParaRPr lang="zh-CN" alt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49944" y="1088824"/>
            <a:ext cx="11277599" cy="1273376"/>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a:t>命题的可满足性</a:t>
            </a:r>
            <a:endParaRPr lang="en-US" dirty="0"/>
          </a:p>
        </p:txBody>
      </p:sp>
      <p:sp>
        <p:nvSpPr>
          <p:cNvPr id="3" name="Content Placeholder 2"/>
          <p:cNvSpPr>
            <a:spLocks noGrp="1"/>
          </p:cNvSpPr>
          <p:nvPr>
            <p:ph idx="1"/>
          </p:nvPr>
        </p:nvSpPr>
        <p:spPr/>
        <p:txBody>
          <a:bodyPr/>
          <a:lstStyle/>
          <a:p>
            <a:pPr algn="just"/>
            <a:r>
              <a:rPr lang="zh-CN" altLang="en-US" dirty="0"/>
              <a:t>一个复合命题称为</a:t>
            </a:r>
            <a:r>
              <a:rPr lang="zh-CN" altLang="en-US" b="1" dirty="0">
                <a:solidFill>
                  <a:srgbClr val="C00000"/>
                </a:solidFill>
              </a:rPr>
              <a:t>可满足的</a:t>
            </a:r>
            <a:r>
              <a:rPr lang="en-US" altLang="zh-CN" dirty="0"/>
              <a:t>, </a:t>
            </a:r>
            <a:r>
              <a:rPr lang="zh-CN" altLang="en-US" dirty="0"/>
              <a:t>如果存在一个对其变量的真值赋值使其为真</a:t>
            </a:r>
            <a:r>
              <a:rPr lang="en-US" dirty="0"/>
              <a:t>. </a:t>
            </a:r>
            <a:r>
              <a:rPr lang="zh-CN" altLang="en-US" dirty="0"/>
              <a:t>当不存在这样的赋值时</a:t>
            </a:r>
            <a:r>
              <a:rPr lang="en-US" altLang="zh-CN" dirty="0"/>
              <a:t>, </a:t>
            </a:r>
            <a:r>
              <a:rPr lang="zh-CN" altLang="en-US" dirty="0"/>
              <a:t>即复合命题对所有变量的真值赋值都是假</a:t>
            </a:r>
            <a:r>
              <a:rPr lang="en-US" altLang="zh-CN" dirty="0"/>
              <a:t>, </a:t>
            </a:r>
            <a:r>
              <a:rPr lang="zh-CN" altLang="en-US" dirty="0"/>
              <a:t>则复合命题称为</a:t>
            </a:r>
            <a:r>
              <a:rPr lang="zh-CN" altLang="en-US" b="1" dirty="0">
                <a:solidFill>
                  <a:srgbClr val="C00000"/>
                </a:solidFill>
              </a:rPr>
              <a:t>不可满足的</a:t>
            </a:r>
            <a:r>
              <a:rPr lang="en-US" altLang="zh-CN" dirty="0"/>
              <a:t>.</a:t>
            </a:r>
          </a:p>
          <a:p>
            <a:pPr algn="just"/>
            <a:r>
              <a:rPr lang="zh-CN" altLang="en-US" dirty="0"/>
              <a:t>一个复合命题是不可满足的</a:t>
            </a:r>
            <a:r>
              <a:rPr lang="en-US" altLang="zh-CN" dirty="0"/>
              <a:t>, </a:t>
            </a:r>
            <a:r>
              <a:rPr lang="zh-CN" altLang="en-US" dirty="0"/>
              <a:t>当且仅当他的否定对所有变量的真值赋值都是真的</a:t>
            </a:r>
            <a:r>
              <a:rPr lang="en-US" altLang="zh-CN" dirty="0"/>
              <a:t>, </a:t>
            </a:r>
            <a:r>
              <a:rPr lang="zh-CN" altLang="en-US" dirty="0"/>
              <a:t>也就是说当且仅当它的否定是重言式</a:t>
            </a:r>
            <a:r>
              <a:rPr lang="en-US" altLang="zh-CN" dirty="0"/>
              <a:t>.</a:t>
            </a:r>
            <a:endParaRPr lang="en-US" dirty="0"/>
          </a:p>
        </p:txBody>
      </p:sp>
      <p:sp>
        <p:nvSpPr>
          <p:cNvPr id="4" name="日期占位符 3"/>
          <p:cNvSpPr>
            <a:spLocks noGrp="1"/>
          </p:cNvSpPr>
          <p:nvPr>
            <p:ph type="dt" sz="half" idx="10"/>
          </p:nvPr>
        </p:nvSpPr>
        <p:spPr/>
        <p:txBody>
          <a:bodyPr/>
          <a:lstStyle/>
          <a:p>
            <a:fld id="{05622AA3-7C19-40EB-B75D-2979C79D3E57}"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57</a:t>
            </a:fld>
            <a:endParaRPr lang="zh-CN" alt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命题的可满足性</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a:t>例</a:t>
                </a:r>
                <a:r>
                  <a:rPr lang="en-US" dirty="0"/>
                  <a:t>: </a:t>
                </a:r>
                <a:r>
                  <a:rPr lang="zh-CN" altLang="en-US" dirty="0"/>
                  <a:t>确定下面的复合命题的可满足性</a:t>
                </a:r>
                <a:r>
                  <a:rPr lang="en-US" dirty="0"/>
                  <a:t>:</a:t>
                </a:r>
              </a:p>
              <a:p>
                <a:pPr marL="0" indent="0">
                  <a:buNone/>
                </a:pPr>
                <a:r>
                  <a:rPr lang="en-US" altLang="zh-CN" b="0" dirty="0"/>
                  <a:t>        </a:t>
                </a:r>
                <a14:m>
                  <m:oMath xmlns:m="http://schemas.openxmlformats.org/officeDocument/2006/math">
                    <m:r>
                      <a:rPr lang="en-US" altLang="zh-CN" b="0" i="1" smtClean="0">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𝑞</m:t>
                    </m:r>
                    <m:r>
                      <a:rPr lang="en-US" altLang="zh-CN" b="0" i="1"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oMath>
                </a14:m>
                <a:r>
                  <a:rPr lang="en-US" altLang="zh-CN" dirty="0"/>
                  <a:t>(</a:t>
                </a:r>
                <a14:m>
                  <m:oMath xmlns:m="http://schemas.openxmlformats.org/officeDocument/2006/math">
                    <m:r>
                      <a:rPr lang="en-US" altLang="zh-CN" i="1">
                        <a:latin typeface="Cambria Math" panose="02040503050406030204" pitchFamily="18" charset="0"/>
                      </a:rPr>
                      <m:t>𝑞</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𝑟</m:t>
                    </m:r>
                  </m:oMath>
                </a14:m>
                <a:r>
                  <a:rPr lang="en-US" altLang="zh-CN" dirty="0"/>
                  <a:t>)</a:t>
                </a: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en-US" altLang="zh-CN" dirty="0"/>
                  <a:t>(</a:t>
                </a:r>
                <a14:m>
                  <m:oMath xmlns:m="http://schemas.openxmlformats.org/officeDocument/2006/math">
                    <m:r>
                      <a:rPr lang="en-US" altLang="zh-CN" b="0" i="1" smtClean="0">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en-US" altLang="zh-CN" dirty="0"/>
                  <a:t>)</a:t>
                </a:r>
              </a:p>
              <a:p>
                <a:pPr marL="0" indent="0">
                  <a:buNone/>
                </a:pPr>
                <a:r>
                  <a:rPr lang="en-US" altLang="zh-CN" dirty="0"/>
                  <a:t>        </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𝑞</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oMath>
                </a14:m>
                <a:r>
                  <a:rPr lang="en-US" altLang="zh-CN" dirty="0"/>
                  <a:t>(</a:t>
                </a:r>
                <a14:m>
                  <m:oMath xmlns:m="http://schemas.openxmlformats.org/officeDocument/2006/math">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𝑞</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𝑟</m:t>
                    </m:r>
                  </m:oMath>
                </a14:m>
                <a:r>
                  <a:rPr lang="en-US" altLang="zh-CN" dirty="0"/>
                  <a:t>)</a:t>
                </a:r>
              </a:p>
              <a:p>
                <a:pPr marL="0" indent="0">
                  <a:buNone/>
                </a:pPr>
                <a:r>
                  <a:rPr lang="en-US" altLang="zh-CN" dirty="0"/>
                  <a:t>        </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𝑞</m:t>
                    </m:r>
                    <m:r>
                      <a:rPr lang="en-US" altLang="zh-CN" i="1">
                        <a:latin typeface="Cambria Math" panose="02040503050406030204" pitchFamily="18" charset="0"/>
                      </a:rPr>
                      <m:t>)⋀</m:t>
                    </m:r>
                  </m:oMath>
                </a14:m>
                <a:r>
                  <a:rPr lang="en-US" altLang="zh-CN" dirty="0"/>
                  <a:t>(</a:t>
                </a:r>
                <a14:m>
                  <m:oMath xmlns:m="http://schemas.openxmlformats.org/officeDocument/2006/math">
                    <m:r>
                      <a:rPr lang="en-US" altLang="zh-CN" i="1">
                        <a:latin typeface="Cambria Math" panose="02040503050406030204" pitchFamily="18" charset="0"/>
                      </a:rPr>
                      <m:t>𝑞</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𝑟</m:t>
                    </m:r>
                  </m:oMath>
                </a14:m>
                <a:r>
                  <a:rPr lang="en-US" altLang="zh-CN" dirty="0"/>
                  <a:t>)</a:t>
                </a:r>
                <a:r>
                  <a:rPr lang="en-US" altLang="zh-CN" dirty="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en-US" altLang="zh-CN" dirty="0"/>
                  <a:t>(</a:t>
                </a:r>
                <a14:m>
                  <m:oMath xmlns:m="http://schemas.openxmlformats.org/officeDocument/2006/math">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oMath>
                </a14:m>
                <a:r>
                  <a:rPr lang="en-US" altLang="zh-CN" dirty="0"/>
                  <a:t>)</a:t>
                </a:r>
                <a14:m>
                  <m:oMath xmlns:m="http://schemas.openxmlformats.org/officeDocument/2006/math">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𝑞</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oMath>
                </a14:m>
                <a:r>
                  <a:rPr lang="en-US" altLang="zh-CN" dirty="0"/>
                  <a:t>(</a:t>
                </a:r>
                <a14:m>
                  <m:oMath xmlns:m="http://schemas.openxmlformats.org/officeDocument/2006/math">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𝑞</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𝑟</m:t>
                    </m:r>
                  </m:oMath>
                </a14:m>
                <a:r>
                  <a:rPr lang="en-US" altLang="zh-CN" dirty="0"/>
                  <a:t>)</a:t>
                </a:r>
              </a:p>
              <a:p>
                <a:r>
                  <a:rPr lang="zh-CN" altLang="en-US" dirty="0"/>
                  <a:t>解</a:t>
                </a:r>
                <a:r>
                  <a:rPr lang="en-US" dirty="0"/>
                  <a:t>: </a:t>
                </a:r>
              </a:p>
              <a:p>
                <a:pPr lvl="1"/>
                <a:r>
                  <a:rPr lang="zh-CN" altLang="en-US" dirty="0"/>
                  <a:t>可满足</a:t>
                </a:r>
                <a:r>
                  <a:rPr lang="en-US" dirty="0"/>
                  <a:t>. </a:t>
                </a:r>
                <a:r>
                  <a:rPr lang="zh-CN" altLang="en-US" dirty="0"/>
                  <a:t>分配</a:t>
                </a:r>
                <a:r>
                  <a:rPr lang="en-US" dirty="0"/>
                  <a:t>T</a:t>
                </a:r>
                <a:r>
                  <a:rPr lang="zh-CN" altLang="en-US" dirty="0"/>
                  <a:t>给</a:t>
                </a:r>
                <a14:m>
                  <m:oMath xmlns:m="http://schemas.openxmlformats.org/officeDocument/2006/math">
                    <m:r>
                      <a:rPr lang="en-US" i="1" dirty="0" smtClean="0">
                        <a:latin typeface="Cambria Math" panose="02040503050406030204" pitchFamily="18" charset="0"/>
                      </a:rPr>
                      <m:t>𝑝</m:t>
                    </m:r>
                  </m:oMath>
                </a14:m>
                <a:r>
                  <a:rPr lang="en-US" dirty="0"/>
                  <a:t>, </a:t>
                </a:r>
                <a14:m>
                  <m:oMath xmlns:m="http://schemas.openxmlformats.org/officeDocument/2006/math">
                    <m:r>
                      <a:rPr lang="en-US" i="1" dirty="0" smtClean="0">
                        <a:latin typeface="Cambria Math" panose="02040503050406030204" pitchFamily="18" charset="0"/>
                      </a:rPr>
                      <m:t>𝑞</m:t>
                    </m:r>
                  </m:oMath>
                </a14:m>
                <a:r>
                  <a:rPr lang="en-US" dirty="0"/>
                  <a:t>, </a:t>
                </a:r>
                <a14:m>
                  <m:oMath xmlns:m="http://schemas.openxmlformats.org/officeDocument/2006/math">
                    <m:r>
                      <a:rPr lang="en-US" i="1" dirty="0" smtClean="0">
                        <a:latin typeface="Cambria Math" panose="02040503050406030204" pitchFamily="18" charset="0"/>
                      </a:rPr>
                      <m:t>𝑟</m:t>
                    </m:r>
                  </m:oMath>
                </a14:m>
                <a:r>
                  <a:rPr lang="en-US" dirty="0"/>
                  <a:t>.</a:t>
                </a:r>
              </a:p>
              <a:p>
                <a:pPr lvl="1"/>
                <a:r>
                  <a:rPr lang="zh-CN" altLang="en-US" dirty="0"/>
                  <a:t>可满足的</a:t>
                </a:r>
                <a:r>
                  <a:rPr lang="en-US" dirty="0"/>
                  <a:t>. </a:t>
                </a:r>
                <a:r>
                  <a:rPr lang="zh-CN" altLang="en-US" dirty="0"/>
                  <a:t>分配</a:t>
                </a:r>
                <a:r>
                  <a:rPr lang="en-US" dirty="0"/>
                  <a:t>T</a:t>
                </a:r>
                <a:r>
                  <a:rPr lang="zh-CN" altLang="en-US" dirty="0"/>
                  <a:t>给</a:t>
                </a:r>
                <a14:m>
                  <m:oMath xmlns:m="http://schemas.openxmlformats.org/officeDocument/2006/math">
                    <m:r>
                      <a:rPr lang="en-US" i="1" dirty="0" smtClean="0">
                        <a:latin typeface="Cambria Math" panose="02040503050406030204" pitchFamily="18" charset="0"/>
                      </a:rPr>
                      <m:t>𝑝</m:t>
                    </m:r>
                  </m:oMath>
                </a14:m>
                <a:r>
                  <a:rPr lang="en-US" altLang="zh-CN" dirty="0"/>
                  <a:t>, F</a:t>
                </a:r>
                <a:r>
                  <a:rPr lang="zh-CN" altLang="en-US" dirty="0"/>
                  <a:t>给</a:t>
                </a:r>
                <a14:m>
                  <m:oMath xmlns:m="http://schemas.openxmlformats.org/officeDocument/2006/math">
                    <m:r>
                      <a:rPr lang="en-US" i="1" dirty="0" smtClean="0">
                        <a:latin typeface="Cambria Math" panose="02040503050406030204" pitchFamily="18" charset="0"/>
                      </a:rPr>
                      <m:t>𝑞</m:t>
                    </m:r>
                  </m:oMath>
                </a14:m>
                <a:r>
                  <a:rPr lang="en-US" dirty="0"/>
                  <a:t>.</a:t>
                </a:r>
              </a:p>
              <a:p>
                <a:pPr lvl="1" algn="just"/>
                <a:r>
                  <a:rPr lang="zh-CN" altLang="en-US" dirty="0"/>
                  <a:t>不可满足的</a:t>
                </a:r>
                <a:r>
                  <a:rPr lang="en-US" dirty="0"/>
                  <a:t>. </a:t>
                </a:r>
                <a:r>
                  <a:rPr lang="zh-CN" altLang="en-US" dirty="0"/>
                  <a:t>检查每一个可能的赋值</a:t>
                </a:r>
                <a:r>
                  <a:rPr lang="en-US" altLang="zh-CN" dirty="0"/>
                  <a:t>, </a:t>
                </a:r>
                <a:r>
                  <a:rPr lang="zh-CN" altLang="en-US" dirty="0"/>
                  <a:t>没有一个能使命题为真</a:t>
                </a:r>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D6763D90-BC11-4689-9A02-7247C64B63CD}" type="datetime1">
              <a:rPr lang="zh-CN" altLang="en-US" smtClean="0"/>
              <a:t>2023/11/18</a:t>
            </a:fld>
            <a:endParaRPr lang="zh-CN" altLang="en-US" dirty="0"/>
          </a:p>
        </p:txBody>
      </p:sp>
      <p:sp>
        <p:nvSpPr>
          <p:cNvPr id="8" name="页脚占位符 7"/>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58</a:t>
            </a:fld>
            <a:endParaRPr lang="zh-CN" alt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可满足性的应用</a:t>
            </a:r>
            <a:endParaRPr lang="en-US" dirty="0"/>
          </a:p>
        </p:txBody>
      </p:sp>
      <p:sp>
        <p:nvSpPr>
          <p:cNvPr id="3" name="Content Placeholder 2"/>
          <p:cNvSpPr>
            <a:spLocks noGrp="1"/>
          </p:cNvSpPr>
          <p:nvPr>
            <p:ph idx="1"/>
          </p:nvPr>
        </p:nvSpPr>
        <p:spPr/>
        <p:txBody>
          <a:bodyPr/>
          <a:lstStyle/>
          <a:p>
            <a:pPr algn="just"/>
            <a:r>
              <a:rPr lang="zh-CN" altLang="en-US" dirty="0"/>
              <a:t>在机器人学、集成电路设计等领域中</a:t>
            </a:r>
            <a:r>
              <a:rPr lang="en-US" altLang="zh-CN" dirty="0"/>
              <a:t>, </a:t>
            </a:r>
            <a:r>
              <a:rPr lang="zh-CN" altLang="en-US" dirty="0"/>
              <a:t>许多问题都可以用命题的可满足性来建立模型</a:t>
            </a:r>
            <a:r>
              <a:rPr lang="en-US" altLang="zh-CN" dirty="0"/>
              <a:t>.</a:t>
            </a:r>
          </a:p>
          <a:p>
            <a:pPr algn="just"/>
            <a:r>
              <a:rPr lang="zh-CN" altLang="en-US" dirty="0"/>
              <a:t>数独是一个</a:t>
            </a:r>
            <a:r>
              <a:rPr lang="en-US" dirty="0"/>
              <a:t>9</a:t>
            </a:r>
            <a:r>
              <a:rPr lang="en-US" dirty="0">
                <a:sym typeface="Symbol"/>
              </a:rPr>
              <a:t>9</a:t>
            </a:r>
            <a:r>
              <a:rPr lang="zh-CN" altLang="en-US" dirty="0">
                <a:sym typeface="Symbol"/>
              </a:rPr>
              <a:t>的表格</a:t>
            </a:r>
            <a:r>
              <a:rPr lang="en-US" altLang="zh-CN" dirty="0">
                <a:sym typeface="Symbol"/>
              </a:rPr>
              <a:t>, </a:t>
            </a:r>
            <a:r>
              <a:rPr lang="zh-CN" altLang="en-US" dirty="0">
                <a:sym typeface="Symbol"/>
              </a:rPr>
              <a:t>其中由</a:t>
            </a:r>
            <a:r>
              <a:rPr lang="en-US" altLang="zh-CN" dirty="0">
                <a:sym typeface="Symbol"/>
              </a:rPr>
              <a:t>9</a:t>
            </a:r>
            <a:r>
              <a:rPr lang="zh-CN" altLang="en-US" dirty="0">
                <a:sym typeface="Symbol"/>
              </a:rPr>
              <a:t>个</a:t>
            </a:r>
            <a:r>
              <a:rPr lang="en-US" dirty="0">
                <a:sym typeface="Symbol"/>
              </a:rPr>
              <a:t>33</a:t>
            </a:r>
            <a:r>
              <a:rPr lang="zh-CN" altLang="en-US" dirty="0"/>
              <a:t>的子表格组成</a:t>
            </a:r>
            <a:r>
              <a:rPr lang="en-US" dirty="0"/>
              <a:t>. </a:t>
            </a:r>
            <a:r>
              <a:rPr lang="zh-CN" altLang="en-US" dirty="0"/>
              <a:t>这</a:t>
            </a:r>
            <a:r>
              <a:rPr lang="en-US" altLang="zh-CN" dirty="0"/>
              <a:t>81</a:t>
            </a:r>
            <a:r>
              <a:rPr lang="zh-CN" altLang="en-US" dirty="0"/>
              <a:t>个小方格将由</a:t>
            </a:r>
            <a:r>
              <a:rPr lang="en-US" dirty="0"/>
              <a:t>1,2, …, 9</a:t>
            </a:r>
            <a:r>
              <a:rPr lang="zh-CN" altLang="en-US" dirty="0"/>
              <a:t>的数值填充</a:t>
            </a:r>
            <a:r>
              <a:rPr lang="en-US" dirty="0"/>
              <a:t>. </a:t>
            </a:r>
            <a:r>
              <a:rPr lang="zh-CN" altLang="en-US" dirty="0"/>
              <a:t>每一行</a:t>
            </a:r>
            <a:r>
              <a:rPr lang="en-US" altLang="zh-CN" dirty="0"/>
              <a:t>, </a:t>
            </a:r>
            <a:r>
              <a:rPr lang="zh-CN" altLang="en-US" dirty="0"/>
              <a:t>每一列</a:t>
            </a:r>
            <a:r>
              <a:rPr lang="en-US" altLang="zh-CN" dirty="0"/>
              <a:t>, </a:t>
            </a:r>
            <a:r>
              <a:rPr lang="zh-CN" altLang="en-US" dirty="0"/>
              <a:t>每一个子表格中由不同的数字组成</a:t>
            </a:r>
            <a:r>
              <a:rPr lang="en-US" dirty="0"/>
              <a:t>. </a:t>
            </a:r>
            <a:r>
              <a:rPr lang="zh-CN" altLang="en-US" dirty="0"/>
              <a:t>例如下图的数独</a:t>
            </a:r>
            <a:r>
              <a:rPr lang="en-US" altLang="zh-CN" dirty="0"/>
              <a:t>.</a:t>
            </a:r>
            <a:endParaRPr lang="en-US" dirty="0"/>
          </a:p>
        </p:txBody>
      </p:sp>
      <p:sp>
        <p:nvSpPr>
          <p:cNvPr id="5" name="日期占位符 4"/>
          <p:cNvSpPr>
            <a:spLocks noGrp="1"/>
          </p:cNvSpPr>
          <p:nvPr>
            <p:ph type="dt" sz="half" idx="10"/>
          </p:nvPr>
        </p:nvSpPr>
        <p:spPr/>
        <p:txBody>
          <a:bodyPr/>
          <a:lstStyle/>
          <a:p>
            <a:fld id="{B22C5E43-A68C-415E-BC98-C9AFB21470E5}" type="datetime1">
              <a:rPr lang="zh-CN" altLang="en-US" smtClean="0"/>
              <a:t>2023/11/18</a:t>
            </a:fld>
            <a:endParaRPr lang="zh-CN" altLang="en-US" dirty="0"/>
          </a:p>
        </p:txBody>
      </p:sp>
      <p:sp>
        <p:nvSpPr>
          <p:cNvPr id="6" name="页脚占位符 5"/>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7" name="灯片编号占位符 6"/>
          <p:cNvSpPr>
            <a:spLocks noGrp="1"/>
          </p:cNvSpPr>
          <p:nvPr>
            <p:ph type="sldNum" sz="quarter" idx="12"/>
          </p:nvPr>
        </p:nvSpPr>
        <p:spPr/>
        <p:txBody>
          <a:bodyPr/>
          <a:lstStyle/>
          <a:p>
            <a:fld id="{67913A8A-9EFB-4B5F-9CCB-3D21173FAA85}" type="slidenum">
              <a:rPr lang="zh-CN" altLang="en-US" smtClean="0"/>
              <a:pPr/>
              <a:t>59</a:t>
            </a:fld>
            <a:endParaRPr lang="zh-CN" altLang="en-US" dirty="0"/>
          </a:p>
        </p:txBody>
      </p:sp>
      <p:pic>
        <p:nvPicPr>
          <p:cNvPr id="4" name="Picture 3" descr="new_figure_3_1.jpg"/>
          <p:cNvPicPr>
            <a:picLocks noChangeAspect="1"/>
          </p:cNvPicPr>
          <p:nvPr/>
        </p:nvPicPr>
        <p:blipFill>
          <a:blip r:embed="rId2" cstate="print"/>
          <a:stretch>
            <a:fillRect/>
          </a:stretch>
        </p:blipFill>
        <p:spPr>
          <a:xfrm>
            <a:off x="2590800" y="3265652"/>
            <a:ext cx="2949677" cy="294967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一个有趣味的逻辑问题</a:t>
            </a:r>
            <a:endParaRPr lang="en-US" dirty="0"/>
          </a:p>
        </p:txBody>
      </p:sp>
      <p:sp>
        <p:nvSpPr>
          <p:cNvPr id="4" name="日期占位符 3"/>
          <p:cNvSpPr>
            <a:spLocks noGrp="1"/>
          </p:cNvSpPr>
          <p:nvPr>
            <p:ph type="dt" sz="half" idx="10"/>
          </p:nvPr>
        </p:nvSpPr>
        <p:spPr/>
        <p:txBody>
          <a:bodyPr/>
          <a:lstStyle/>
          <a:p>
            <a:fld id="{539E609D-C547-43AD-A0B7-140378720F4E}"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6</a:t>
            </a:fld>
            <a:endParaRPr lang="zh-CN" altLang="en-US" dirty="0"/>
          </a:p>
        </p:txBody>
      </p:sp>
      <p:sp>
        <p:nvSpPr>
          <p:cNvPr id="8" name="Rectangle 3"/>
          <p:cNvSpPr txBox="1">
            <a:spLocks noGrp="1" noChangeArrowheads="1"/>
          </p:cNvSpPr>
          <p:nvPr>
            <p:ph idx="1"/>
          </p:nvPr>
        </p:nvSpPr>
        <p:spPr bwMode="auto">
          <a:xfrm>
            <a:off x="595085" y="1051184"/>
            <a:ext cx="10987316" cy="5121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73050" indent="-27305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639763" indent="-246063">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indent="-246063">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187450" indent="-20955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1462088" indent="-20955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1919288" indent="-2095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376488" indent="-2095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2833688" indent="-2095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290888" indent="-2095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lnSpc>
                <a:spcPct val="70000"/>
              </a:lnSpc>
              <a:buClr>
                <a:srgbClr val="0070C0"/>
              </a:buClr>
            </a:pPr>
            <a:r>
              <a:rPr lang="en-US" altLang="zh-CN" sz="2400" dirty="0"/>
              <a:t> </a:t>
            </a:r>
            <a:r>
              <a:rPr kumimoji="0" lang="zh-CN" altLang="en-US" sz="2400" b="1" dirty="0">
                <a:latin typeface="微软雅黑" panose="020B0503020204020204" pitchFamily="34" charset="-122"/>
                <a:ea typeface="微软雅黑" panose="020B0503020204020204" pitchFamily="34" charset="-122"/>
              </a:rPr>
              <a:t>谁是无赖</a:t>
            </a:r>
            <a:r>
              <a:rPr kumimoji="0" lang="en-US" altLang="zh-CN" sz="2400" b="1" dirty="0">
                <a:latin typeface="微软雅黑" panose="020B0503020204020204" pitchFamily="34" charset="-122"/>
                <a:ea typeface="微软雅黑" panose="020B0503020204020204" pitchFamily="34" charset="-122"/>
              </a:rPr>
              <a:t>?</a:t>
            </a:r>
          </a:p>
          <a:p>
            <a:pPr marL="0" indent="0" eaLnBrk="1" hangingPunct="1">
              <a:lnSpc>
                <a:spcPct val="70000"/>
              </a:lnSpc>
              <a:buNone/>
            </a:pPr>
            <a:r>
              <a:rPr kumimoji="0" lang="en-US" altLang="zh-CN" sz="2400" b="0" dirty="0">
                <a:latin typeface="微软雅黑" panose="020B0503020204020204" pitchFamily="34" charset="-122"/>
                <a:ea typeface="微软雅黑" panose="020B0503020204020204" pitchFamily="34" charset="-122"/>
              </a:rPr>
              <a:t>  </a:t>
            </a:r>
            <a:r>
              <a:rPr kumimoji="0" lang="zh-CN" altLang="en-US" sz="2400" b="0" dirty="0">
                <a:latin typeface="微软雅黑" panose="020B0503020204020204" pitchFamily="34" charset="-122"/>
                <a:ea typeface="微软雅黑" panose="020B0503020204020204" pitchFamily="34" charset="-122"/>
              </a:rPr>
              <a:t>有一天你遇上五个人</a:t>
            </a:r>
            <a:br>
              <a:rPr kumimoji="0" lang="zh-CN" altLang="en-US" sz="2400" b="0" dirty="0">
                <a:latin typeface="微软雅黑" panose="020B0503020204020204" pitchFamily="34" charset="-122"/>
                <a:ea typeface="微软雅黑" panose="020B0503020204020204" pitchFamily="34" charset="-122"/>
              </a:rPr>
            </a:br>
            <a:br>
              <a:rPr kumimoji="0" lang="zh-CN" altLang="en-US" sz="2400" b="0" dirty="0">
                <a:latin typeface="微软雅黑" panose="020B0503020204020204" pitchFamily="34" charset="-122"/>
                <a:ea typeface="微软雅黑" panose="020B0503020204020204" pitchFamily="34" charset="-122"/>
              </a:rPr>
            </a:br>
            <a:r>
              <a:rPr kumimoji="0" lang="en-US" altLang="zh-CN" sz="2400" b="1" dirty="0">
                <a:latin typeface="微软雅黑" panose="020B0503020204020204" pitchFamily="34" charset="-122"/>
                <a:ea typeface="微软雅黑" panose="020B0503020204020204" pitchFamily="34" charset="-122"/>
              </a:rPr>
              <a:t>A</a:t>
            </a:r>
            <a:r>
              <a:rPr kumimoji="0" lang="zh-CN" altLang="en-US" sz="2400" b="1" dirty="0">
                <a:latin typeface="微软雅黑" panose="020B0503020204020204" pitchFamily="34" charset="-122"/>
                <a:ea typeface="微软雅黑" panose="020B0503020204020204" pitchFamily="34" charset="-122"/>
              </a:rPr>
              <a:t>说</a:t>
            </a:r>
            <a:r>
              <a:rPr kumimoji="0" lang="en-US" altLang="zh-CN" sz="2400" b="1" dirty="0">
                <a:latin typeface="微软雅黑" panose="020B0503020204020204" pitchFamily="34" charset="-122"/>
                <a:ea typeface="微软雅黑" panose="020B0503020204020204" pitchFamily="34" charset="-122"/>
              </a:rPr>
              <a:t>: </a:t>
            </a:r>
            <a:r>
              <a:rPr kumimoji="0" lang="en-US" altLang="zh-CN" sz="2400" b="0" dirty="0">
                <a:latin typeface="微软雅黑" panose="020B0503020204020204" pitchFamily="34" charset="-122"/>
                <a:ea typeface="微软雅黑" panose="020B0503020204020204" pitchFamily="34" charset="-122"/>
              </a:rPr>
              <a:t>B</a:t>
            </a:r>
            <a:r>
              <a:rPr kumimoji="0" lang="zh-CN" altLang="en-US" sz="2400" b="0" dirty="0">
                <a:latin typeface="微软雅黑" panose="020B0503020204020204" pitchFamily="34" charset="-122"/>
                <a:ea typeface="微软雅黑" panose="020B0503020204020204" pitchFamily="34" charset="-122"/>
              </a:rPr>
              <a:t>是无赖</a:t>
            </a:r>
            <a:r>
              <a:rPr kumimoji="0" lang="en-US" altLang="zh-CN" sz="2400" b="0" dirty="0">
                <a:latin typeface="微软雅黑" panose="020B0503020204020204" pitchFamily="34" charset="-122"/>
                <a:ea typeface="微软雅黑" panose="020B0503020204020204" pitchFamily="34" charset="-122"/>
              </a:rPr>
              <a:t>, </a:t>
            </a:r>
            <a:r>
              <a:rPr kumimoji="0" lang="zh-CN" altLang="en-US" sz="2400" b="0" dirty="0">
                <a:latin typeface="微软雅黑" panose="020B0503020204020204" pitchFamily="34" charset="-122"/>
                <a:ea typeface="微软雅黑" panose="020B0503020204020204" pitchFamily="34" charset="-122"/>
              </a:rPr>
              <a:t>我不是</a:t>
            </a:r>
            <a:br>
              <a:rPr kumimoji="0" lang="zh-CN" altLang="en-US" sz="2400" b="0" dirty="0">
                <a:latin typeface="微软雅黑" panose="020B0503020204020204" pitchFamily="34" charset="-122"/>
                <a:ea typeface="微软雅黑" panose="020B0503020204020204" pitchFamily="34" charset="-122"/>
              </a:rPr>
            </a:br>
            <a:br>
              <a:rPr kumimoji="0" lang="zh-CN" altLang="en-US" sz="2400" b="0" dirty="0">
                <a:latin typeface="微软雅黑" panose="020B0503020204020204" pitchFamily="34" charset="-122"/>
                <a:ea typeface="微软雅黑" panose="020B0503020204020204" pitchFamily="34" charset="-122"/>
              </a:rPr>
            </a:br>
            <a:r>
              <a:rPr kumimoji="0" lang="en-US" altLang="zh-CN" sz="2400" b="1" dirty="0">
                <a:latin typeface="微软雅黑" panose="020B0503020204020204" pitchFamily="34" charset="-122"/>
                <a:ea typeface="微软雅黑" panose="020B0503020204020204" pitchFamily="34" charset="-122"/>
              </a:rPr>
              <a:t>B</a:t>
            </a:r>
            <a:r>
              <a:rPr kumimoji="0" lang="zh-CN" altLang="en-US" sz="2400" b="1" dirty="0">
                <a:latin typeface="微软雅黑" panose="020B0503020204020204" pitchFamily="34" charset="-122"/>
                <a:ea typeface="微软雅黑" panose="020B0503020204020204" pitchFamily="34" charset="-122"/>
              </a:rPr>
              <a:t>说</a:t>
            </a:r>
            <a:r>
              <a:rPr kumimoji="0" lang="en-US" altLang="zh-CN" sz="2400" b="1" dirty="0">
                <a:latin typeface="微软雅黑" panose="020B0503020204020204" pitchFamily="34" charset="-122"/>
                <a:ea typeface="微软雅黑" panose="020B0503020204020204" pitchFamily="34" charset="-122"/>
              </a:rPr>
              <a:t>: </a:t>
            </a:r>
            <a:r>
              <a:rPr kumimoji="0" lang="zh-CN" altLang="en-US" sz="2400" b="0" dirty="0">
                <a:latin typeface="微软雅黑" panose="020B0503020204020204" pitchFamily="34" charset="-122"/>
                <a:ea typeface="微软雅黑" panose="020B0503020204020204" pitchFamily="34" charset="-122"/>
              </a:rPr>
              <a:t>我不是无赖</a:t>
            </a:r>
            <a:br>
              <a:rPr kumimoji="0" lang="zh-CN" altLang="en-US" sz="2400" b="0" dirty="0">
                <a:latin typeface="微软雅黑" panose="020B0503020204020204" pitchFamily="34" charset="-122"/>
                <a:ea typeface="微软雅黑" panose="020B0503020204020204" pitchFamily="34" charset="-122"/>
              </a:rPr>
            </a:br>
            <a:br>
              <a:rPr kumimoji="0" lang="zh-CN" altLang="en-US" sz="2400" b="0" dirty="0">
                <a:latin typeface="微软雅黑" panose="020B0503020204020204" pitchFamily="34" charset="-122"/>
                <a:ea typeface="微软雅黑" panose="020B0503020204020204" pitchFamily="34" charset="-122"/>
              </a:rPr>
            </a:br>
            <a:r>
              <a:rPr kumimoji="0" lang="en-US" altLang="zh-CN" sz="2400" b="1" dirty="0">
                <a:latin typeface="微软雅黑" panose="020B0503020204020204" pitchFamily="34" charset="-122"/>
                <a:ea typeface="微软雅黑" panose="020B0503020204020204" pitchFamily="34" charset="-122"/>
              </a:rPr>
              <a:t>C</a:t>
            </a:r>
            <a:r>
              <a:rPr kumimoji="0" lang="zh-CN" altLang="en-US" sz="2400" b="1" dirty="0">
                <a:latin typeface="微软雅黑" panose="020B0503020204020204" pitchFamily="34" charset="-122"/>
                <a:ea typeface="微软雅黑" panose="020B0503020204020204" pitchFamily="34" charset="-122"/>
              </a:rPr>
              <a:t>说</a:t>
            </a:r>
            <a:r>
              <a:rPr kumimoji="0" lang="en-US" altLang="zh-CN" sz="2400" b="1"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无赖</a:t>
            </a:r>
            <a:r>
              <a:rPr kumimoji="0" lang="zh-CN" altLang="en-US" sz="2400" b="0" dirty="0">
                <a:latin typeface="微软雅黑" panose="020B0503020204020204" pitchFamily="34" charset="-122"/>
                <a:ea typeface="微软雅黑" panose="020B0503020204020204" pitchFamily="34" charset="-122"/>
              </a:rPr>
              <a:t>只说谎话</a:t>
            </a:r>
            <a:br>
              <a:rPr kumimoji="0" lang="zh-CN" altLang="en-US" sz="2400" b="0" dirty="0">
                <a:latin typeface="微软雅黑" panose="020B0503020204020204" pitchFamily="34" charset="-122"/>
                <a:ea typeface="微软雅黑" panose="020B0503020204020204" pitchFamily="34" charset="-122"/>
              </a:rPr>
            </a:br>
            <a:br>
              <a:rPr kumimoji="0" lang="zh-CN" altLang="en-US" sz="2400" b="0" dirty="0">
                <a:latin typeface="微软雅黑" panose="020B0503020204020204" pitchFamily="34" charset="-122"/>
                <a:ea typeface="微软雅黑" panose="020B0503020204020204" pitchFamily="34" charset="-122"/>
              </a:rPr>
            </a:br>
            <a:r>
              <a:rPr kumimoji="0" lang="en-US" altLang="zh-CN" sz="2400" b="1" dirty="0">
                <a:latin typeface="微软雅黑" panose="020B0503020204020204" pitchFamily="34" charset="-122"/>
                <a:ea typeface="微软雅黑" panose="020B0503020204020204" pitchFamily="34" charset="-122"/>
              </a:rPr>
              <a:t>D</a:t>
            </a:r>
            <a:r>
              <a:rPr kumimoji="0" lang="zh-CN" altLang="en-US" sz="2400" b="1" dirty="0">
                <a:latin typeface="微软雅黑" panose="020B0503020204020204" pitchFamily="34" charset="-122"/>
                <a:ea typeface="微软雅黑" panose="020B0503020204020204" pitchFamily="34" charset="-122"/>
              </a:rPr>
              <a:t>说</a:t>
            </a:r>
            <a:r>
              <a:rPr kumimoji="0" lang="en-US" altLang="zh-CN" sz="2400" b="1" dirty="0">
                <a:latin typeface="微软雅黑" panose="020B0503020204020204" pitchFamily="34" charset="-122"/>
                <a:ea typeface="微软雅黑" panose="020B0503020204020204" pitchFamily="34" charset="-122"/>
              </a:rPr>
              <a:t>: </a:t>
            </a:r>
            <a:r>
              <a:rPr kumimoji="0" lang="zh-CN" altLang="en-US" sz="2400" b="0" dirty="0">
                <a:latin typeface="微软雅黑" panose="020B0503020204020204" pitchFamily="34" charset="-122"/>
                <a:ea typeface="微软雅黑" panose="020B0503020204020204" pitchFamily="34" charset="-122"/>
              </a:rPr>
              <a:t>他们都是无赖</a:t>
            </a:r>
            <a:br>
              <a:rPr kumimoji="0" lang="zh-CN" altLang="en-US" sz="2400" b="0" dirty="0">
                <a:latin typeface="微软雅黑" panose="020B0503020204020204" pitchFamily="34" charset="-122"/>
                <a:ea typeface="微软雅黑" panose="020B0503020204020204" pitchFamily="34" charset="-122"/>
              </a:rPr>
            </a:br>
            <a:br>
              <a:rPr kumimoji="0" lang="zh-CN" altLang="en-US" sz="2400" b="0" dirty="0">
                <a:latin typeface="微软雅黑" panose="020B0503020204020204" pitchFamily="34" charset="-122"/>
                <a:ea typeface="微软雅黑" panose="020B0503020204020204" pitchFamily="34" charset="-122"/>
              </a:rPr>
            </a:br>
            <a:r>
              <a:rPr kumimoji="0" lang="en-US" altLang="zh-CN" sz="2400" b="1" dirty="0">
                <a:latin typeface="微软雅黑" panose="020B0503020204020204" pitchFamily="34" charset="-122"/>
                <a:ea typeface="微软雅黑" panose="020B0503020204020204" pitchFamily="34" charset="-122"/>
              </a:rPr>
              <a:t>E</a:t>
            </a:r>
            <a:r>
              <a:rPr kumimoji="0" lang="zh-CN" altLang="en-US" sz="2400" b="1" dirty="0">
                <a:latin typeface="微软雅黑" panose="020B0503020204020204" pitchFamily="34" charset="-122"/>
                <a:ea typeface="微软雅黑" panose="020B0503020204020204" pitchFamily="34" charset="-122"/>
              </a:rPr>
              <a:t>说</a:t>
            </a:r>
            <a:r>
              <a:rPr kumimoji="0" lang="en-US" altLang="zh-CN" sz="2400" b="1" dirty="0">
                <a:latin typeface="微软雅黑" panose="020B0503020204020204" pitchFamily="34" charset="-122"/>
                <a:ea typeface="微软雅黑" panose="020B0503020204020204" pitchFamily="34" charset="-122"/>
              </a:rPr>
              <a:t>: </a:t>
            </a:r>
            <a:r>
              <a:rPr kumimoji="0" lang="zh-CN" altLang="en-US" sz="2400" b="0" dirty="0">
                <a:latin typeface="微软雅黑" panose="020B0503020204020204" pitchFamily="34" charset="-122"/>
                <a:ea typeface="微软雅黑" panose="020B0503020204020204" pitchFamily="34" charset="-122"/>
              </a:rPr>
              <a:t>这里只有一个无赖</a:t>
            </a:r>
            <a:br>
              <a:rPr kumimoji="0" lang="zh-CN" altLang="en-US" sz="2400" b="0" dirty="0">
                <a:latin typeface="微软雅黑" panose="020B0503020204020204" pitchFamily="34" charset="-122"/>
                <a:ea typeface="微软雅黑" panose="020B0503020204020204" pitchFamily="34" charset="-122"/>
              </a:rPr>
            </a:br>
            <a:br>
              <a:rPr kumimoji="0" lang="zh-CN" altLang="en-US" sz="2400" b="0" dirty="0">
                <a:latin typeface="微软雅黑" panose="020B0503020204020204" pitchFamily="34" charset="-122"/>
                <a:ea typeface="微软雅黑" panose="020B0503020204020204" pitchFamily="34" charset="-122"/>
              </a:rPr>
            </a:br>
            <a:r>
              <a:rPr kumimoji="0" lang="zh-CN" altLang="en-US" sz="2400" b="1" dirty="0">
                <a:latin typeface="微软雅黑" panose="020B0503020204020204" pitchFamily="34" charset="-122"/>
                <a:ea typeface="微软雅黑" panose="020B0503020204020204" pitchFamily="34" charset="-122"/>
              </a:rPr>
              <a:t>你说</a:t>
            </a:r>
            <a:r>
              <a:rPr kumimoji="0" lang="en-US" altLang="zh-CN" sz="2400" b="1" dirty="0">
                <a:latin typeface="微软雅黑" panose="020B0503020204020204" pitchFamily="34" charset="-122"/>
                <a:ea typeface="微软雅黑" panose="020B0503020204020204" pitchFamily="34" charset="-122"/>
              </a:rPr>
              <a:t>: </a:t>
            </a:r>
            <a:r>
              <a:rPr kumimoji="0" lang="zh-CN" altLang="en-US" sz="2400" b="0" dirty="0">
                <a:latin typeface="微软雅黑" panose="020B0503020204020204" pitchFamily="34" charset="-122"/>
                <a:ea typeface="微软雅黑" panose="020B0503020204020204" pitchFamily="34" charset="-122"/>
              </a:rPr>
              <a:t>谁是无赖</a:t>
            </a:r>
            <a:r>
              <a:rPr kumimoji="0" lang="en-US" altLang="zh-CN" sz="2400" b="0" dirty="0">
                <a:latin typeface="微软雅黑" panose="020B0503020204020204" pitchFamily="34" charset="-122"/>
                <a:ea typeface="微软雅黑" panose="020B0503020204020204" pitchFamily="34" charset="-122"/>
              </a:rPr>
              <a:t>?</a:t>
            </a:r>
          </a:p>
          <a:p>
            <a:pPr eaLnBrk="1" hangingPunct="1"/>
            <a:endParaRPr kumimoji="0" lang="en-US" altLang="zh-CN" sz="2400" b="0" dirty="0">
              <a:latin typeface="微软雅黑" panose="020B0503020204020204" pitchFamily="34" charset="-122"/>
              <a:ea typeface="微软雅黑" panose="020B0503020204020204" pitchFamily="34" charset="-122"/>
            </a:endParaRPr>
          </a:p>
          <a:p>
            <a:pPr eaLnBrk="1" hangingPunct="1">
              <a:buClr>
                <a:srgbClr val="0070C0"/>
              </a:buClr>
            </a:pPr>
            <a:r>
              <a:rPr kumimoji="0" lang="zh-CN" altLang="en-US" sz="2400" b="0" dirty="0">
                <a:latin typeface="微软雅黑" panose="020B0503020204020204" pitchFamily="34" charset="-122"/>
                <a:ea typeface="微软雅黑" panose="020B0503020204020204" pitchFamily="34" charset="-122"/>
              </a:rPr>
              <a:t>想象一下：</a:t>
            </a:r>
            <a:r>
              <a:rPr kumimoji="0" lang="zh-CN" altLang="en-US" sz="2400" b="1" dirty="0">
                <a:solidFill>
                  <a:srgbClr val="0070C0"/>
                </a:solidFill>
                <a:latin typeface="微软雅黑" panose="020B0503020204020204" pitchFamily="34" charset="-122"/>
                <a:ea typeface="微软雅黑" panose="020B0503020204020204" pitchFamily="34" charset="-122"/>
              </a:rPr>
              <a:t>有没有可能用公式化的方法来解决，甚至把这个问题交给计算机来解决？</a:t>
            </a:r>
            <a:endParaRPr kumimoji="0" lang="en-US" altLang="zh-CN" sz="2400" b="1" dirty="0">
              <a:solidFill>
                <a:srgbClr val="0070C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可满足性的应用</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lgn="just"/>
                <a:r>
                  <a:rPr lang="zh-CN" altLang="en-US" dirty="0"/>
                  <a:t>已经有许多基于逻辑和数学的策略来求解数独谜题</a:t>
                </a:r>
                <a:r>
                  <a:rPr lang="en-US" altLang="zh-CN" dirty="0"/>
                  <a:t>. </a:t>
                </a:r>
                <a:r>
                  <a:rPr lang="zh-CN" altLang="en-US" dirty="0"/>
                  <a:t>这讨论一种借助计算机来求解的方法</a:t>
                </a:r>
                <a:r>
                  <a:rPr lang="en-US" altLang="zh-CN" dirty="0"/>
                  <a:t>, </a:t>
                </a:r>
                <a:r>
                  <a:rPr lang="zh-CN" altLang="en-US" dirty="0"/>
                  <a:t>它基于谜题建模为一个命题可满足性问题</a:t>
                </a:r>
                <a:r>
                  <a:rPr lang="en-US" altLang="zh-CN" dirty="0"/>
                  <a:t>.</a:t>
                </a:r>
              </a:p>
              <a:p>
                <a:pPr algn="just"/>
                <a:r>
                  <a:rPr lang="zh-CN" altLang="en-US" dirty="0"/>
                  <a:t>假设</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m:t>
                    </m:r>
                    <m:r>
                      <a:rPr lang="en-US" i="1" dirty="0" err="1" smtClean="0">
                        <a:latin typeface="Cambria Math" panose="02040503050406030204" pitchFamily="18" charset="0"/>
                      </a:rPr>
                      <m:t>𝑖</m:t>
                    </m:r>
                    <m:r>
                      <a:rPr lang="en-US" i="1" dirty="0" err="1" smtClean="0">
                        <a:latin typeface="Cambria Math" panose="02040503050406030204" pitchFamily="18" charset="0"/>
                      </a:rPr>
                      <m:t>,</m:t>
                    </m:r>
                    <m:r>
                      <a:rPr lang="en-US" i="1" dirty="0" err="1" smtClean="0">
                        <a:latin typeface="Cambria Math" panose="02040503050406030204" pitchFamily="18" charset="0"/>
                      </a:rPr>
                      <m:t>𝑗</m:t>
                    </m:r>
                    <m:r>
                      <a:rPr lang="en-US" i="1" dirty="0" err="1" smtClean="0">
                        <a:latin typeface="Cambria Math" panose="02040503050406030204" pitchFamily="18" charset="0"/>
                      </a:rPr>
                      <m:t>,</m:t>
                    </m:r>
                    <m:r>
                      <a:rPr lang="en-US" i="1" dirty="0" err="1" smtClean="0">
                        <a:latin typeface="Cambria Math" panose="02040503050406030204" pitchFamily="18" charset="0"/>
                      </a:rPr>
                      <m:t>𝑛</m:t>
                    </m:r>
                    <m:r>
                      <a:rPr lang="en-US" i="1" dirty="0" smtClean="0">
                        <a:latin typeface="Cambria Math" panose="02040503050406030204" pitchFamily="18" charset="0"/>
                      </a:rPr>
                      <m:t>)</m:t>
                    </m:r>
                  </m:oMath>
                </a14:m>
                <a:r>
                  <a:rPr lang="zh-CN" altLang="en-US" dirty="0"/>
                  <a:t>表示一个命题</a:t>
                </a:r>
                <a:r>
                  <a:rPr lang="en-US" altLang="zh-CN" dirty="0"/>
                  <a:t>, </a:t>
                </a:r>
                <a:r>
                  <a:rPr lang="zh-CN" altLang="en-US" dirty="0"/>
                  <a:t>在第</a:t>
                </a:r>
                <a14:m>
                  <m:oMath xmlns:m="http://schemas.openxmlformats.org/officeDocument/2006/math">
                    <m:r>
                      <a:rPr lang="en-US" altLang="zh-CN" i="1" dirty="0" smtClean="0">
                        <a:latin typeface="Cambria Math" panose="02040503050406030204" pitchFamily="18" charset="0"/>
                      </a:rPr>
                      <m:t>𝑖</m:t>
                    </m:r>
                  </m:oMath>
                </a14:m>
                <a:r>
                  <a:rPr lang="zh-CN" altLang="en-US" dirty="0"/>
                  <a:t>行</a:t>
                </a:r>
                <a:r>
                  <a:rPr lang="en-US" altLang="zh-CN" dirty="0"/>
                  <a:t>, </a:t>
                </a:r>
                <a:r>
                  <a:rPr lang="zh-CN" altLang="en-US" dirty="0"/>
                  <a:t>第</a:t>
                </a:r>
                <a14:m>
                  <m:oMath xmlns:m="http://schemas.openxmlformats.org/officeDocument/2006/math">
                    <m:r>
                      <a:rPr lang="en-US" altLang="zh-CN" i="1" dirty="0" smtClean="0">
                        <a:latin typeface="Cambria Math" panose="02040503050406030204" pitchFamily="18" charset="0"/>
                      </a:rPr>
                      <m:t>𝑗</m:t>
                    </m:r>
                  </m:oMath>
                </a14:m>
                <a:r>
                  <a:rPr lang="zh-CN" altLang="en-US" dirty="0"/>
                  <a:t>列</a:t>
                </a:r>
                <a:r>
                  <a:rPr lang="en-US" altLang="zh-CN" dirty="0"/>
                  <a:t>, </a:t>
                </a:r>
                <a:r>
                  <a:rPr lang="zh-CN" altLang="en-US" dirty="0"/>
                  <a:t>数值为</a:t>
                </a:r>
                <a14:m>
                  <m:oMath xmlns:m="http://schemas.openxmlformats.org/officeDocument/2006/math">
                    <m:r>
                      <a:rPr lang="en-US" altLang="zh-CN" i="1" dirty="0" smtClean="0">
                        <a:latin typeface="Cambria Math" panose="02040503050406030204" pitchFamily="18" charset="0"/>
                      </a:rPr>
                      <m:t>𝑛</m:t>
                    </m:r>
                  </m:oMath>
                </a14:m>
                <a:r>
                  <a:rPr lang="zh-CN" altLang="en-US" dirty="0"/>
                  <a:t>的命题</a:t>
                </a:r>
                <a:r>
                  <a:rPr lang="en-US" dirty="0"/>
                  <a:t>.</a:t>
                </a:r>
                <a:r>
                  <a:rPr lang="zh-CN" altLang="en-US" dirty="0"/>
                  <a:t>总共有</a:t>
                </a:r>
                <a:r>
                  <a:rPr lang="en-US" dirty="0"/>
                  <a:t>9</a:t>
                </a:r>
                <a:r>
                  <a:rPr lang="en-US" dirty="0">
                    <a:sym typeface="Symbol"/>
                  </a:rPr>
                  <a:t></a:t>
                </a:r>
                <a:r>
                  <a:rPr lang="en-US" dirty="0"/>
                  <a:t>9</a:t>
                </a:r>
                <a:r>
                  <a:rPr lang="en-US" dirty="0">
                    <a:sym typeface="Symbol"/>
                  </a:rPr>
                  <a:t></a:t>
                </a:r>
                <a:r>
                  <a:rPr lang="en-US" dirty="0"/>
                  <a:t>9=729</a:t>
                </a:r>
                <a:r>
                  <a:rPr lang="zh-CN" altLang="en-US" dirty="0"/>
                  <a:t>这样的命题</a:t>
                </a:r>
                <a:r>
                  <a:rPr lang="en-US" dirty="0"/>
                  <a:t>.</a:t>
                </a:r>
                <a:r>
                  <a:rPr lang="zh-CN" altLang="en-US" dirty="0"/>
                  <a:t>比如</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(5,1,6)</m:t>
                    </m:r>
                  </m:oMath>
                </a14:m>
                <a:r>
                  <a:rPr lang="zh-CN" altLang="en-US" dirty="0"/>
                  <a:t>为真</a:t>
                </a:r>
                <a:r>
                  <a:rPr lang="en-US" altLang="zh-CN" dirty="0"/>
                  <a:t>. </a:t>
                </a:r>
                <a:r>
                  <a:rPr lang="zh-CN" altLang="en-US" dirty="0"/>
                  <a:t>但是</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(5,</m:t>
                    </m:r>
                    <m:r>
                      <a:rPr lang="en-US" i="1" dirty="0" smtClean="0">
                        <a:latin typeface="Cambria Math" panose="02040503050406030204" pitchFamily="18" charset="0"/>
                      </a:rPr>
                      <m:t>𝑗</m:t>
                    </m:r>
                    <m:r>
                      <a:rPr lang="en-US" i="1" dirty="0" smtClean="0">
                        <a:latin typeface="Cambria Math" panose="02040503050406030204" pitchFamily="18" charset="0"/>
                      </a:rPr>
                      <m:t>,6)</m:t>
                    </m:r>
                  </m:oMath>
                </a14:m>
                <a:r>
                  <a:rPr lang="zh-CN" altLang="en-US" dirty="0"/>
                  <a:t>为假</a:t>
                </a:r>
                <a:r>
                  <a:rPr lang="en-US" altLang="zh-CN" dirty="0"/>
                  <a:t>, </a:t>
                </a:r>
                <a:r>
                  <a:rPr lang="zh-CN" altLang="en-US" dirty="0"/>
                  <a:t>当</a:t>
                </a:r>
                <a14:m>
                  <m:oMath xmlns:m="http://schemas.openxmlformats.org/officeDocument/2006/math">
                    <m:r>
                      <a:rPr lang="en-US" i="1" dirty="0" smtClean="0">
                        <a:latin typeface="Cambria Math" panose="02040503050406030204" pitchFamily="18" charset="0"/>
                      </a:rPr>
                      <m:t>𝑗</m:t>
                    </m:r>
                  </m:oMath>
                </a14:m>
                <a:r>
                  <a:rPr lang="en-US" dirty="0"/>
                  <a:t>=2,3,…9.</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99" t="-2143" r="-11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839F328B-72E4-4793-99B4-DDA874C0B3D9}"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60</a:t>
            </a:fld>
            <a:endParaRPr lang="zh-CN" altLang="en-US" dirty="0"/>
          </a:p>
        </p:txBody>
      </p:sp>
      <p:pic>
        <p:nvPicPr>
          <p:cNvPr id="12" name="Picture 3" descr="new_figure_3_1.jpg"/>
          <p:cNvPicPr>
            <a:picLocks noChangeAspect="1"/>
          </p:cNvPicPr>
          <p:nvPr/>
        </p:nvPicPr>
        <p:blipFill>
          <a:blip r:embed="rId3" cstate="print"/>
          <a:stretch>
            <a:fillRect/>
          </a:stretch>
        </p:blipFill>
        <p:spPr>
          <a:xfrm>
            <a:off x="4402276" y="2921174"/>
            <a:ext cx="3372936" cy="3372936"/>
          </a:xfrm>
          <a:prstGeom prst="rect">
            <a:avLst/>
          </a:prstGeom>
        </p:spPr>
      </p:pic>
      <p:sp>
        <p:nvSpPr>
          <p:cNvPr id="8" name="矩形 7"/>
          <p:cNvSpPr/>
          <p:nvPr/>
        </p:nvSpPr>
        <p:spPr>
          <a:xfrm>
            <a:off x="4399648" y="4419600"/>
            <a:ext cx="360669" cy="381000"/>
          </a:xfrm>
          <a:prstGeom prst="rect">
            <a:avLst/>
          </a:prstGeom>
          <a:solidFill>
            <a:srgbClr val="C0000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799699" y="4419600"/>
            <a:ext cx="2975514" cy="381000"/>
          </a:xfrm>
          <a:prstGeom prst="rect">
            <a:avLst/>
          </a:prstGeom>
          <a:solidFill>
            <a:schemeClr val="accent4">
              <a:lumMod val="60000"/>
              <a:lumOff val="4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对于每个小方格中给定数值</a:t>
                </a:r>
                <a:r>
                  <a:rPr lang="en-US" dirty="0"/>
                  <a:t>,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m:t>
                    </m:r>
                    <m:r>
                      <a:rPr lang="en-US" altLang="zh-CN" i="1" dirty="0" err="1" smtClean="0">
                        <a:latin typeface="Cambria Math" panose="02040503050406030204" pitchFamily="18" charset="0"/>
                      </a:rPr>
                      <m:t>𝑖</m:t>
                    </m:r>
                    <m:r>
                      <a:rPr lang="en-US" i="1" dirty="0" err="1" smtClean="0">
                        <a:latin typeface="Cambria Math" panose="02040503050406030204" pitchFamily="18" charset="0"/>
                      </a:rPr>
                      <m:t>,</m:t>
                    </m:r>
                    <m:r>
                      <a:rPr lang="en-US" i="1" dirty="0" err="1" smtClean="0">
                        <a:latin typeface="Cambria Math" panose="02040503050406030204" pitchFamily="18" charset="0"/>
                      </a:rPr>
                      <m:t>𝑗</m:t>
                    </m:r>
                    <m:r>
                      <a:rPr lang="en-US" i="1" dirty="0" err="1" smtClean="0">
                        <a:latin typeface="Cambria Math" panose="02040503050406030204" pitchFamily="18" charset="0"/>
                      </a:rPr>
                      <m:t>,</m:t>
                    </m:r>
                    <m:r>
                      <a:rPr lang="en-US" i="1" dirty="0" err="1" smtClean="0">
                        <a:latin typeface="Cambria Math" panose="02040503050406030204" pitchFamily="18" charset="0"/>
                      </a:rPr>
                      <m:t>𝑛</m:t>
                    </m:r>
                    <m:r>
                      <a:rPr lang="en-US" i="1" dirty="0" smtClean="0">
                        <a:latin typeface="Cambria Math" panose="02040503050406030204" pitchFamily="18" charset="0"/>
                      </a:rPr>
                      <m:t>)</m:t>
                    </m:r>
                  </m:oMath>
                </a14:m>
                <a:r>
                  <a:rPr lang="zh-CN" altLang="en-US" dirty="0"/>
                  <a:t>表示第</a:t>
                </a:r>
                <a14:m>
                  <m:oMath xmlns:m="http://schemas.openxmlformats.org/officeDocument/2006/math">
                    <m:r>
                      <a:rPr lang="en-US" altLang="zh-CN" i="1" dirty="0" smtClean="0">
                        <a:latin typeface="Cambria Math" panose="02040503050406030204" pitchFamily="18" charset="0"/>
                      </a:rPr>
                      <m:t>𝑖</m:t>
                    </m:r>
                  </m:oMath>
                </a14:m>
                <a:r>
                  <a:rPr lang="zh-CN" altLang="en-US" dirty="0"/>
                  <a:t>行</a:t>
                </a:r>
                <a:r>
                  <a:rPr lang="en-US" altLang="zh-CN" dirty="0"/>
                  <a:t>,</a:t>
                </a:r>
                <a:r>
                  <a:rPr lang="zh-CN" altLang="en-US" dirty="0"/>
                  <a:t>第</a:t>
                </a:r>
                <a14:m>
                  <m:oMath xmlns:m="http://schemas.openxmlformats.org/officeDocument/2006/math">
                    <m:r>
                      <a:rPr lang="en-US" altLang="zh-CN" i="1" dirty="0" smtClean="0">
                        <a:latin typeface="Cambria Math" panose="02040503050406030204" pitchFamily="18" charset="0"/>
                      </a:rPr>
                      <m:t>𝑗</m:t>
                    </m:r>
                  </m:oMath>
                </a14:m>
                <a:r>
                  <a:rPr lang="zh-CN" altLang="en-US" dirty="0"/>
                  <a:t>列给定数值</a:t>
                </a:r>
                <a14:m>
                  <m:oMath xmlns:m="http://schemas.openxmlformats.org/officeDocument/2006/math">
                    <m:r>
                      <a:rPr lang="en-US" altLang="zh-CN" i="1" dirty="0" smtClean="0">
                        <a:latin typeface="Cambria Math" panose="02040503050406030204" pitchFamily="18" charset="0"/>
                      </a:rPr>
                      <m:t>𝑛</m:t>
                    </m:r>
                  </m:oMath>
                </a14:m>
                <a:r>
                  <a:rPr lang="en-US" dirty="0"/>
                  <a:t>.</a:t>
                </a:r>
              </a:p>
              <a:p>
                <a:r>
                  <a:rPr lang="zh-CN" altLang="en-US" dirty="0"/>
                  <a:t>每一行都包含了每种数值</a:t>
                </a:r>
                <a:r>
                  <a:rPr lang="en-US" altLang="zh-CN" dirty="0"/>
                  <a:t>:</a:t>
                </a:r>
                <a:endParaRPr lang="en-US" dirty="0"/>
              </a:p>
              <a:p>
                <a:endParaRPr lang="en-US" dirty="0"/>
              </a:p>
              <a:p>
                <a:endParaRPr lang="en-US" dirty="0"/>
              </a:p>
              <a:p>
                <a:pPr lvl="1"/>
                <a:r>
                  <a:rPr lang="zh-CN" altLang="en-US" dirty="0"/>
                  <a:t>首先</a:t>
                </a:r>
                <a:r>
                  <a:rPr lang="en-US" altLang="zh-CN" dirty="0"/>
                  <a:t>, </a:t>
                </a:r>
                <a:r>
                  <a:rPr lang="zh-CN" altLang="en-US" dirty="0"/>
                  <a:t>要断言第</a:t>
                </a:r>
                <a14:m>
                  <m:oMath xmlns:m="http://schemas.openxmlformats.org/officeDocument/2006/math">
                    <m:r>
                      <a:rPr lang="en-US" altLang="zh-CN" i="1" dirty="0" smtClean="0">
                        <a:latin typeface="Cambria Math" panose="02040503050406030204" pitchFamily="18" charset="0"/>
                      </a:rPr>
                      <m:t>𝑖</m:t>
                    </m:r>
                  </m:oMath>
                </a14:m>
                <a:r>
                  <a:rPr lang="zh-CN" altLang="en-US" dirty="0"/>
                  <a:t>行包含数</a:t>
                </a:r>
                <a14:m>
                  <m:oMath xmlns:m="http://schemas.openxmlformats.org/officeDocument/2006/math">
                    <m:r>
                      <a:rPr lang="en-US" altLang="zh-CN" i="1" dirty="0" smtClean="0">
                        <a:latin typeface="Cambria Math" panose="02040503050406030204" pitchFamily="18" charset="0"/>
                      </a:rPr>
                      <m:t>𝑛</m:t>
                    </m:r>
                  </m:oMath>
                </a14:m>
                <a:r>
                  <a:rPr lang="en-US" altLang="zh-CN" dirty="0"/>
                  <a:t>, </a:t>
                </a:r>
                <a:r>
                  <a:rPr lang="zh-CN" altLang="en-US" dirty="0"/>
                  <a:t>构成</a:t>
                </a:r>
                <a:endParaRPr lang="en-US" altLang="zh-CN" dirty="0"/>
              </a:p>
              <a:p>
                <a:pPr lvl="1"/>
                <a:r>
                  <a:rPr lang="zh-CN" altLang="en-US" dirty="0"/>
                  <a:t>然后</a:t>
                </a:r>
                <a:r>
                  <a:rPr lang="en-US" altLang="zh-CN" dirty="0"/>
                  <a:t>, </a:t>
                </a:r>
                <a:r>
                  <a:rPr lang="zh-CN" altLang="en-US" dirty="0"/>
                  <a:t>要断言第</a:t>
                </a:r>
                <a14:m>
                  <m:oMath xmlns:m="http://schemas.openxmlformats.org/officeDocument/2006/math">
                    <m:r>
                      <a:rPr lang="en-US" altLang="zh-CN" i="1" dirty="0" smtClean="0">
                        <a:latin typeface="Cambria Math" panose="02040503050406030204" pitchFamily="18" charset="0"/>
                      </a:rPr>
                      <m:t>𝑖</m:t>
                    </m:r>
                  </m:oMath>
                </a14:m>
                <a:r>
                  <a:rPr lang="zh-CN" altLang="en-US" dirty="0"/>
                  <a:t>行包含所有</a:t>
                </a:r>
                <a14:m>
                  <m:oMath xmlns:m="http://schemas.openxmlformats.org/officeDocument/2006/math">
                    <m:r>
                      <a:rPr lang="en-US" altLang="zh-CN" i="1" dirty="0" smtClean="0">
                        <a:latin typeface="Cambria Math" panose="02040503050406030204" pitchFamily="18" charset="0"/>
                      </a:rPr>
                      <m:t>𝑛</m:t>
                    </m:r>
                  </m:oMath>
                </a14:m>
                <a:r>
                  <a:rPr lang="zh-CN" altLang="en-US" dirty="0"/>
                  <a:t>个数</a:t>
                </a:r>
                <a:r>
                  <a:rPr lang="en-US" altLang="zh-CN" dirty="0"/>
                  <a:t>, </a:t>
                </a:r>
                <a:r>
                  <a:rPr lang="zh-CN" altLang="en-US" dirty="0"/>
                  <a:t>将</a:t>
                </a:r>
                <a14:m>
                  <m:oMath xmlns:m="http://schemas.openxmlformats.org/officeDocument/2006/math">
                    <m:r>
                      <a:rPr lang="en-US" altLang="zh-CN" i="1" dirty="0" smtClean="0">
                        <a:latin typeface="Cambria Math" panose="02040503050406030204" pitchFamily="18" charset="0"/>
                      </a:rPr>
                      <m:t>𝑛</m:t>
                    </m:r>
                  </m:oMath>
                </a14:m>
                <a:r>
                  <a:rPr lang="zh-CN" altLang="en-US" dirty="0"/>
                  <a:t>的所有</a:t>
                </a:r>
                <a:r>
                  <a:rPr lang="en-US" altLang="zh-CN" dirty="0"/>
                  <a:t>9</a:t>
                </a:r>
                <a:r>
                  <a:rPr lang="zh-CN" altLang="en-US" dirty="0"/>
                  <a:t>个可能值的析取式做合取</a:t>
                </a:r>
                <a:r>
                  <a:rPr lang="en-US" altLang="zh-CN" dirty="0"/>
                  <a:t>, </a:t>
                </a:r>
                <a:r>
                  <a:rPr lang="zh-CN" altLang="en-US" dirty="0"/>
                  <a:t>得到</a:t>
                </a:r>
                <a:endParaRPr lang="en-US" altLang="zh-CN" dirty="0"/>
              </a:p>
              <a:p>
                <a:pPr lvl="1"/>
                <a:r>
                  <a:rPr lang="zh-CN" altLang="en-US" dirty="0"/>
                  <a:t>最后，要断言每一行都包含了每一个数</a:t>
                </a:r>
                <a:r>
                  <a:rPr lang="en-US" altLang="zh-CN" dirty="0"/>
                  <a:t>, </a:t>
                </a:r>
                <a:r>
                  <a:rPr lang="zh-CN" altLang="en-US" dirty="0"/>
                  <a:t>将所有的</a:t>
                </a:r>
                <a:r>
                  <a:rPr lang="en-US" altLang="zh-CN" dirty="0"/>
                  <a:t>9</a:t>
                </a:r>
                <a:r>
                  <a:rPr lang="zh-CN" altLang="en-US" dirty="0"/>
                  <a:t>行做合取得到</a:t>
                </a:r>
                <a:endParaRPr lang="en-US" dirty="0"/>
              </a:p>
              <a:p>
                <a:r>
                  <a:rPr lang="zh-CN" altLang="en-US" dirty="0"/>
                  <a:t>每一列都包含了每种数值</a:t>
                </a:r>
                <a:r>
                  <a:rPr lang="en-US" altLang="zh-CN" dirty="0"/>
                  <a:t>:</a:t>
                </a: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7"/>
                <a:stretch>
                  <a:fillRect l="-999" t="-2143"/>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C4DF947E-7D52-41C6-9172-656F0D39812E}" type="datetime1">
              <a:rPr lang="zh-CN" altLang="en-US" smtClean="0"/>
              <a:t>2023/11/18</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61</a:t>
            </a:fld>
            <a:endParaRPr lang="zh-CN" altLang="en-US" dirty="0"/>
          </a:p>
        </p:txBody>
      </p:sp>
      <p:pic>
        <p:nvPicPr>
          <p:cNvPr id="5" name="Picture 4" descr="addin_tmp.png"/>
          <p:cNvPicPr>
            <a:picLocks noChangeAspect="1"/>
          </p:cNvPicPr>
          <p:nvPr>
            <p:custDataLst>
              <p:tags r:id="rId1"/>
            </p:custDataLst>
          </p:nvPr>
        </p:nvPicPr>
        <p:blipFill>
          <a:blip r:embed="rId8" cstate="print"/>
          <a:stretch>
            <a:fillRect/>
          </a:stretch>
        </p:blipFill>
        <p:spPr>
          <a:xfrm>
            <a:off x="4048125" y="2163376"/>
            <a:ext cx="2047875" cy="771525"/>
          </a:xfrm>
          <a:prstGeom prst="rect">
            <a:avLst/>
          </a:prstGeom>
        </p:spPr>
      </p:pic>
      <p:pic>
        <p:nvPicPr>
          <p:cNvPr id="6" name="Picture 5" descr="addin_tmp.png"/>
          <p:cNvPicPr>
            <a:picLocks noChangeAspect="1"/>
          </p:cNvPicPr>
          <p:nvPr>
            <p:custDataLst>
              <p:tags r:id="rId2"/>
            </p:custDataLst>
          </p:nvPr>
        </p:nvPicPr>
        <p:blipFill>
          <a:blip r:embed="rId9" cstate="print"/>
          <a:stretch>
            <a:fillRect/>
          </a:stretch>
        </p:blipFill>
        <p:spPr>
          <a:xfrm>
            <a:off x="4648200" y="5148265"/>
            <a:ext cx="2055495" cy="771525"/>
          </a:xfrm>
          <a:prstGeom prst="rect">
            <a:avLst/>
          </a:prstGeom>
        </p:spPr>
      </p:pic>
      <p:sp>
        <p:nvSpPr>
          <p:cNvPr id="15" name="Title 1"/>
          <p:cNvSpPr>
            <a:spLocks noGrp="1"/>
          </p:cNvSpPr>
          <p:nvPr>
            <p:ph type="title"/>
          </p:nvPr>
        </p:nvSpPr>
        <p:spPr>
          <a:xfrm>
            <a:off x="595087" y="268889"/>
            <a:ext cx="10987314" cy="635771"/>
          </a:xfrm>
        </p:spPr>
        <p:txBody>
          <a:bodyPr/>
          <a:lstStyle/>
          <a:p>
            <a:r>
              <a:rPr lang="zh-CN" altLang="en-US" dirty="0"/>
              <a:t>可满足性的应用</a:t>
            </a:r>
            <a:endParaRPr lang="en-US" dirty="0"/>
          </a:p>
        </p:txBody>
      </p:sp>
      <p:pic>
        <p:nvPicPr>
          <p:cNvPr id="9" name="Picture 4" descr="addin_tmp.png"/>
          <p:cNvPicPr>
            <a:picLocks noChangeAspect="1"/>
          </p:cNvPicPr>
          <p:nvPr>
            <p:custDataLst>
              <p:tags r:id="rId3"/>
            </p:custDataLst>
          </p:nvPr>
        </p:nvPicPr>
        <p:blipFill rotWithShape="1">
          <a:blip r:embed="rId8" cstate="print"/>
          <a:srcRect l="37210"/>
          <a:stretch/>
        </p:blipFill>
        <p:spPr>
          <a:xfrm>
            <a:off x="5619427" y="3082096"/>
            <a:ext cx="705173" cy="423104"/>
          </a:xfrm>
          <a:prstGeom prst="rect">
            <a:avLst/>
          </a:prstGeom>
        </p:spPr>
      </p:pic>
      <p:pic>
        <p:nvPicPr>
          <p:cNvPr id="10" name="Picture 4" descr="addin_tmp.png"/>
          <p:cNvPicPr>
            <a:picLocks noChangeAspect="1"/>
          </p:cNvPicPr>
          <p:nvPr>
            <p:custDataLst>
              <p:tags r:id="rId4"/>
            </p:custDataLst>
          </p:nvPr>
        </p:nvPicPr>
        <p:blipFill rotWithShape="1">
          <a:blip r:embed="rId8" cstate="print"/>
          <a:srcRect l="14883"/>
          <a:stretch/>
        </p:blipFill>
        <p:spPr>
          <a:xfrm>
            <a:off x="1600200" y="3810000"/>
            <a:ext cx="990600" cy="438462"/>
          </a:xfrm>
          <a:prstGeom prst="rect">
            <a:avLst/>
          </a:prstGeom>
        </p:spPr>
      </p:pic>
      <p:pic>
        <p:nvPicPr>
          <p:cNvPr id="11" name="Picture 4" descr="addin_tmp.png"/>
          <p:cNvPicPr>
            <a:picLocks noChangeAspect="1"/>
          </p:cNvPicPr>
          <p:nvPr>
            <p:custDataLst>
              <p:tags r:id="rId5"/>
            </p:custDataLst>
          </p:nvPr>
        </p:nvPicPr>
        <p:blipFill>
          <a:blip r:embed="rId8" cstate="print"/>
          <a:stretch>
            <a:fillRect/>
          </a:stretch>
        </p:blipFill>
        <p:spPr>
          <a:xfrm>
            <a:off x="9906000" y="4223631"/>
            <a:ext cx="914400" cy="344495"/>
          </a:xfrm>
          <a:prstGeom prst="rect">
            <a:avLst/>
          </a:prstGeom>
        </p:spPr>
      </p:pic>
      <p:sp>
        <p:nvSpPr>
          <p:cNvPr id="12" name="页脚占位符 4"/>
          <p:cNvSpPr>
            <a:spLocks noGrp="1"/>
          </p:cNvSpPr>
          <p:nvPr>
            <p:ph type="ftr" sz="quarter" idx="11"/>
          </p:nvPr>
        </p:nvSpPr>
        <p:spPr>
          <a:xfrm>
            <a:off x="6858000" y="6377915"/>
            <a:ext cx="4953000" cy="403850"/>
          </a:xfrm>
        </p:spPr>
        <p:txBody>
          <a:bodyPr/>
          <a:lstStyle/>
          <a:p>
            <a:pPr algn="r"/>
            <a:r>
              <a:rPr lang="zh-CN" altLang="en-US" dirty="0"/>
              <a:t>华中科技大学</a:t>
            </a:r>
            <a:r>
              <a:rPr lang="en-US" altLang="zh-CN" dirty="0"/>
              <a:t>NNSS</a:t>
            </a:r>
            <a:r>
              <a:rPr lang="zh-CN" altLang="en-US" dirty="0"/>
              <a:t>实验室</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zh-CN" altLang="en-US" dirty="0"/>
              <a:t>每个</a:t>
            </a:r>
            <a:r>
              <a:rPr lang="en-US" dirty="0"/>
              <a:t>3 x 3 </a:t>
            </a:r>
            <a:r>
              <a:rPr lang="zh-CN" altLang="en-US" dirty="0"/>
              <a:t>的子表格中包含了每个数值</a:t>
            </a:r>
            <a:r>
              <a:rPr lang="en-US" dirty="0"/>
              <a:t>.</a:t>
            </a:r>
          </a:p>
          <a:p>
            <a:endParaRPr lang="en-US" dirty="0"/>
          </a:p>
          <a:p>
            <a:endParaRPr lang="en-US" dirty="0"/>
          </a:p>
          <a:p>
            <a:r>
              <a:rPr lang="zh-CN" altLang="en-US" dirty="0"/>
              <a:t>每一个空格都不会填写超过一个数值</a:t>
            </a:r>
            <a:r>
              <a:rPr lang="en-US" dirty="0"/>
              <a:t>. </a:t>
            </a:r>
            <a:r>
              <a:rPr lang="zh-CN" altLang="en-US" dirty="0"/>
              <a:t>当           </a:t>
            </a:r>
            <a:r>
              <a:rPr lang="en-US" altLang="zh-CN" dirty="0"/>
              <a:t>, </a:t>
            </a:r>
            <a:r>
              <a:rPr lang="zh-CN" altLang="en-US" dirty="0"/>
              <a:t>数值取值为</a:t>
            </a:r>
            <a:r>
              <a:rPr lang="en-US" altLang="zh-CN" dirty="0"/>
              <a:t>1</a:t>
            </a:r>
            <a:r>
              <a:rPr lang="zh-CN" altLang="en-US" dirty="0"/>
              <a:t>到</a:t>
            </a:r>
            <a:r>
              <a:rPr lang="en-US" altLang="zh-CN" dirty="0"/>
              <a:t>9</a:t>
            </a:r>
            <a:r>
              <a:rPr lang="zh-CN" altLang="en-US" dirty="0"/>
              <a:t>之间的数</a:t>
            </a:r>
            <a:r>
              <a:rPr lang="en-US" altLang="zh-CN" dirty="0"/>
              <a:t>, </a:t>
            </a:r>
            <a:r>
              <a:rPr lang="zh-CN" altLang="en-US" dirty="0"/>
              <a:t>那么</a:t>
            </a:r>
            <a:endParaRPr lang="en-US" dirty="0"/>
          </a:p>
        </p:txBody>
      </p:sp>
      <p:sp>
        <p:nvSpPr>
          <p:cNvPr id="4" name="日期占位符 3"/>
          <p:cNvSpPr>
            <a:spLocks noGrp="1"/>
          </p:cNvSpPr>
          <p:nvPr>
            <p:ph type="dt" sz="half" idx="10"/>
          </p:nvPr>
        </p:nvSpPr>
        <p:spPr/>
        <p:txBody>
          <a:bodyPr/>
          <a:lstStyle/>
          <a:p>
            <a:fld id="{F57A5BB6-12B4-409C-AB76-E4C1AB40D355}"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62</a:t>
            </a:fld>
            <a:endParaRPr lang="zh-CN" altLang="en-US" dirty="0"/>
          </a:p>
        </p:txBody>
      </p:sp>
      <p:pic>
        <p:nvPicPr>
          <p:cNvPr id="9" name="Picture 8" descr="addin_tmp.png"/>
          <p:cNvPicPr>
            <a:picLocks noChangeAspect="1"/>
          </p:cNvPicPr>
          <p:nvPr>
            <p:custDataLst>
              <p:tags r:id="rId1"/>
            </p:custDataLst>
          </p:nvPr>
        </p:nvPicPr>
        <p:blipFill>
          <a:blip r:embed="rId4" cstate="print"/>
          <a:stretch>
            <a:fillRect/>
          </a:stretch>
        </p:blipFill>
        <p:spPr>
          <a:xfrm>
            <a:off x="7359015" y="2638095"/>
            <a:ext cx="1034415" cy="368618"/>
          </a:xfrm>
          <a:prstGeom prst="rect">
            <a:avLst/>
          </a:prstGeom>
        </p:spPr>
      </p:pic>
      <p:pic>
        <p:nvPicPr>
          <p:cNvPr id="10" name="Picture 9" descr="addin_tmp.png"/>
          <p:cNvPicPr>
            <a:picLocks noChangeAspect="1"/>
          </p:cNvPicPr>
          <p:nvPr>
            <p:custDataLst>
              <p:tags r:id="rId2"/>
            </p:custDataLst>
          </p:nvPr>
        </p:nvPicPr>
        <p:blipFill>
          <a:blip r:embed="rId5" cstate="print"/>
          <a:stretch>
            <a:fillRect/>
          </a:stretch>
        </p:blipFill>
        <p:spPr>
          <a:xfrm>
            <a:off x="3962400" y="3442681"/>
            <a:ext cx="3609023" cy="382905"/>
          </a:xfrm>
          <a:prstGeom prst="rect">
            <a:avLst/>
          </a:prstGeom>
        </p:spPr>
      </p:pic>
      <p:sp>
        <p:nvSpPr>
          <p:cNvPr id="16" name="Title 1"/>
          <p:cNvSpPr>
            <a:spLocks noGrp="1"/>
          </p:cNvSpPr>
          <p:nvPr>
            <p:ph type="title"/>
          </p:nvPr>
        </p:nvSpPr>
        <p:spPr>
          <a:xfrm>
            <a:off x="595087" y="268889"/>
            <a:ext cx="10987314" cy="635771"/>
          </a:xfrm>
        </p:spPr>
        <p:txBody>
          <a:bodyPr/>
          <a:lstStyle/>
          <a:p>
            <a:r>
              <a:rPr lang="zh-CN" altLang="en-US" dirty="0"/>
              <a:t>可满足性的应用</a:t>
            </a:r>
            <a:endParaRPr lang="en-US" dirty="0"/>
          </a:p>
        </p:txBody>
      </p:sp>
      <p:pic>
        <p:nvPicPr>
          <p:cNvPr id="2" name="图片 1"/>
          <p:cNvPicPr>
            <a:picLocks noChangeAspect="1"/>
          </p:cNvPicPr>
          <p:nvPr/>
        </p:nvPicPr>
        <p:blipFill>
          <a:blip r:embed="rId6"/>
          <a:stretch>
            <a:fillRect/>
          </a:stretch>
        </p:blipFill>
        <p:spPr>
          <a:xfrm>
            <a:off x="4990938" y="1516838"/>
            <a:ext cx="3734124" cy="899238"/>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可满足性的应用</a:t>
            </a:r>
            <a:endParaRPr lang="en-US" dirty="0"/>
          </a:p>
        </p:txBody>
      </p:sp>
      <p:sp>
        <p:nvSpPr>
          <p:cNvPr id="3" name="Content Placeholder 2"/>
          <p:cNvSpPr>
            <a:spLocks noGrp="1"/>
          </p:cNvSpPr>
          <p:nvPr>
            <p:ph idx="1"/>
          </p:nvPr>
        </p:nvSpPr>
        <p:spPr/>
        <p:txBody>
          <a:bodyPr/>
          <a:lstStyle/>
          <a:p>
            <a:pPr algn="just"/>
            <a:r>
              <a:rPr lang="zh-CN" altLang="en-US" dirty="0"/>
              <a:t>为了解决数独谜题</a:t>
            </a:r>
            <a:r>
              <a:rPr lang="en-US" dirty="0"/>
              <a:t>, </a:t>
            </a:r>
            <a:r>
              <a:rPr lang="zh-CN" altLang="en-US" dirty="0"/>
              <a:t>我们需要找到一种分配数值到</a:t>
            </a:r>
            <a:r>
              <a:rPr lang="en-US" altLang="zh-CN" dirty="0"/>
              <a:t>729</a:t>
            </a:r>
            <a:r>
              <a:rPr lang="zh-CN" altLang="en-US" dirty="0"/>
              <a:t>个命题中</a:t>
            </a:r>
            <a:r>
              <a:rPr lang="en-US" altLang="zh-CN" dirty="0"/>
              <a:t>, </a:t>
            </a:r>
            <a:r>
              <a:rPr lang="zh-CN" altLang="en-US" dirty="0"/>
              <a:t>并且让上面所有命题的合取式为真</a:t>
            </a:r>
            <a:r>
              <a:rPr lang="en-US" altLang="zh-CN" dirty="0"/>
              <a:t>. </a:t>
            </a:r>
            <a:r>
              <a:rPr lang="zh-CN" altLang="en-US" dirty="0"/>
              <a:t>分配时需要满足数独的要求条件</a:t>
            </a:r>
            <a:r>
              <a:rPr lang="en-US" dirty="0"/>
              <a:t>.</a:t>
            </a:r>
          </a:p>
          <a:p>
            <a:pPr algn="just"/>
            <a:r>
              <a:rPr lang="zh-CN" altLang="en-US" dirty="0"/>
              <a:t>真值表可以用来决定一个复合命题的可满足性</a:t>
            </a:r>
            <a:r>
              <a:rPr lang="en-US" altLang="zh-CN" dirty="0"/>
              <a:t>. </a:t>
            </a:r>
            <a:r>
              <a:rPr lang="zh-CN" altLang="en-US" dirty="0"/>
              <a:t>但是对于这种问题</a:t>
            </a:r>
            <a:r>
              <a:rPr lang="en-US" altLang="zh-CN" dirty="0"/>
              <a:t>,</a:t>
            </a:r>
            <a:r>
              <a:rPr lang="zh-CN" altLang="en-US" dirty="0"/>
              <a:t>计算机解决起来会太过复杂</a:t>
            </a:r>
            <a:r>
              <a:rPr lang="en-US" dirty="0"/>
              <a:t>. </a:t>
            </a:r>
          </a:p>
          <a:p>
            <a:pPr algn="just"/>
            <a:r>
              <a:rPr lang="zh-CN" altLang="en-US" dirty="0"/>
              <a:t>现在已有许多研究工作致力于让这个数独的可解释性问题能够更实际的操作</a:t>
            </a:r>
            <a:r>
              <a:rPr lang="en-US" dirty="0"/>
              <a:t>. </a:t>
            </a:r>
          </a:p>
        </p:txBody>
      </p:sp>
      <p:sp>
        <p:nvSpPr>
          <p:cNvPr id="4" name="日期占位符 3"/>
          <p:cNvSpPr>
            <a:spLocks noGrp="1"/>
          </p:cNvSpPr>
          <p:nvPr>
            <p:ph type="dt" sz="half" idx="10"/>
          </p:nvPr>
        </p:nvSpPr>
        <p:spPr/>
        <p:txBody>
          <a:bodyPr/>
          <a:lstStyle/>
          <a:p>
            <a:fld id="{FFF93AB4-C7D7-4038-8134-0C13898E14A5}"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63</a:t>
            </a:fld>
            <a:endParaRPr lang="zh-CN" alt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49943" y="1676400"/>
            <a:ext cx="11277599" cy="846382"/>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49944" y="1012624"/>
            <a:ext cx="11277599" cy="511376"/>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normAutofit/>
          </a:bodyPr>
          <a:lstStyle/>
          <a:p>
            <a:r>
              <a:rPr lang="zh-CN" altLang="en-US" dirty="0"/>
              <a:t>范式</a:t>
            </a:r>
            <a:r>
              <a:rPr lang="en-US" altLang="zh-CN" dirty="0"/>
              <a:t>(</a:t>
            </a:r>
            <a:r>
              <a:rPr lang="zh-CN" altLang="en-US" dirty="0"/>
              <a:t>补充知识</a:t>
            </a:r>
            <a:r>
              <a:rPr lang="en-US" altLang="zh-CN" dirty="0"/>
              <a: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b="1" dirty="0">
                    <a:solidFill>
                      <a:srgbClr val="C00000"/>
                    </a:solidFill>
                  </a:rPr>
                  <a:t>范式</a:t>
                </a:r>
                <a:r>
                  <a:rPr lang="zh-CN" altLang="en-US" dirty="0"/>
                  <a:t>是命题公式的规范形式</a:t>
                </a:r>
                <a:r>
                  <a:rPr lang="en-US" altLang="zh-CN" dirty="0"/>
                  <a:t>, </a:t>
                </a:r>
                <a:r>
                  <a:rPr lang="zh-CN" altLang="en-US" dirty="0"/>
                  <a:t>分为</a:t>
                </a:r>
                <a:r>
                  <a:rPr lang="zh-CN" altLang="en-US" b="1" dirty="0">
                    <a:solidFill>
                      <a:srgbClr val="C00000"/>
                    </a:solidFill>
                  </a:rPr>
                  <a:t>析取范式</a:t>
                </a:r>
                <a:r>
                  <a:rPr lang="zh-CN" altLang="en-US" dirty="0"/>
                  <a:t>和</a:t>
                </a:r>
                <a:r>
                  <a:rPr lang="zh-CN" altLang="en-US" b="1" dirty="0">
                    <a:solidFill>
                      <a:srgbClr val="C00000"/>
                    </a:solidFill>
                  </a:rPr>
                  <a:t>合取范式</a:t>
                </a:r>
                <a:r>
                  <a:rPr lang="en-US" altLang="zh-CN" dirty="0"/>
                  <a:t>.</a:t>
                </a:r>
                <a:endParaRPr lang="en-US" dirty="0"/>
              </a:p>
              <a:p>
                <a:pPr>
                  <a:lnSpc>
                    <a:spcPct val="100000"/>
                  </a:lnSpc>
                </a:pPr>
                <a:r>
                  <a:rPr lang="zh-CN" altLang="en-US" dirty="0"/>
                  <a:t>命题公式</a:t>
                </a:r>
                <a:r>
                  <a:rPr lang="en-US" altLang="zh-CN" dirty="0"/>
                  <a:t>A</a:t>
                </a:r>
                <a:r>
                  <a:rPr lang="zh-CN" altLang="en-US" dirty="0"/>
                  <a:t>如果可以等价写为</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A</m:t>
                        </m:r>
                      </m:e>
                      <m:sub>
                        <m:r>
                          <a:rPr lang="en-US" altLang="zh-CN" b="0" i="1" smtClean="0">
                            <a:latin typeface="Cambria Math" panose="02040503050406030204" pitchFamily="18" charset="0"/>
                          </a:rPr>
                          <m:t>1</m:t>
                        </m:r>
                      </m:sub>
                    </m:sSub>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A</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A</m:t>
                        </m:r>
                      </m:e>
                      <m:sub>
                        <m:r>
                          <a:rPr lang="en-US" altLang="zh-CN" b="0" i="1" smtClean="0">
                            <a:latin typeface="Cambria Math" panose="02040503050406030204" pitchFamily="18" charset="0"/>
                          </a:rPr>
                          <m:t>𝑛</m:t>
                        </m:r>
                      </m:sub>
                    </m:sSub>
                  </m:oMath>
                </a14:m>
                <a:r>
                  <a:rPr lang="en-US" altLang="zh-CN" dirty="0"/>
                  <a:t>, </a:t>
                </a:r>
                <a:r>
                  <a:rPr lang="zh-CN" altLang="en-US" dirty="0"/>
                  <a:t>其中</a:t>
                </a:r>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A</m:t>
                        </m:r>
                      </m:e>
                      <m:sub>
                        <m:r>
                          <m:rPr>
                            <m:sty m:val="p"/>
                          </m:rPr>
                          <a:rPr lang="en-US" altLang="zh-CN" i="1">
                            <a:latin typeface="Cambria Math" panose="02040503050406030204" pitchFamily="18" charset="0"/>
                          </a:rPr>
                          <m:t>i</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=1,2,…,</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zh-CN" altLang="en-US" i="1">
                        <a:latin typeface="Cambria Math" panose="02040503050406030204" pitchFamily="18" charset="0"/>
                      </a:rPr>
                      <m:t>是</m:t>
                    </m:r>
                  </m:oMath>
                </a14:m>
                <a:r>
                  <a:rPr lang="zh-CN" altLang="en-US" dirty="0"/>
                  <a:t>命题变量或其否定形式的合取式</a:t>
                </a:r>
                <a:r>
                  <a:rPr lang="en-US" altLang="zh-CN" dirty="0"/>
                  <a:t>, </a:t>
                </a:r>
                <a:r>
                  <a:rPr lang="zh-CN" altLang="en-US" dirty="0"/>
                  <a:t>则称该公式为</a:t>
                </a:r>
                <a:r>
                  <a:rPr lang="en-US" altLang="zh-CN" dirty="0"/>
                  <a:t>A</a:t>
                </a:r>
                <a:r>
                  <a:rPr lang="zh-CN" altLang="en-US" dirty="0"/>
                  <a:t>的</a:t>
                </a:r>
                <a:r>
                  <a:rPr lang="zh-CN" altLang="en-US" b="1" dirty="0">
                    <a:solidFill>
                      <a:srgbClr val="C00000"/>
                    </a:solidFill>
                  </a:rPr>
                  <a:t>析取范式</a:t>
                </a:r>
                <a:r>
                  <a:rPr lang="en-US" altLang="zh-CN" dirty="0"/>
                  <a:t>.</a:t>
                </a:r>
              </a:p>
              <a:p>
                <a:endParaRPr lang="en-US" altLang="zh-CN" dirty="0"/>
              </a:p>
              <a:p>
                <a:r>
                  <a:rPr lang="zh-CN" altLang="en-US" dirty="0"/>
                  <a:t>例</a:t>
                </a:r>
                <a:r>
                  <a:rPr lang="en-US" altLang="zh-CN" dirty="0"/>
                  <a:t>:</a:t>
                </a:r>
                <a:r>
                  <a:rPr lang="zh-CN" altLang="en-US" dirty="0"/>
                  <a:t>判断以下是否为析取范式</a:t>
                </a:r>
                <a:r>
                  <a:rPr lang="en-US" altLang="zh-CN" dirty="0"/>
                  <a:t>.</a:t>
                </a:r>
              </a:p>
              <a:p>
                <a:pPr marL="0" indent="0">
                  <a:buNone/>
                </a:pPr>
                <a:r>
                  <a:rPr lang="en-US" altLang="zh-CN" dirty="0">
                    <a:ea typeface="Cambria Math" panose="02040503050406030204" pitchFamily="18" charset="0"/>
                  </a:rPr>
                  <a:t>		(</a:t>
                </a:r>
                <a14:m>
                  <m:oMath xmlns:m="http://schemas.openxmlformats.org/officeDocument/2006/math">
                    <m:r>
                      <m:rPr>
                        <m:sty m:val="p"/>
                      </m:rPr>
                      <a:rPr lang="en-US" altLang="zh-CN" b="0" i="0" smtClean="0">
                        <a:latin typeface="Cambria Math" panose="02040503050406030204" pitchFamily="18" charset="0"/>
                        <a:ea typeface="Cambria Math" panose="02040503050406030204" pitchFamily="18" charset="0"/>
                      </a:rPr>
                      <m:t>p</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𝑞</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𝑞</m:t>
                    </m:r>
                    <m:r>
                      <a:rPr lang="en-US" altLang="zh-CN" b="0" i="1" smtClean="0">
                        <a:latin typeface="Cambria Math" panose="02040503050406030204" pitchFamily="18" charset="0"/>
                      </a:rPr>
                      <m:t>)</m:t>
                    </m:r>
                  </m:oMath>
                </a14:m>
                <a:endParaRPr lang="en-US" altLang="zh-CN" b="0" i="1" dirty="0">
                  <a:latin typeface="Cambria Math" panose="02040503050406030204" pitchFamily="18" charset="0"/>
                </a:endParaRPr>
              </a:p>
              <a:p>
                <a:pPr marL="0" indent="0">
                  <a:buNone/>
                </a:pPr>
                <a:r>
                  <a:rPr lang="en-US" altLang="zh-CN" dirty="0">
                    <a:ea typeface="Cambria Math" panose="02040503050406030204" pitchFamily="18" charset="0"/>
                  </a:rPr>
                  <a:t>		</a:t>
                </a:r>
                <a14:m>
                  <m:oMath xmlns:m="http://schemas.openxmlformats.org/officeDocument/2006/math">
                    <m:r>
                      <m:rPr>
                        <m:sty m:val="p"/>
                      </m:rPr>
                      <a:rPr lang="en-US" altLang="zh-CN">
                        <a:latin typeface="Cambria Math" panose="02040503050406030204" pitchFamily="18" charset="0"/>
                        <a:ea typeface="Cambria Math" panose="02040503050406030204" pitchFamily="18" charset="0"/>
                      </a:rPr>
                      <m:t>p</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𝑞</m:t>
                    </m:r>
                    <m:r>
                      <a:rPr lang="en-US" altLang="zh-CN" i="1">
                        <a:latin typeface="Cambria Math" panose="02040503050406030204" pitchFamily="18" charset="0"/>
                      </a:rPr>
                      <m:t>)</m:t>
                    </m:r>
                  </m:oMath>
                </a14:m>
                <a:endParaRPr lang="en-US" altLang="zh-CN" dirty="0"/>
              </a:p>
              <a:p>
                <a:r>
                  <a:rPr lang="zh-CN" altLang="en-US" dirty="0"/>
                  <a:t>解</a:t>
                </a:r>
                <a:r>
                  <a:rPr lang="en-US" altLang="zh-CN" dirty="0"/>
                  <a:t>: </a:t>
                </a:r>
                <a:r>
                  <a:rPr lang="zh-CN" altLang="en-US" dirty="0"/>
                  <a:t>第一个是析取范式，第二个不是析取范式</a:t>
                </a:r>
                <a:r>
                  <a:rPr lang="en-US" altLang="zh-CN" dirty="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99" t="-2143"/>
                </a:stretch>
              </a:blipFill>
            </p:spPr>
            <p:txBody>
              <a:bodyPr/>
              <a:lstStyle/>
              <a:p>
                <a:r>
                  <a:rPr lang="zh-CN" altLang="en-US">
                    <a:noFill/>
                  </a:rPr>
                  <a:t> </a:t>
                </a:r>
              </a:p>
            </p:txBody>
          </p:sp>
        </mc:Fallback>
      </mc:AlternateContent>
      <p:sp>
        <p:nvSpPr>
          <p:cNvPr id="6" name="日期占位符 3"/>
          <p:cNvSpPr>
            <a:spLocks noGrp="1"/>
          </p:cNvSpPr>
          <p:nvPr>
            <p:ph type="dt" sz="half" idx="10"/>
          </p:nvPr>
        </p:nvSpPr>
        <p:spPr>
          <a:xfrm>
            <a:off x="457200" y="6400799"/>
            <a:ext cx="2895600" cy="370917"/>
          </a:xfrm>
        </p:spPr>
        <p:txBody>
          <a:bodyPr/>
          <a:lstStyle/>
          <a:p>
            <a:fld id="{7C542F5A-83AB-408B-8DC3-76815258971B}" type="datetime1">
              <a:rPr lang="zh-CN" altLang="en-US" smtClean="0"/>
              <a:t>2023/11/18</a:t>
            </a:fld>
            <a:endParaRPr lang="zh-CN" altLang="en-US" dirty="0"/>
          </a:p>
        </p:txBody>
      </p:sp>
      <p:sp>
        <p:nvSpPr>
          <p:cNvPr id="7" name="页脚占位符 4"/>
          <p:cNvSpPr>
            <a:spLocks noGrp="1"/>
          </p:cNvSpPr>
          <p:nvPr>
            <p:ph type="ftr" sz="quarter" idx="11"/>
          </p:nvPr>
        </p:nvSpPr>
        <p:spPr>
          <a:xfrm>
            <a:off x="8839200" y="6362705"/>
            <a:ext cx="2971800" cy="419059"/>
          </a:xfrm>
        </p:spPr>
        <p:txBody>
          <a:bodyPr/>
          <a:lstStyle/>
          <a:p>
            <a:r>
              <a:rPr lang="zh-CN" altLang="en-US" dirty="0"/>
              <a:t>华中科技大学</a:t>
            </a:r>
            <a:r>
              <a:rPr lang="en-US" altLang="zh-CN" dirty="0"/>
              <a:t>NNSS</a:t>
            </a:r>
            <a:r>
              <a:rPr lang="zh-CN" altLang="en-US" dirty="0"/>
              <a:t>实验室</a:t>
            </a:r>
          </a:p>
        </p:txBody>
      </p:sp>
      <p:sp>
        <p:nvSpPr>
          <p:cNvPr id="10" name="灯片编号占位符 5"/>
          <p:cNvSpPr>
            <a:spLocks noGrp="1"/>
          </p:cNvSpPr>
          <p:nvPr>
            <p:ph type="sldNum" sz="quarter" idx="12"/>
          </p:nvPr>
        </p:nvSpPr>
        <p:spPr>
          <a:xfrm>
            <a:off x="4267200" y="6406591"/>
            <a:ext cx="3657600" cy="365125"/>
          </a:xfrm>
        </p:spPr>
        <p:txBody>
          <a:bodyPr/>
          <a:lstStyle/>
          <a:p>
            <a:fld id="{67913A8A-9EFB-4B5F-9CCB-3D21173FAA85}" type="slidenum">
              <a:rPr lang="zh-CN" altLang="en-US" smtClean="0"/>
              <a:pPr/>
              <a:t>64</a:t>
            </a:fld>
            <a:endParaRPr lang="zh-CN" altLang="en-US" dirty="0"/>
          </a:p>
        </p:txBody>
      </p:sp>
    </p:spTree>
    <p:extLst>
      <p:ext uri="{BB962C8B-B14F-4D97-AF65-F5344CB8AC3E}">
        <p14:creationId xmlns:p14="http://schemas.microsoft.com/office/powerpoint/2010/main" val="1384163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49943" y="1143000"/>
            <a:ext cx="11277599" cy="846382"/>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normAutofit/>
          </a:bodyPr>
          <a:lstStyle/>
          <a:p>
            <a:r>
              <a:rPr lang="zh-CN" altLang="en-US" dirty="0"/>
              <a:t>范式</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nSpc>
                    <a:spcPct val="100000"/>
                  </a:lnSpc>
                </a:pPr>
                <a:r>
                  <a:rPr lang="zh-CN" altLang="en-US" dirty="0"/>
                  <a:t>命题公式</a:t>
                </a:r>
                <a:r>
                  <a:rPr lang="en-US" altLang="zh-CN" dirty="0"/>
                  <a:t>A</a:t>
                </a:r>
                <a:r>
                  <a:rPr lang="zh-CN" altLang="en-US" dirty="0"/>
                  <a:t>如果可以等价写为</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A</m:t>
                        </m:r>
                      </m:e>
                      <m:sub>
                        <m:r>
                          <a:rPr lang="en-US" altLang="zh-CN" b="0" i="1" smtClean="0">
                            <a:latin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A</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A</m:t>
                        </m:r>
                      </m:e>
                      <m:sub>
                        <m:r>
                          <a:rPr lang="en-US" altLang="zh-CN" b="0" i="1" smtClean="0">
                            <a:latin typeface="Cambria Math" panose="02040503050406030204" pitchFamily="18" charset="0"/>
                          </a:rPr>
                          <m:t>𝑛</m:t>
                        </m:r>
                      </m:sub>
                    </m:sSub>
                  </m:oMath>
                </a14:m>
                <a:r>
                  <a:rPr lang="en-US" altLang="zh-CN" dirty="0"/>
                  <a:t>, </a:t>
                </a:r>
                <a:r>
                  <a:rPr lang="zh-CN" altLang="en-US" dirty="0"/>
                  <a:t>其中</a:t>
                </a:r>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A</m:t>
                        </m:r>
                      </m:e>
                      <m:sub>
                        <m:r>
                          <m:rPr>
                            <m:sty m:val="p"/>
                          </m:rPr>
                          <a:rPr lang="en-US" altLang="zh-CN" i="1">
                            <a:latin typeface="Cambria Math" panose="02040503050406030204" pitchFamily="18" charset="0"/>
                          </a:rPr>
                          <m:t>i</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=1,2,…,</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zh-CN" altLang="en-US" i="1">
                        <a:latin typeface="Cambria Math" panose="02040503050406030204" pitchFamily="18" charset="0"/>
                      </a:rPr>
                      <m:t>是</m:t>
                    </m:r>
                  </m:oMath>
                </a14:m>
                <a:r>
                  <a:rPr lang="zh-CN" altLang="en-US" dirty="0"/>
                  <a:t>命题变元或其否定形式的析取式</a:t>
                </a:r>
                <a:r>
                  <a:rPr lang="en-US" altLang="zh-CN" dirty="0"/>
                  <a:t>, </a:t>
                </a:r>
                <a:r>
                  <a:rPr lang="zh-CN" altLang="en-US" dirty="0"/>
                  <a:t>则称该公式为</a:t>
                </a:r>
                <a:r>
                  <a:rPr lang="en-US" altLang="zh-CN" dirty="0"/>
                  <a:t>A</a:t>
                </a:r>
                <a:r>
                  <a:rPr lang="zh-CN" altLang="en-US" dirty="0"/>
                  <a:t>的</a:t>
                </a:r>
                <a:r>
                  <a:rPr lang="zh-CN" altLang="en-US" b="1" dirty="0">
                    <a:solidFill>
                      <a:srgbClr val="C00000"/>
                    </a:solidFill>
                  </a:rPr>
                  <a:t>合取范式</a:t>
                </a:r>
                <a:r>
                  <a:rPr lang="en-US" altLang="zh-CN" dirty="0"/>
                  <a:t>.</a:t>
                </a:r>
              </a:p>
              <a:p>
                <a:r>
                  <a:rPr lang="zh-CN" altLang="en-US" dirty="0"/>
                  <a:t>例</a:t>
                </a:r>
                <a:r>
                  <a:rPr lang="en-US" altLang="zh-CN" dirty="0"/>
                  <a:t>:</a:t>
                </a:r>
                <a:r>
                  <a:rPr lang="zh-CN" altLang="en-US" dirty="0"/>
                  <a:t>求</a:t>
                </a:r>
                <a:r>
                  <a:rPr lang="en-US" altLang="zh-CN" dirty="0">
                    <a:ea typeface="Cambria Math" panose="02040503050406030204" pitchFamily="18" charset="0"/>
                  </a:rPr>
                  <a:t>(</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𝑞</m:t>
                    </m:r>
                    <m:r>
                      <a:rPr lang="en-US" altLang="zh-CN" b="0" i="1"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𝑟</m:t>
                    </m:r>
                  </m:oMath>
                </a14:m>
                <a:r>
                  <a:rPr lang="zh-CN" altLang="en-US" dirty="0"/>
                  <a:t>的析取范式和合取范式</a:t>
                </a:r>
                <a:r>
                  <a:rPr lang="en-US" altLang="zh-CN" dirty="0"/>
                  <a:t>.</a:t>
                </a:r>
              </a:p>
              <a:p>
                <a:r>
                  <a:rPr lang="zh-CN" altLang="en-US" dirty="0"/>
                  <a:t>解</a:t>
                </a:r>
                <a:r>
                  <a:rPr lang="en-US" altLang="zh-CN" dirty="0"/>
                  <a:t>: </a:t>
                </a:r>
              </a:p>
              <a:p>
                <a:r>
                  <a:rPr lang="zh-CN" altLang="en-US" dirty="0"/>
                  <a:t>析取范式</a:t>
                </a:r>
                <a:r>
                  <a:rPr lang="en-US" altLang="zh-CN" dirty="0"/>
                  <a:t>:</a:t>
                </a:r>
                <a:r>
                  <a:rPr lang="en-US" altLang="zh-CN" dirty="0">
                    <a:ea typeface="Cambria Math" panose="02040503050406030204" pitchFamily="18" charset="0"/>
                  </a:rPr>
                  <a:t> </a:t>
                </a:r>
              </a:p>
              <a:p>
                <a:pPr lvl="1"/>
                <a:r>
                  <a:rPr lang="en-US" altLang="zh-CN" dirty="0">
                    <a:ea typeface="Cambria Math" panose="02040503050406030204" pitchFamily="18" charset="0"/>
                  </a:rPr>
                  <a:t>(</a:t>
                </a:r>
                <a14:m>
                  <m:oMath xmlns:m="http://schemas.openxmlformats.org/officeDocument/2006/math">
                    <m:r>
                      <a:rPr lang="en-US" altLang="zh-CN">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𝑞</m:t>
                    </m:r>
                    <m:r>
                      <a:rPr lang="en-US" altLang="zh-CN">
                        <a:latin typeface="Cambria Math" panose="02040503050406030204" pitchFamily="18" charset="0"/>
                      </a:rPr>
                      <m:t>)→</m:t>
                    </m:r>
                    <m:r>
                      <a:rPr lang="en-US" altLang="zh-CN">
                        <a:latin typeface="Cambria Math" panose="02040503050406030204" pitchFamily="18" charset="0"/>
                      </a:rPr>
                      <m:t>𝑟</m:t>
                    </m:r>
                  </m:oMath>
                </a14:m>
                <a:r>
                  <a:rPr lang="en-US" altLang="zh-CN" dirty="0"/>
                  <a:t> </a:t>
                </a:r>
                <a14:m>
                  <m:oMath xmlns:m="http://schemas.openxmlformats.org/officeDocument/2006/math">
                    <m:r>
                      <a:rPr lang="en-US" altLang="zh-CN">
                        <a:latin typeface="Cambria Math" panose="02040503050406030204" pitchFamily="18" charset="0"/>
                      </a:rPr>
                      <m:t>≡¬</m:t>
                    </m:r>
                  </m:oMath>
                </a14:m>
                <a:r>
                  <a:rPr lang="en-US" altLang="zh-CN" dirty="0"/>
                  <a:t>(</a:t>
                </a:r>
                <a14:m>
                  <m:oMath xmlns:m="http://schemas.openxmlformats.org/officeDocument/2006/math">
                    <m:r>
                      <a:rPr lang="en-US" altLang="zh-CN">
                        <a:latin typeface="Cambria Math" panose="02040503050406030204" pitchFamily="18" charset="0"/>
                      </a:rPr>
                      <m:t>(¬</m:t>
                    </m:r>
                    <m:r>
                      <a:rPr lang="en-US" altLang="zh-CN">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𝑞</m:t>
                    </m:r>
                  </m:oMath>
                </a14:m>
                <a:r>
                  <a:rPr lang="en-US" altLang="zh-CN" dirty="0"/>
                  <a:t>)</a:t>
                </a:r>
                <a14:m>
                  <m:oMath xmlns:m="http://schemas.openxmlformats.org/officeDocument/2006/math">
                    <m:r>
                      <a:rPr lang="en-US" altLang="zh-CN">
                        <a:latin typeface="Cambria Math" panose="02040503050406030204" pitchFamily="18" charset="0"/>
                      </a:rPr>
                      <m:t>⋀</m:t>
                    </m:r>
                  </m:oMath>
                </a14:m>
                <a:r>
                  <a:rPr lang="en-US" altLang="zh-CN" dirty="0"/>
                  <a:t>(</a:t>
                </a:r>
                <a14:m>
                  <m:oMath xmlns:m="http://schemas.openxmlformats.org/officeDocument/2006/math">
                    <m:r>
                      <a:rPr lang="en-US" altLang="zh-CN">
                        <a:latin typeface="Cambria Math" panose="02040503050406030204" pitchFamily="18" charset="0"/>
                      </a:rPr>
                      <m:t>¬</m:t>
                    </m:r>
                    <m:r>
                      <a:rPr lang="en-US" altLang="zh-CN">
                        <a:latin typeface="Cambria Math" panose="02040503050406030204" pitchFamily="18" charset="0"/>
                      </a:rPr>
                      <m:t>𝑞</m:t>
                    </m:r>
                    <m:r>
                      <a:rPr lang="en-US" altLang="zh-CN">
                        <a:latin typeface="Cambria Math" panose="02040503050406030204" pitchFamily="18" charset="0"/>
                      </a:rPr>
                      <m:t>⋁</m:t>
                    </m:r>
                    <m:r>
                      <a:rPr lang="en-US" altLang="zh-CN">
                        <a:latin typeface="Cambria Math" panose="02040503050406030204" pitchFamily="18" charset="0"/>
                      </a:rPr>
                      <m:t>𝑝</m:t>
                    </m:r>
                  </m:oMath>
                </a14:m>
                <a:r>
                  <a:rPr lang="en-US" altLang="zh-CN" dirty="0"/>
                  <a:t>))</a:t>
                </a:r>
                <a14:m>
                  <m:oMath xmlns:m="http://schemas.openxmlformats.org/officeDocument/2006/math">
                    <m:r>
                      <a:rPr lang="en-US" altLang="zh-CN">
                        <a:latin typeface="Cambria Math" panose="02040503050406030204" pitchFamily="18" charset="0"/>
                      </a:rPr>
                      <m:t>⋁</m:t>
                    </m:r>
                    <m:r>
                      <a:rPr lang="en-US" altLang="zh-CN">
                        <a:latin typeface="Cambria Math" panose="02040503050406030204" pitchFamily="18" charset="0"/>
                      </a:rPr>
                      <m:t>𝑟</m:t>
                    </m:r>
                  </m:oMath>
                </a14:m>
                <a:r>
                  <a:rPr lang="en-US" altLang="zh-CN" dirty="0"/>
                  <a:t>  </a:t>
                </a:r>
                <a:r>
                  <a:rPr lang="zh-CN" altLang="en-US" dirty="0"/>
                  <a:t>去掉</a:t>
                </a:r>
                <a14:m>
                  <m:oMath xmlns:m="http://schemas.openxmlformats.org/officeDocument/2006/math">
                    <m:r>
                      <a:rPr lang="en-US" altLang="zh-CN">
                        <a:latin typeface="Cambria Math" panose="02040503050406030204" pitchFamily="18" charset="0"/>
                      </a:rPr>
                      <m:t>⋀⋁¬</m:t>
                    </m:r>
                  </m:oMath>
                </a14:m>
                <a:r>
                  <a:rPr lang="zh-CN" altLang="en-US" dirty="0"/>
                  <a:t>以外的其他连结词</a:t>
                </a:r>
                <a:endParaRPr lang="en-US" altLang="zh-CN" dirty="0"/>
              </a:p>
              <a:p>
                <a:pPr lvl="1"/>
                <a:r>
                  <a:rPr lang="en-US" altLang="zh-CN" dirty="0"/>
                  <a:t>                   </a:t>
                </a:r>
                <a14:m>
                  <m:oMath xmlns:m="http://schemas.openxmlformats.org/officeDocument/2006/math">
                    <m:r>
                      <a:rPr lang="en-US" altLang="zh-CN">
                        <a:latin typeface="Cambria Math" panose="02040503050406030204" pitchFamily="18" charset="0"/>
                      </a:rPr>
                      <m:t>≡ </m:t>
                    </m:r>
                  </m:oMath>
                </a14:m>
                <a:r>
                  <a:rPr lang="en-US" altLang="zh-CN" dirty="0"/>
                  <a:t>(</a:t>
                </a:r>
                <a14:m>
                  <m:oMath xmlns:m="http://schemas.openxmlformats.org/officeDocument/2006/math">
                    <m:r>
                      <a:rPr lang="en-US" altLang="zh-CN">
                        <a:latin typeface="Cambria Math" panose="02040503050406030204" pitchFamily="18" charset="0"/>
                      </a:rPr>
                      <m:t> </m:t>
                    </m:r>
                    <m:r>
                      <a:rPr lang="en-US" altLang="zh-CN">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𝑞</m:t>
                    </m:r>
                  </m:oMath>
                </a14:m>
                <a:r>
                  <a:rPr lang="en-US" altLang="zh-CN" dirty="0"/>
                  <a:t>)</a:t>
                </a:r>
                <a14:m>
                  <m:oMath xmlns:m="http://schemas.openxmlformats.org/officeDocument/2006/math">
                    <m:r>
                      <a:rPr lang="en-US" altLang="zh-CN">
                        <a:latin typeface="Cambria Math" panose="02040503050406030204" pitchFamily="18" charset="0"/>
                      </a:rPr>
                      <m:t>⋁</m:t>
                    </m:r>
                  </m:oMath>
                </a14:m>
                <a:r>
                  <a:rPr lang="en-US" altLang="zh-CN" dirty="0"/>
                  <a:t>(</a:t>
                </a:r>
                <a14:m>
                  <m:oMath xmlns:m="http://schemas.openxmlformats.org/officeDocument/2006/math">
                    <m:r>
                      <a:rPr lang="en-US" altLang="zh-CN">
                        <a:latin typeface="Cambria Math" panose="02040503050406030204" pitchFamily="18" charset="0"/>
                      </a:rPr>
                      <m:t>𝑞</m:t>
                    </m:r>
                    <m:r>
                      <a:rPr lang="en-US" altLang="zh-CN">
                        <a:latin typeface="Cambria Math" panose="02040503050406030204" pitchFamily="18" charset="0"/>
                      </a:rPr>
                      <m:t>⋀¬</m:t>
                    </m:r>
                    <m:r>
                      <a:rPr lang="en-US" altLang="zh-CN">
                        <a:latin typeface="Cambria Math" panose="02040503050406030204" pitchFamily="18" charset="0"/>
                      </a:rPr>
                      <m:t>𝑝</m:t>
                    </m:r>
                  </m:oMath>
                </a14:m>
                <a:r>
                  <a:rPr lang="en-US" altLang="zh-CN" dirty="0"/>
                  <a:t>)</a:t>
                </a:r>
                <a14:m>
                  <m:oMath xmlns:m="http://schemas.openxmlformats.org/officeDocument/2006/math">
                    <m:r>
                      <a:rPr lang="en-US" altLang="zh-CN">
                        <a:latin typeface="Cambria Math" panose="02040503050406030204" pitchFamily="18" charset="0"/>
                      </a:rPr>
                      <m:t>⋁</m:t>
                    </m:r>
                    <m:r>
                      <a:rPr lang="en-US" altLang="zh-CN">
                        <a:latin typeface="Cambria Math" panose="02040503050406030204" pitchFamily="18" charset="0"/>
                      </a:rPr>
                      <m:t>𝑟</m:t>
                    </m:r>
                  </m:oMath>
                </a14:m>
                <a:r>
                  <a:rPr lang="en-US" altLang="zh-CN" dirty="0"/>
                  <a:t>      </a:t>
                </a:r>
                <a14:m>
                  <m:oMath xmlns:m="http://schemas.openxmlformats.org/officeDocument/2006/math">
                    <m:r>
                      <a:rPr lang="en-US" altLang="zh-CN">
                        <a:latin typeface="Cambria Math" panose="02040503050406030204" pitchFamily="18" charset="0"/>
                      </a:rPr>
                      <m:t>¬</m:t>
                    </m:r>
                  </m:oMath>
                </a14:m>
                <a:r>
                  <a:rPr lang="zh-CN" altLang="en-US" dirty="0"/>
                  <a:t>移到命题变元前面</a:t>
                </a:r>
                <a:endParaRPr lang="en-US" altLang="zh-CN" dirty="0"/>
              </a:p>
              <a:p>
                <a:r>
                  <a:rPr lang="zh-CN" altLang="en-US" dirty="0"/>
                  <a:t>合取范式</a:t>
                </a:r>
                <a:r>
                  <a:rPr lang="en-US" altLang="zh-CN" dirty="0"/>
                  <a:t>:</a:t>
                </a:r>
              </a:p>
              <a:p>
                <a:pPr lvl="1"/>
                <a:r>
                  <a:rPr lang="en-US" altLang="zh-CN" dirty="0">
                    <a:ea typeface="Cambria Math" panose="02040503050406030204" pitchFamily="18" charset="0"/>
                  </a:rPr>
                  <a:t>(</a:t>
                </a:r>
                <a14:m>
                  <m:oMath xmlns:m="http://schemas.openxmlformats.org/officeDocument/2006/math">
                    <m:r>
                      <a:rPr lang="en-US" altLang="zh-CN">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𝑞</m:t>
                    </m:r>
                    <m:r>
                      <a:rPr lang="en-US" altLang="zh-CN">
                        <a:latin typeface="Cambria Math" panose="02040503050406030204" pitchFamily="18" charset="0"/>
                      </a:rPr>
                      <m:t>)→</m:t>
                    </m:r>
                    <m:r>
                      <a:rPr lang="en-US" altLang="zh-CN">
                        <a:latin typeface="Cambria Math" panose="02040503050406030204" pitchFamily="18" charset="0"/>
                      </a:rPr>
                      <m:t>𝑟</m:t>
                    </m:r>
                  </m:oMath>
                </a14:m>
                <a:r>
                  <a:rPr lang="en-US" altLang="zh-CN" dirty="0"/>
                  <a:t> </a:t>
                </a:r>
                <a14:m>
                  <m:oMath xmlns:m="http://schemas.openxmlformats.org/officeDocument/2006/math">
                    <m:r>
                      <a:rPr lang="en-US" altLang="zh-CN">
                        <a:latin typeface="Cambria Math" panose="02040503050406030204" pitchFamily="18" charset="0"/>
                      </a:rPr>
                      <m:t>≡¬</m:t>
                    </m:r>
                  </m:oMath>
                </a14:m>
                <a:r>
                  <a:rPr lang="en-US" altLang="zh-CN" dirty="0"/>
                  <a:t>(</a:t>
                </a:r>
                <a14:m>
                  <m:oMath xmlns:m="http://schemas.openxmlformats.org/officeDocument/2006/math">
                    <m:r>
                      <a:rPr lang="en-US" altLang="zh-CN">
                        <a:latin typeface="Cambria Math" panose="02040503050406030204" pitchFamily="18" charset="0"/>
                      </a:rPr>
                      <m:t>(</m:t>
                    </m:r>
                    <m:r>
                      <a:rPr lang="en-US" altLang="zh-CN">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𝑞</m:t>
                    </m:r>
                  </m:oMath>
                </a14:m>
                <a:r>
                  <a:rPr lang="en-US" altLang="zh-CN" dirty="0"/>
                  <a:t>)</a:t>
                </a:r>
                <a14:m>
                  <m:oMath xmlns:m="http://schemas.openxmlformats.org/officeDocument/2006/math">
                    <m:r>
                      <a:rPr lang="en-US" altLang="zh-CN">
                        <a:latin typeface="Cambria Math" panose="02040503050406030204" pitchFamily="18" charset="0"/>
                      </a:rPr>
                      <m:t>⋁</m:t>
                    </m:r>
                  </m:oMath>
                </a14:m>
                <a:r>
                  <a:rPr lang="en-US" altLang="zh-CN" dirty="0"/>
                  <a:t>(</a:t>
                </a:r>
                <a14:m>
                  <m:oMath xmlns:m="http://schemas.openxmlformats.org/officeDocument/2006/math">
                    <m:r>
                      <a:rPr lang="en-US" altLang="zh-CN">
                        <a:latin typeface="Cambria Math" panose="02040503050406030204" pitchFamily="18" charset="0"/>
                      </a:rPr>
                      <m:t>¬</m:t>
                    </m:r>
                    <m:r>
                      <a:rPr lang="en-US" altLang="zh-CN">
                        <a:latin typeface="Cambria Math" panose="02040503050406030204" pitchFamily="18" charset="0"/>
                      </a:rPr>
                      <m:t>𝑞</m:t>
                    </m:r>
                    <m:r>
                      <a:rPr lang="en-US" altLang="zh-CN">
                        <a:latin typeface="Cambria Math" panose="02040503050406030204" pitchFamily="18" charset="0"/>
                      </a:rPr>
                      <m:t>⋀¬</m:t>
                    </m:r>
                    <m:r>
                      <a:rPr lang="en-US" altLang="zh-CN">
                        <a:latin typeface="Cambria Math" panose="02040503050406030204" pitchFamily="18" charset="0"/>
                      </a:rPr>
                      <m:t>𝑝</m:t>
                    </m:r>
                  </m:oMath>
                </a14:m>
                <a:r>
                  <a:rPr lang="en-US" altLang="zh-CN" dirty="0"/>
                  <a:t>))</a:t>
                </a:r>
                <a14:m>
                  <m:oMath xmlns:m="http://schemas.openxmlformats.org/officeDocument/2006/math">
                    <m:r>
                      <a:rPr lang="en-US" altLang="zh-CN">
                        <a:latin typeface="Cambria Math" panose="02040503050406030204" pitchFamily="18" charset="0"/>
                      </a:rPr>
                      <m:t>⋁</m:t>
                    </m:r>
                    <m:r>
                      <a:rPr lang="en-US" altLang="zh-CN">
                        <a:latin typeface="Cambria Math" panose="02040503050406030204" pitchFamily="18" charset="0"/>
                      </a:rPr>
                      <m:t>𝑟</m:t>
                    </m:r>
                  </m:oMath>
                </a14:m>
                <a:r>
                  <a:rPr lang="en-US" altLang="zh-CN" dirty="0"/>
                  <a:t>  </a:t>
                </a:r>
                <a:r>
                  <a:rPr lang="zh-CN" altLang="en-US" dirty="0"/>
                  <a:t>去掉</a:t>
                </a:r>
                <a14:m>
                  <m:oMath xmlns:m="http://schemas.openxmlformats.org/officeDocument/2006/math">
                    <m:r>
                      <a:rPr lang="en-US" altLang="zh-CN">
                        <a:latin typeface="Cambria Math" panose="02040503050406030204" pitchFamily="18" charset="0"/>
                      </a:rPr>
                      <m:t>⋀⋁¬</m:t>
                    </m:r>
                  </m:oMath>
                </a14:m>
                <a:r>
                  <a:rPr lang="zh-CN" altLang="en-US" dirty="0"/>
                  <a:t>以外的其他连结词</a:t>
                </a:r>
                <a:endParaRPr lang="en-US" altLang="zh-CN" dirty="0"/>
              </a:p>
              <a:p>
                <a:pPr lvl="1"/>
                <a:r>
                  <a:rPr lang="en-US" altLang="zh-CN" dirty="0"/>
                  <a:t>                   </a:t>
                </a:r>
                <a14:m>
                  <m:oMath xmlns:m="http://schemas.openxmlformats.org/officeDocument/2006/math">
                    <m:r>
                      <a:rPr lang="en-US" altLang="zh-CN">
                        <a:latin typeface="Cambria Math" panose="02040503050406030204" pitchFamily="18" charset="0"/>
                      </a:rPr>
                      <m:t>≡ </m:t>
                    </m:r>
                  </m:oMath>
                </a14:m>
                <a:r>
                  <a:rPr lang="en-US" altLang="zh-CN" dirty="0"/>
                  <a:t>((</a:t>
                </a:r>
                <a14:m>
                  <m:oMath xmlns:m="http://schemas.openxmlformats.org/officeDocument/2006/math">
                    <m:r>
                      <a:rPr lang="en-US" altLang="zh-CN">
                        <a:latin typeface="Cambria Math" panose="02040503050406030204" pitchFamily="18" charset="0"/>
                      </a:rPr>
                      <m:t>¬ </m:t>
                    </m:r>
                    <m:r>
                      <a:rPr lang="en-US" altLang="zh-CN">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𝑞</m:t>
                    </m:r>
                  </m:oMath>
                </a14:m>
                <a:r>
                  <a:rPr lang="en-US" altLang="zh-CN" dirty="0"/>
                  <a:t>)</a:t>
                </a:r>
                <a14:m>
                  <m:oMath xmlns:m="http://schemas.openxmlformats.org/officeDocument/2006/math">
                    <m:r>
                      <a:rPr lang="en-US" altLang="zh-CN">
                        <a:latin typeface="Cambria Math" panose="02040503050406030204" pitchFamily="18" charset="0"/>
                      </a:rPr>
                      <m:t>⋀</m:t>
                    </m:r>
                  </m:oMath>
                </a14:m>
                <a:r>
                  <a:rPr lang="en-US" altLang="zh-CN" dirty="0"/>
                  <a:t>(</a:t>
                </a:r>
                <a14:m>
                  <m:oMath xmlns:m="http://schemas.openxmlformats.org/officeDocument/2006/math">
                    <m:r>
                      <a:rPr lang="en-US" altLang="zh-CN">
                        <a:latin typeface="Cambria Math" panose="02040503050406030204" pitchFamily="18" charset="0"/>
                      </a:rPr>
                      <m:t>𝑞</m:t>
                    </m:r>
                    <m:r>
                      <a:rPr lang="en-US" altLang="zh-CN">
                        <a:latin typeface="Cambria Math" panose="02040503050406030204" pitchFamily="18" charset="0"/>
                      </a:rPr>
                      <m:t>⋁</m:t>
                    </m:r>
                    <m:r>
                      <a:rPr lang="en-US" altLang="zh-CN">
                        <a:latin typeface="Cambria Math" panose="02040503050406030204" pitchFamily="18" charset="0"/>
                      </a:rPr>
                      <m:t>𝑝</m:t>
                    </m:r>
                  </m:oMath>
                </a14:m>
                <a:r>
                  <a:rPr lang="en-US" altLang="zh-CN" dirty="0"/>
                  <a:t>))</a:t>
                </a:r>
                <a14:m>
                  <m:oMath xmlns:m="http://schemas.openxmlformats.org/officeDocument/2006/math">
                    <m:r>
                      <a:rPr lang="en-US" altLang="zh-CN">
                        <a:latin typeface="Cambria Math" panose="02040503050406030204" pitchFamily="18" charset="0"/>
                      </a:rPr>
                      <m:t>⋁</m:t>
                    </m:r>
                    <m:r>
                      <a:rPr lang="en-US" altLang="zh-CN">
                        <a:latin typeface="Cambria Math" panose="02040503050406030204" pitchFamily="18" charset="0"/>
                      </a:rPr>
                      <m:t>𝑟</m:t>
                    </m:r>
                  </m:oMath>
                </a14:m>
                <a:r>
                  <a:rPr lang="en-US" altLang="zh-CN" dirty="0"/>
                  <a:t>      </a:t>
                </a:r>
                <a14:m>
                  <m:oMath xmlns:m="http://schemas.openxmlformats.org/officeDocument/2006/math">
                    <m:r>
                      <a:rPr lang="en-US" altLang="zh-CN">
                        <a:latin typeface="Cambria Math" panose="02040503050406030204" pitchFamily="18" charset="0"/>
                      </a:rPr>
                      <m:t>¬</m:t>
                    </m:r>
                  </m:oMath>
                </a14:m>
                <a:r>
                  <a:rPr lang="zh-CN" altLang="en-US" dirty="0"/>
                  <a:t>移到命题变元前面</a:t>
                </a:r>
                <a:endParaRPr lang="en-US" altLang="zh-CN" dirty="0"/>
              </a:p>
              <a:p>
                <a:pPr lvl="1"/>
                <a14:m>
                  <m:oMath xmlns:m="http://schemas.openxmlformats.org/officeDocument/2006/math">
                    <m:r>
                      <a:rPr lang="en-US" altLang="zh-CN" b="0" i="0" smtClean="0">
                        <a:latin typeface="Cambria Math" panose="02040503050406030204" pitchFamily="18" charset="0"/>
                      </a:rPr>
                      <m:t>                          </m:t>
                    </m:r>
                    <m:r>
                      <a:rPr lang="en-US" altLang="zh-CN">
                        <a:latin typeface="Cambria Math" panose="02040503050406030204" pitchFamily="18" charset="0"/>
                      </a:rPr>
                      <m:t>≡ </m:t>
                    </m:r>
                  </m:oMath>
                </a14:m>
                <a:r>
                  <a:rPr lang="en-US" altLang="zh-CN" dirty="0"/>
                  <a:t>((</a:t>
                </a:r>
                <a14:m>
                  <m:oMath xmlns:m="http://schemas.openxmlformats.org/officeDocument/2006/math">
                    <m:r>
                      <a:rPr lang="en-US" altLang="zh-CN">
                        <a:latin typeface="Cambria Math" panose="02040503050406030204" pitchFamily="18" charset="0"/>
                      </a:rPr>
                      <m:t>¬ </m:t>
                    </m:r>
                    <m:r>
                      <a:rPr lang="en-US" altLang="zh-CN">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𝑞</m:t>
                    </m:r>
                    <m:r>
                      <a:rPr lang="en-US" altLang="zh-CN">
                        <a:latin typeface="Cambria Math" panose="02040503050406030204" pitchFamily="18" charset="0"/>
                      </a:rPr>
                      <m:t>⋁</m:t>
                    </m:r>
                    <m:r>
                      <a:rPr lang="en-US" altLang="zh-CN">
                        <a:latin typeface="Cambria Math" panose="02040503050406030204" pitchFamily="18" charset="0"/>
                      </a:rPr>
                      <m:t>𝑟</m:t>
                    </m:r>
                  </m:oMath>
                </a14:m>
                <a:r>
                  <a:rPr lang="en-US" altLang="zh-CN" dirty="0"/>
                  <a:t>)</a:t>
                </a:r>
                <a14:m>
                  <m:oMath xmlns:m="http://schemas.openxmlformats.org/officeDocument/2006/math">
                    <m:r>
                      <a:rPr lang="en-US" altLang="zh-CN">
                        <a:latin typeface="Cambria Math" panose="02040503050406030204" pitchFamily="18" charset="0"/>
                      </a:rPr>
                      <m:t>⋀</m:t>
                    </m:r>
                  </m:oMath>
                </a14:m>
                <a:r>
                  <a:rPr lang="en-US" altLang="zh-CN" dirty="0"/>
                  <a:t>(</a:t>
                </a:r>
                <a14:m>
                  <m:oMath xmlns:m="http://schemas.openxmlformats.org/officeDocument/2006/math">
                    <m:r>
                      <a:rPr lang="en-US" altLang="zh-CN">
                        <a:latin typeface="Cambria Math" panose="02040503050406030204" pitchFamily="18" charset="0"/>
                      </a:rPr>
                      <m:t>𝑞</m:t>
                    </m:r>
                    <m:r>
                      <a:rPr lang="en-US" altLang="zh-CN">
                        <a:latin typeface="Cambria Math" panose="02040503050406030204" pitchFamily="18" charset="0"/>
                      </a:rPr>
                      <m:t>⋁</m:t>
                    </m:r>
                    <m:r>
                      <a:rPr lang="en-US" altLang="zh-CN">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𝑟</m:t>
                    </m:r>
                  </m:oMath>
                </a14:m>
                <a:r>
                  <a:rPr lang="en-US" altLang="zh-CN" dirty="0"/>
                  <a:t>)  </a:t>
                </a:r>
                <a:r>
                  <a:rPr lang="zh-CN" altLang="en-US" dirty="0"/>
                  <a:t>整理</a:t>
                </a:r>
                <a:endParaRPr lang="en-US" altLang="zh-CN" dirty="0"/>
              </a:p>
              <a:p>
                <a:pPr lvl="1"/>
                <a:endParaRPr lang="en-US" altLang="zh-CN"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99" t="-1310"/>
                </a:stretch>
              </a:blipFill>
            </p:spPr>
            <p:txBody>
              <a:bodyPr/>
              <a:lstStyle/>
              <a:p>
                <a:r>
                  <a:rPr lang="zh-CN" altLang="en-US">
                    <a:noFill/>
                  </a:rPr>
                  <a:t> </a:t>
                </a:r>
              </a:p>
            </p:txBody>
          </p:sp>
        </mc:Fallback>
      </mc:AlternateContent>
      <p:sp>
        <p:nvSpPr>
          <p:cNvPr id="5" name="日期占位符 3"/>
          <p:cNvSpPr>
            <a:spLocks noGrp="1"/>
          </p:cNvSpPr>
          <p:nvPr>
            <p:ph type="dt" sz="half" idx="10"/>
          </p:nvPr>
        </p:nvSpPr>
        <p:spPr>
          <a:xfrm>
            <a:off x="457200" y="6400799"/>
            <a:ext cx="2895600" cy="370917"/>
          </a:xfrm>
        </p:spPr>
        <p:txBody>
          <a:bodyPr/>
          <a:lstStyle/>
          <a:p>
            <a:fld id="{70073627-499F-4E7A-A76F-E2DFE7C4F3A9}" type="datetime1">
              <a:rPr lang="zh-CN" altLang="en-US" smtClean="0"/>
              <a:t>2023/11/18</a:t>
            </a:fld>
            <a:endParaRPr lang="zh-CN" altLang="en-US" dirty="0"/>
          </a:p>
        </p:txBody>
      </p:sp>
      <p:sp>
        <p:nvSpPr>
          <p:cNvPr id="7" name="灯片编号占位符 5"/>
          <p:cNvSpPr>
            <a:spLocks noGrp="1"/>
          </p:cNvSpPr>
          <p:nvPr>
            <p:ph type="sldNum" sz="quarter" idx="12"/>
          </p:nvPr>
        </p:nvSpPr>
        <p:spPr>
          <a:xfrm>
            <a:off x="4267200" y="6406591"/>
            <a:ext cx="3657600" cy="365125"/>
          </a:xfrm>
        </p:spPr>
        <p:txBody>
          <a:bodyPr/>
          <a:lstStyle/>
          <a:p>
            <a:fld id="{67913A8A-9EFB-4B5F-9CCB-3D21173FAA85}" type="slidenum">
              <a:rPr lang="zh-CN" altLang="en-US" smtClean="0"/>
              <a:pPr/>
              <a:t>65</a:t>
            </a:fld>
            <a:endParaRPr lang="zh-CN" altLang="en-US" dirty="0"/>
          </a:p>
        </p:txBody>
      </p:sp>
      <p:sp>
        <p:nvSpPr>
          <p:cNvPr id="8" name="页脚占位符 4"/>
          <p:cNvSpPr>
            <a:spLocks noGrp="1"/>
          </p:cNvSpPr>
          <p:nvPr>
            <p:ph type="ftr" sz="quarter" idx="11"/>
          </p:nvPr>
        </p:nvSpPr>
        <p:spPr>
          <a:xfrm>
            <a:off x="8915400" y="6362705"/>
            <a:ext cx="2895600" cy="419059"/>
          </a:xfrm>
        </p:spPr>
        <p:txBody>
          <a:bodyPr/>
          <a:lstStyle/>
          <a:p>
            <a:r>
              <a:rPr lang="zh-CN" altLang="en-US" dirty="0"/>
              <a:t>华中科技大学</a:t>
            </a:r>
            <a:r>
              <a:rPr lang="en-US" altLang="zh-CN" dirty="0"/>
              <a:t>NNSS</a:t>
            </a:r>
            <a:r>
              <a:rPr lang="zh-CN" altLang="en-US" dirty="0"/>
              <a:t>实验室</a:t>
            </a:r>
          </a:p>
        </p:txBody>
      </p:sp>
    </p:spTree>
    <p:extLst>
      <p:ext uri="{BB962C8B-B14F-4D97-AF65-F5344CB8AC3E}">
        <p14:creationId xmlns:p14="http://schemas.microsoft.com/office/powerpoint/2010/main" val="27328627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49943" y="1143000"/>
            <a:ext cx="11277599" cy="846382"/>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normAutofit/>
          </a:bodyPr>
          <a:lstStyle/>
          <a:p>
            <a:r>
              <a:rPr lang="zh-CN" altLang="en-US" dirty="0"/>
              <a:t>范式</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nSpc>
                    <a:spcPct val="100000"/>
                  </a:lnSpc>
                </a:pPr>
                <a:r>
                  <a:rPr lang="zh-CN" altLang="en-US" dirty="0"/>
                  <a:t>定理</a:t>
                </a:r>
                <a:r>
                  <a:rPr lang="en-US" altLang="zh-CN" dirty="0"/>
                  <a:t>(</a:t>
                </a:r>
                <a:r>
                  <a:rPr lang="zh-CN" altLang="en-US" b="1" dirty="0">
                    <a:solidFill>
                      <a:srgbClr val="C00000"/>
                    </a:solidFill>
                  </a:rPr>
                  <a:t>范式存在定理</a:t>
                </a:r>
                <a:r>
                  <a:rPr lang="en-US" altLang="zh-CN" dirty="0"/>
                  <a:t>): </a:t>
                </a:r>
                <a:r>
                  <a:rPr lang="zh-CN" altLang="en-US" dirty="0"/>
                  <a:t>任一命题公式都存在着与之等值的析取范式和合取范式</a:t>
                </a:r>
                <a:r>
                  <a:rPr lang="en-US" altLang="zh-CN" dirty="0"/>
                  <a:t>. </a:t>
                </a:r>
                <a:r>
                  <a:rPr lang="zh-CN" altLang="en-US" dirty="0"/>
                  <a:t>但析取范式和合取范式可能不是唯一的</a:t>
                </a:r>
                <a:r>
                  <a:rPr lang="en-US" altLang="zh-CN" dirty="0"/>
                  <a:t>.</a:t>
                </a:r>
              </a:p>
              <a:p>
                <a:pPr>
                  <a:lnSpc>
                    <a:spcPct val="100000"/>
                  </a:lnSpc>
                </a:pPr>
                <a:r>
                  <a:rPr lang="zh-CN" altLang="en-US" dirty="0"/>
                  <a:t>例</a:t>
                </a:r>
                <a:r>
                  <a:rPr lang="en-US" altLang="zh-CN" dirty="0"/>
                  <a:t>:</a:t>
                </a:r>
                <a:r>
                  <a:rPr lang="zh-CN" altLang="en-US" dirty="0"/>
                  <a:t>求</a:t>
                </a:r>
                <a:r>
                  <a:rPr lang="en-US" altLang="zh-CN" dirty="0">
                    <a:ea typeface="Cambria Math" panose="02040503050406030204" pitchFamily="18" charset="0"/>
                  </a:rPr>
                  <a:t>(</a:t>
                </a:r>
                <a14:m>
                  <m:oMath xmlns:m="http://schemas.openxmlformats.org/officeDocument/2006/math">
                    <m:r>
                      <a:rPr lang="en-US" altLang="zh-CN" i="1">
                        <a:latin typeface="Cambria Math" panose="02040503050406030204" pitchFamily="18" charset="0"/>
                        <a:ea typeface="Cambria Math" panose="02040503050406030204" pitchFamily="18" charset="0"/>
                      </a:rPr>
                      <m:t>𝑝</m:t>
                    </m:r>
                    <m:r>
                      <a:rPr lang="en-US" altLang="zh-CN">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𝑞</m:t>
                    </m:r>
                    <m:r>
                      <a:rPr lang="en-US" altLang="zh-CN" i="1">
                        <a:latin typeface="Cambria Math" panose="02040503050406030204" pitchFamily="18" charset="0"/>
                      </a:rPr>
                      <m:t>)</m:t>
                    </m:r>
                    <m:r>
                      <a:rPr lang="en-US" altLang="zh-CN">
                        <a:latin typeface="Cambria Math" panose="02040503050406030204" pitchFamily="18" charset="0"/>
                      </a:rPr>
                      <m:t>⋀</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a:latin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rPr>
                      <m:t>) </m:t>
                    </m:r>
                  </m:oMath>
                </a14:m>
                <a:r>
                  <a:rPr lang="zh-CN" altLang="en-US" dirty="0"/>
                  <a:t>的析取范式可能为</a:t>
                </a:r>
                <a:r>
                  <a:rPr lang="en-US" altLang="zh-CN" dirty="0"/>
                  <a:t>:</a:t>
                </a:r>
              </a:p>
              <a:p>
                <a:pPr lvl="1"/>
                <a14:m>
                  <m:oMath xmlns:m="http://schemas.openxmlformats.org/officeDocument/2006/math">
                    <m:r>
                      <a:rPr lang="en-US" altLang="zh-CN">
                        <a:latin typeface="Cambria Math" panose="02040503050406030204" pitchFamily="18" charset="0"/>
                        <a:ea typeface="Cambria Math" panose="02040503050406030204" pitchFamily="18" charset="0"/>
                      </a:rPr>
                      <m:t>𝑝</m:t>
                    </m:r>
                    <m:r>
                      <a:rPr lang="en-US" altLang="zh-CN">
                        <a:latin typeface="Cambria Math" panose="02040503050406030204" pitchFamily="18" charset="0"/>
                        <a:ea typeface="Cambria Math" panose="02040503050406030204" pitchFamily="18" charset="0"/>
                      </a:rPr>
                      <m:t>⋁(</m:t>
                    </m:r>
                    <m:r>
                      <a:rPr lang="en-US" altLang="zh-CN">
                        <a:latin typeface="Cambria Math" panose="02040503050406030204" pitchFamily="18" charset="0"/>
                        <a:ea typeface="Cambria Math" panose="02040503050406030204" pitchFamily="18" charset="0"/>
                      </a:rPr>
                      <m:t>𝑞</m:t>
                    </m:r>
                    <m:r>
                      <a:rPr lang="en-US" altLang="zh-CN">
                        <a:latin typeface="Cambria Math" panose="02040503050406030204" pitchFamily="18" charset="0"/>
                        <a:ea typeface="Cambria Math" panose="02040503050406030204" pitchFamily="18" charset="0"/>
                      </a:rPr>
                      <m:t>⋀</m:t>
                    </m:r>
                    <m:r>
                      <a:rPr lang="en-US" altLang="zh-CN">
                        <a:latin typeface="Cambria Math" panose="02040503050406030204" pitchFamily="18" charset="0"/>
                        <a:ea typeface="Cambria Math" panose="02040503050406030204" pitchFamily="18" charset="0"/>
                      </a:rPr>
                      <m:t>𝑟</m:t>
                    </m:r>
                    <m:r>
                      <a:rPr lang="en-US" altLang="zh-CN">
                        <a:latin typeface="Cambria Math" panose="02040503050406030204" pitchFamily="18" charset="0"/>
                        <a:ea typeface="Cambria Math" panose="02040503050406030204" pitchFamily="18" charset="0"/>
                      </a:rPr>
                      <m:t>)</m:t>
                    </m:r>
                  </m:oMath>
                </a14:m>
                <a:endParaRPr lang="en-US" altLang="zh-CN" dirty="0">
                  <a:ea typeface="Cambria Math" panose="02040503050406030204" pitchFamily="18" charset="0"/>
                </a:endParaRPr>
              </a:p>
              <a:p>
                <a:pPr lvl="1"/>
                <a14:m>
                  <m:oMath xmlns:m="http://schemas.openxmlformats.org/officeDocument/2006/math">
                    <m:r>
                      <a:rPr lang="en-US" altLang="zh-CN">
                        <a:latin typeface="Cambria Math" panose="02040503050406030204" pitchFamily="18" charset="0"/>
                        <a:ea typeface="Cambria Math" panose="02040503050406030204" pitchFamily="18" charset="0"/>
                      </a:rPr>
                      <m:t>(</m:t>
                    </m:r>
                    <m:r>
                      <a:rPr lang="en-US" altLang="zh-CN">
                        <a:latin typeface="Cambria Math" panose="02040503050406030204" pitchFamily="18" charset="0"/>
                        <a:ea typeface="Cambria Math" panose="02040503050406030204" pitchFamily="18" charset="0"/>
                      </a:rPr>
                      <m:t>𝑝</m:t>
                    </m:r>
                    <m:r>
                      <a:rPr lang="en-US" altLang="zh-CN">
                        <a:latin typeface="Cambria Math" panose="02040503050406030204" pitchFamily="18" charset="0"/>
                        <a:ea typeface="Cambria Math" panose="02040503050406030204" pitchFamily="18" charset="0"/>
                      </a:rPr>
                      <m:t>⋀</m:t>
                    </m:r>
                    <m:r>
                      <a:rPr lang="en-US" altLang="zh-CN">
                        <a:latin typeface="Cambria Math" panose="02040503050406030204" pitchFamily="18" charset="0"/>
                        <a:ea typeface="Cambria Math" panose="02040503050406030204" pitchFamily="18" charset="0"/>
                      </a:rPr>
                      <m:t>𝑝</m:t>
                    </m:r>
                    <m:r>
                      <a:rPr lang="en-US" altLang="zh-CN">
                        <a:latin typeface="Cambria Math" panose="02040503050406030204" pitchFamily="18" charset="0"/>
                        <a:ea typeface="Cambria Math" panose="02040503050406030204" pitchFamily="18" charset="0"/>
                      </a:rPr>
                      <m:t>)⋁(</m:t>
                    </m:r>
                    <m:r>
                      <a:rPr lang="en-US" altLang="zh-CN">
                        <a:latin typeface="Cambria Math" panose="02040503050406030204" pitchFamily="18" charset="0"/>
                        <a:ea typeface="Cambria Math" panose="02040503050406030204" pitchFamily="18" charset="0"/>
                      </a:rPr>
                      <m:t>𝑞</m:t>
                    </m:r>
                    <m:r>
                      <a:rPr lang="en-US" altLang="zh-CN">
                        <a:latin typeface="Cambria Math" panose="02040503050406030204" pitchFamily="18" charset="0"/>
                        <a:ea typeface="Cambria Math" panose="02040503050406030204" pitchFamily="18" charset="0"/>
                      </a:rPr>
                      <m:t>⋀</m:t>
                    </m:r>
                    <m:r>
                      <a:rPr lang="en-US" altLang="zh-CN">
                        <a:latin typeface="Cambria Math" panose="02040503050406030204" pitchFamily="18" charset="0"/>
                        <a:ea typeface="Cambria Math" panose="02040503050406030204" pitchFamily="18" charset="0"/>
                      </a:rPr>
                      <m:t>𝑟</m:t>
                    </m:r>
                    <m:r>
                      <a:rPr lang="en-US" altLang="zh-CN">
                        <a:latin typeface="Cambria Math" panose="02040503050406030204" pitchFamily="18" charset="0"/>
                        <a:ea typeface="Cambria Math" panose="02040503050406030204" pitchFamily="18" charset="0"/>
                      </a:rPr>
                      <m:t>)</m:t>
                    </m:r>
                  </m:oMath>
                </a14:m>
                <a:endParaRPr lang="en-US" altLang="zh-CN" dirty="0">
                  <a:ea typeface="Cambria Math" panose="02040503050406030204" pitchFamily="18" charset="0"/>
                </a:endParaRPr>
              </a:p>
              <a:p>
                <a:pPr lvl="1"/>
                <a14:m>
                  <m:oMath xmlns:m="http://schemas.openxmlformats.org/officeDocument/2006/math">
                    <m:r>
                      <a:rPr lang="en-US" altLang="zh-CN">
                        <a:latin typeface="Cambria Math" panose="02040503050406030204" pitchFamily="18" charset="0"/>
                        <a:ea typeface="Cambria Math" panose="02040503050406030204" pitchFamily="18" charset="0"/>
                      </a:rPr>
                      <m:t>𝑝</m:t>
                    </m:r>
                    <m:r>
                      <a:rPr lang="en-US" altLang="zh-CN">
                        <a:latin typeface="Cambria Math" panose="02040503050406030204" pitchFamily="18" charset="0"/>
                        <a:ea typeface="Cambria Math" panose="02040503050406030204" pitchFamily="18" charset="0"/>
                      </a:rPr>
                      <m:t>⋁(</m:t>
                    </m:r>
                    <m:r>
                      <a:rPr lang="en-US" altLang="zh-CN">
                        <a:latin typeface="Cambria Math" panose="02040503050406030204" pitchFamily="18" charset="0"/>
                        <a:ea typeface="Cambria Math" panose="02040503050406030204" pitchFamily="18" charset="0"/>
                      </a:rPr>
                      <m:t>𝑝</m:t>
                    </m:r>
                    <m:r>
                      <a:rPr lang="en-US" altLang="zh-CN">
                        <a:latin typeface="Cambria Math" panose="02040503050406030204" pitchFamily="18" charset="0"/>
                        <a:ea typeface="Cambria Math" panose="02040503050406030204" pitchFamily="18" charset="0"/>
                      </a:rPr>
                      <m:t>⋀</m:t>
                    </m:r>
                    <m:r>
                      <a:rPr lang="en-US" altLang="zh-CN">
                        <a:latin typeface="Cambria Math" panose="02040503050406030204" pitchFamily="18" charset="0"/>
                        <a:ea typeface="Cambria Math" panose="02040503050406030204" pitchFamily="18" charset="0"/>
                      </a:rPr>
                      <m:t>𝑟</m:t>
                    </m:r>
                    <m:r>
                      <a:rPr lang="en-US" altLang="zh-CN">
                        <a:latin typeface="Cambria Math" panose="02040503050406030204" pitchFamily="18" charset="0"/>
                        <a:ea typeface="Cambria Math" panose="02040503050406030204" pitchFamily="18" charset="0"/>
                      </a:rPr>
                      <m:t>)⋁(</m:t>
                    </m:r>
                    <m:r>
                      <a:rPr lang="en-US" altLang="zh-CN">
                        <a:latin typeface="Cambria Math" panose="02040503050406030204" pitchFamily="18" charset="0"/>
                        <a:ea typeface="Cambria Math" panose="02040503050406030204" pitchFamily="18" charset="0"/>
                      </a:rPr>
                      <m:t>𝑞</m:t>
                    </m:r>
                    <m:r>
                      <a:rPr lang="en-US" altLang="zh-CN">
                        <a:latin typeface="Cambria Math" panose="02040503050406030204" pitchFamily="18" charset="0"/>
                        <a:ea typeface="Cambria Math" panose="02040503050406030204" pitchFamily="18" charset="0"/>
                      </a:rPr>
                      <m:t>⋀</m:t>
                    </m:r>
                    <m:r>
                      <a:rPr lang="en-US" altLang="zh-CN">
                        <a:latin typeface="Cambria Math" panose="02040503050406030204" pitchFamily="18" charset="0"/>
                        <a:ea typeface="Cambria Math" panose="02040503050406030204" pitchFamily="18" charset="0"/>
                      </a:rPr>
                      <m:t>𝑟</m:t>
                    </m:r>
                    <m:r>
                      <a:rPr lang="en-US" altLang="zh-CN">
                        <a:latin typeface="Cambria Math" panose="02040503050406030204" pitchFamily="18" charset="0"/>
                        <a:ea typeface="Cambria Math" panose="02040503050406030204" pitchFamily="18" charset="0"/>
                      </a:rPr>
                      <m:t>)</m:t>
                    </m:r>
                  </m:oMath>
                </a14:m>
                <a:endParaRPr lang="en-US" altLang="zh-CN" dirty="0">
                  <a:ea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310"/>
                </a:stretch>
              </a:blipFill>
            </p:spPr>
            <p:txBody>
              <a:bodyPr/>
              <a:lstStyle/>
              <a:p>
                <a:r>
                  <a:rPr lang="zh-CN" altLang="en-US">
                    <a:noFill/>
                  </a:rPr>
                  <a:t> </a:t>
                </a:r>
              </a:p>
            </p:txBody>
          </p:sp>
        </mc:Fallback>
      </mc:AlternateContent>
      <p:sp>
        <p:nvSpPr>
          <p:cNvPr id="5" name="日期占位符 3"/>
          <p:cNvSpPr>
            <a:spLocks noGrp="1"/>
          </p:cNvSpPr>
          <p:nvPr>
            <p:ph type="dt" sz="half" idx="10"/>
          </p:nvPr>
        </p:nvSpPr>
        <p:spPr>
          <a:xfrm>
            <a:off x="457200" y="6400799"/>
            <a:ext cx="2895600" cy="370917"/>
          </a:xfrm>
        </p:spPr>
        <p:txBody>
          <a:bodyPr/>
          <a:lstStyle/>
          <a:p>
            <a:fld id="{4B45035B-8FBD-43DE-B112-3B907DD8EE5D}" type="datetime1">
              <a:rPr lang="zh-CN" altLang="en-US" smtClean="0"/>
              <a:t>2023/11/18</a:t>
            </a:fld>
            <a:endParaRPr lang="zh-CN" altLang="en-US" dirty="0"/>
          </a:p>
        </p:txBody>
      </p:sp>
      <p:sp>
        <p:nvSpPr>
          <p:cNvPr id="7" name="灯片编号占位符 5"/>
          <p:cNvSpPr>
            <a:spLocks noGrp="1"/>
          </p:cNvSpPr>
          <p:nvPr>
            <p:ph type="sldNum" sz="quarter" idx="12"/>
          </p:nvPr>
        </p:nvSpPr>
        <p:spPr>
          <a:xfrm>
            <a:off x="4267200" y="6406591"/>
            <a:ext cx="3657600" cy="365125"/>
          </a:xfrm>
        </p:spPr>
        <p:txBody>
          <a:bodyPr/>
          <a:lstStyle/>
          <a:p>
            <a:fld id="{67913A8A-9EFB-4B5F-9CCB-3D21173FAA85}" type="slidenum">
              <a:rPr lang="zh-CN" altLang="en-US" smtClean="0"/>
              <a:pPr/>
              <a:t>66</a:t>
            </a:fld>
            <a:endParaRPr lang="zh-CN" altLang="en-US" dirty="0"/>
          </a:p>
        </p:txBody>
      </p:sp>
      <p:sp>
        <p:nvSpPr>
          <p:cNvPr id="8" name="页脚占位符 4"/>
          <p:cNvSpPr>
            <a:spLocks noGrp="1"/>
          </p:cNvSpPr>
          <p:nvPr>
            <p:ph type="ftr" sz="quarter" idx="11"/>
          </p:nvPr>
        </p:nvSpPr>
        <p:spPr>
          <a:xfrm>
            <a:off x="8915400" y="6362705"/>
            <a:ext cx="2895600" cy="419059"/>
          </a:xfrm>
        </p:spPr>
        <p:txBody>
          <a:bodyPr/>
          <a:lstStyle/>
          <a:p>
            <a:r>
              <a:rPr lang="zh-CN" altLang="en-US" dirty="0"/>
              <a:t>华中科技大学</a:t>
            </a:r>
            <a:r>
              <a:rPr lang="en-US" altLang="zh-CN" dirty="0"/>
              <a:t>NNSS</a:t>
            </a:r>
            <a:r>
              <a:rPr lang="zh-CN" altLang="en-US" dirty="0"/>
              <a:t>实验室</a:t>
            </a:r>
          </a:p>
        </p:txBody>
      </p:sp>
    </p:spTree>
    <p:extLst>
      <p:ext uri="{BB962C8B-B14F-4D97-AF65-F5344CB8AC3E}">
        <p14:creationId xmlns:p14="http://schemas.microsoft.com/office/powerpoint/2010/main" val="10718077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49943" y="1143000"/>
            <a:ext cx="11277599" cy="12954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normAutofit/>
          </a:bodyPr>
          <a:lstStyle/>
          <a:p>
            <a:r>
              <a:rPr lang="zh-CN" altLang="en-US" dirty="0"/>
              <a:t>极小项</a:t>
            </a:r>
            <a:r>
              <a:rPr lang="en-US" altLang="zh-CN" dirty="0"/>
              <a:t>, </a:t>
            </a:r>
            <a:r>
              <a:rPr lang="zh-CN" altLang="en-US" dirty="0"/>
              <a:t>极大项</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gn="just">
                  <a:lnSpc>
                    <a:spcPct val="100000"/>
                  </a:lnSpc>
                </a:pPr>
                <a:r>
                  <a:rPr lang="zh-CN" altLang="en-US" dirty="0"/>
                  <a:t>定义</a:t>
                </a:r>
                <a:r>
                  <a:rPr lang="en-US" altLang="zh-CN" dirty="0"/>
                  <a:t>: </a:t>
                </a:r>
                <a14:m>
                  <m:oMath xmlns:m="http://schemas.openxmlformats.org/officeDocument/2006/math">
                    <m:r>
                      <a:rPr lang="en-US" altLang="zh-CN" i="1" dirty="0" smtClean="0">
                        <a:latin typeface="Cambria Math" panose="02040503050406030204" pitchFamily="18" charset="0"/>
                      </a:rPr>
                      <m:t>𝑛</m:t>
                    </m:r>
                  </m:oMath>
                </a14:m>
                <a:r>
                  <a:rPr lang="zh-CN" altLang="en-US" dirty="0"/>
                  <a:t>个命题变量</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2</m:t>
                        </m:r>
                      </m:sub>
                    </m:sSub>
                    <m:r>
                      <a:rPr lang="en-US" altLang="zh-CN" b="0" i="1" smtClean="0">
                        <a:latin typeface="Cambria Math" panose="02040503050406030204" pitchFamily="18" charset="0"/>
                      </a:rPr>
                      <m:t>,</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𝑛</m:t>
                        </m:r>
                      </m:sub>
                    </m:sSub>
                  </m:oMath>
                </a14:m>
                <a:r>
                  <a:rPr lang="zh-CN" altLang="en-US" dirty="0"/>
                  <a:t>的合取式</a:t>
                </a:r>
                <a:r>
                  <a:rPr lang="en-US" altLang="zh-CN" dirty="0"/>
                  <a:t>/</a:t>
                </a:r>
                <a:r>
                  <a:rPr lang="zh-CN" altLang="en-US" dirty="0"/>
                  <a:t>析取式</a:t>
                </a:r>
                <a:r>
                  <a:rPr lang="en-US" altLang="zh-CN" dirty="0"/>
                  <a:t>, </a:t>
                </a:r>
                <a:r>
                  <a:rPr lang="zh-CN" altLang="en-US" dirty="0"/>
                  <a:t>其中每个命题变量必出现且仅出现一次</a:t>
                </a:r>
                <a:r>
                  <a:rPr lang="en-US" altLang="zh-CN" dirty="0"/>
                  <a:t>(</a:t>
                </a:r>
                <a:r>
                  <a:rPr lang="zh-CN" altLang="en-US" dirty="0"/>
                  <a:t>本身或者否定形式</a:t>
                </a:r>
                <a:r>
                  <a:rPr lang="en-US" altLang="zh-CN" dirty="0"/>
                  <a:t>), </a:t>
                </a:r>
                <a:r>
                  <a:rPr lang="zh-CN" altLang="en-US" dirty="0"/>
                  <a:t>则称合取式</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2</m:t>
                        </m:r>
                      </m:sub>
                    </m:sSub>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𝑛</m:t>
                        </m:r>
                      </m:sub>
                    </m:sSub>
                    <m:r>
                      <a:rPr lang="zh-CN" altLang="en-US" i="1" smtClean="0">
                        <a:latin typeface="Cambria Math" panose="02040503050406030204" pitchFamily="18" charset="0"/>
                      </a:rPr>
                      <m:t>为</m:t>
                    </m:r>
                  </m:oMath>
                </a14:m>
                <a:r>
                  <a:rPr lang="zh-CN" altLang="en-US" b="1" dirty="0">
                    <a:solidFill>
                      <a:srgbClr val="C00000"/>
                    </a:solidFill>
                  </a:rPr>
                  <a:t>极小项</a:t>
                </a:r>
                <a:r>
                  <a:rPr lang="en-US" altLang="zh-CN" dirty="0"/>
                  <a:t>, </a:t>
                </a:r>
                <a:r>
                  <a:rPr lang="zh-CN" altLang="en-US" dirty="0"/>
                  <a:t>析取式</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2</m:t>
                        </m:r>
                      </m:sub>
                    </m:sSub>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𝑛</m:t>
                        </m:r>
                      </m:sub>
                    </m:sSub>
                  </m:oMath>
                </a14:m>
                <a:r>
                  <a:rPr lang="zh-CN" altLang="en-US" dirty="0"/>
                  <a:t>为</a:t>
                </a:r>
                <a:r>
                  <a:rPr lang="zh-CN" altLang="en-US" b="1" dirty="0">
                    <a:solidFill>
                      <a:srgbClr val="C00000"/>
                    </a:solidFill>
                  </a:rPr>
                  <a:t>极大项</a:t>
                </a:r>
                <a:r>
                  <a:rPr lang="en-US" altLang="zh-CN" dirty="0"/>
                  <a:t>.</a:t>
                </a:r>
              </a:p>
              <a:p>
                <a:pPr algn="just">
                  <a:lnSpc>
                    <a:spcPct val="100000"/>
                  </a:lnSpc>
                </a:pPr>
                <a:r>
                  <a:rPr lang="zh-CN" altLang="en-US" dirty="0"/>
                  <a:t>用</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𝑚</m:t>
                        </m:r>
                      </m:e>
                      <m:sub>
                        <m:r>
                          <a:rPr lang="en-US" altLang="zh-CN" b="0" i="1" dirty="0" smtClean="0">
                            <a:latin typeface="Cambria Math" panose="02040503050406030204" pitchFamily="18" charset="0"/>
                          </a:rPr>
                          <m:t>𝑖</m:t>
                        </m:r>
                      </m:sub>
                    </m:sSub>
                  </m:oMath>
                </a14:m>
                <a:r>
                  <a:rPr lang="zh-CN" altLang="en-US" dirty="0"/>
                  <a:t>表示第</a:t>
                </a:r>
                <a14:m>
                  <m:oMath xmlns:m="http://schemas.openxmlformats.org/officeDocument/2006/math">
                    <m:r>
                      <a:rPr lang="en-US" altLang="zh-CN" i="1" dirty="0" smtClean="0">
                        <a:latin typeface="Cambria Math" panose="02040503050406030204" pitchFamily="18" charset="0"/>
                      </a:rPr>
                      <m:t>𝑖</m:t>
                    </m:r>
                  </m:oMath>
                </a14:m>
                <a:r>
                  <a:rPr lang="zh-CN" altLang="en-US" dirty="0"/>
                  <a:t>个极小项</a:t>
                </a:r>
                <a:r>
                  <a:rPr lang="en-US" altLang="zh-CN" dirty="0"/>
                  <a:t>, </a:t>
                </a:r>
                <a:r>
                  <a:rPr lang="zh-CN" altLang="en-US" dirty="0"/>
                  <a:t>其中</a:t>
                </a:r>
                <a14:m>
                  <m:oMath xmlns:m="http://schemas.openxmlformats.org/officeDocument/2006/math">
                    <m:r>
                      <a:rPr lang="en-US" altLang="zh-CN" i="1" dirty="0" smtClean="0">
                        <a:latin typeface="Cambria Math" panose="02040503050406030204" pitchFamily="18" charset="0"/>
                      </a:rPr>
                      <m:t>𝑖</m:t>
                    </m:r>
                  </m:oMath>
                </a14:m>
                <a:r>
                  <a:rPr lang="zh-CN" altLang="en-US" dirty="0"/>
                  <a:t>是该极小项成真赋值的十进制表示</a:t>
                </a:r>
                <a:r>
                  <a:rPr lang="en-US" altLang="zh-CN" dirty="0"/>
                  <a:t>. </a:t>
                </a:r>
              </a:p>
              <a:p>
                <a:pPr algn="just">
                  <a:lnSpc>
                    <a:spcPct val="100000"/>
                  </a:lnSpc>
                </a:pPr>
                <a:r>
                  <a:rPr lang="zh-CN" altLang="en-US" dirty="0"/>
                  <a:t>用</a:t>
                </a:r>
                <a14:m>
                  <m:oMath xmlns:m="http://schemas.openxmlformats.org/officeDocument/2006/math">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𝑀</m:t>
                        </m:r>
                      </m:e>
                      <m:sub>
                        <m:r>
                          <a:rPr lang="en-US" altLang="zh-CN" i="1" dirty="0">
                            <a:latin typeface="Cambria Math" panose="02040503050406030204" pitchFamily="18" charset="0"/>
                          </a:rPr>
                          <m:t>𝑖</m:t>
                        </m:r>
                      </m:sub>
                    </m:sSub>
                  </m:oMath>
                </a14:m>
                <a:r>
                  <a:rPr lang="zh-CN" altLang="en-US" dirty="0"/>
                  <a:t>表示第</a:t>
                </a:r>
                <a14:m>
                  <m:oMath xmlns:m="http://schemas.openxmlformats.org/officeDocument/2006/math">
                    <m:r>
                      <a:rPr lang="en-US" altLang="zh-CN" i="1" dirty="0" smtClean="0">
                        <a:latin typeface="Cambria Math" panose="02040503050406030204" pitchFamily="18" charset="0"/>
                      </a:rPr>
                      <m:t>𝑖</m:t>
                    </m:r>
                  </m:oMath>
                </a14:m>
                <a:r>
                  <a:rPr lang="zh-CN" altLang="en-US" dirty="0"/>
                  <a:t>个极大项</a:t>
                </a:r>
                <a:r>
                  <a:rPr lang="en-US" altLang="zh-CN" dirty="0"/>
                  <a:t>, </a:t>
                </a:r>
                <a:r>
                  <a:rPr lang="zh-CN" altLang="en-US" dirty="0"/>
                  <a:t>其中</a:t>
                </a:r>
                <a14:m>
                  <m:oMath xmlns:m="http://schemas.openxmlformats.org/officeDocument/2006/math">
                    <m:r>
                      <a:rPr lang="en-US" altLang="zh-CN" i="1" dirty="0" smtClean="0">
                        <a:latin typeface="Cambria Math" panose="02040503050406030204" pitchFamily="18" charset="0"/>
                      </a:rPr>
                      <m:t>𝑖</m:t>
                    </m:r>
                  </m:oMath>
                </a14:m>
                <a:r>
                  <a:rPr lang="zh-CN" altLang="en-US" dirty="0"/>
                  <a:t>是该极大项成假赋值的十进制表示</a:t>
                </a:r>
                <a:r>
                  <a:rPr lang="en-US" altLang="zh-CN" dirty="0"/>
                  <a:t>. </a:t>
                </a:r>
              </a:p>
              <a:p>
                <a:pPr algn="just">
                  <a:lnSpc>
                    <a:spcPct val="100000"/>
                  </a:lnSpc>
                </a:pP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𝑚</m:t>
                        </m:r>
                      </m:e>
                      <m:sub>
                        <m:r>
                          <a:rPr lang="en-US" altLang="zh-CN" i="1" dirty="0">
                            <a:latin typeface="Cambria Math" panose="02040503050406030204" pitchFamily="18" charset="0"/>
                          </a:rPr>
                          <m:t>𝑖</m:t>
                        </m:r>
                      </m:sub>
                    </m:sSub>
                  </m:oMath>
                </a14:m>
                <a:r>
                  <a:rPr lang="en-US" altLang="zh-CN" dirty="0"/>
                  <a:t>(</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𝑀</m:t>
                        </m:r>
                      </m:e>
                      <m:sub>
                        <m:r>
                          <a:rPr lang="en-US" altLang="zh-CN" i="1" dirty="0">
                            <a:latin typeface="Cambria Math" panose="02040503050406030204" pitchFamily="18" charset="0"/>
                          </a:rPr>
                          <m:t>𝑖</m:t>
                        </m:r>
                      </m:sub>
                    </m:sSub>
                    <m:r>
                      <a:rPr lang="en-US" altLang="zh-CN" b="0" i="1" dirty="0" smtClean="0">
                        <a:latin typeface="Cambria Math" panose="02040503050406030204" pitchFamily="18" charset="0"/>
                      </a:rPr>
                      <m:t>)</m:t>
                    </m:r>
                  </m:oMath>
                </a14:m>
                <a:r>
                  <a:rPr lang="zh-CN" altLang="en-US" dirty="0"/>
                  <a:t>称为极小项</a:t>
                </a:r>
                <a:r>
                  <a:rPr lang="en-US" altLang="zh-CN" dirty="0"/>
                  <a:t>(</a:t>
                </a:r>
                <a:r>
                  <a:rPr lang="zh-CN" altLang="en-US" dirty="0"/>
                  <a:t>极大项</a:t>
                </a:r>
                <a:r>
                  <a:rPr lang="en-US" altLang="zh-CN" dirty="0"/>
                  <a:t>)</a:t>
                </a:r>
                <a:r>
                  <a:rPr lang="zh-CN" altLang="en-US" dirty="0"/>
                  <a:t>的名称</a:t>
                </a:r>
                <a:r>
                  <a:rPr lang="en-US" altLang="zh-CN" dirty="0"/>
                  <a:t>.</a:t>
                </a:r>
              </a:p>
              <a:p>
                <a:pPr>
                  <a:lnSpc>
                    <a:spcPct val="100000"/>
                  </a:lnSpc>
                </a:pPr>
                <a:r>
                  <a:rPr lang="zh-CN" altLang="en-US" dirty="0"/>
                  <a:t>若有</a:t>
                </a:r>
                <a14:m>
                  <m:oMath xmlns:m="http://schemas.openxmlformats.org/officeDocument/2006/math">
                    <m:r>
                      <a:rPr lang="en-US" altLang="zh-CN" i="1" dirty="0" smtClean="0">
                        <a:latin typeface="Cambria Math" panose="02040503050406030204" pitchFamily="18" charset="0"/>
                      </a:rPr>
                      <m:t>𝑛</m:t>
                    </m:r>
                  </m:oMath>
                </a14:m>
                <a:r>
                  <a:rPr lang="zh-CN" altLang="en-US" dirty="0"/>
                  <a:t>个命题变量</a:t>
                </a:r>
                <a:r>
                  <a:rPr lang="en-US" altLang="zh-CN" dirty="0"/>
                  <a:t>, </a:t>
                </a:r>
                <a:r>
                  <a:rPr lang="zh-CN" altLang="en-US" dirty="0"/>
                  <a:t>则有</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𝑛</m:t>
                        </m:r>
                      </m:sup>
                    </m:sSup>
                    <m:r>
                      <a:rPr lang="zh-CN" altLang="en-US" i="1">
                        <a:latin typeface="Cambria Math" panose="02040503050406030204" pitchFamily="18" charset="0"/>
                      </a:rPr>
                      <m:t>个</m:t>
                    </m:r>
                  </m:oMath>
                </a14:m>
                <a:r>
                  <a:rPr lang="zh-CN" altLang="en-US" dirty="0"/>
                  <a:t>极小项</a:t>
                </a:r>
                <a:r>
                  <a:rPr lang="zh-CN" altLang="en-US" dirty="0">
                    <a:latin typeface="Times New Roman" panose="02020603050405020304" pitchFamily="18" charset="0"/>
                  </a:rPr>
                  <a:t>和</a:t>
                </a:r>
                <a:r>
                  <a:rPr lang="en-US" altLang="zh-CN" dirty="0">
                    <a:latin typeface="Times New Roman" panose="02020603050405020304" pitchFamily="18" charset="0"/>
                  </a:rPr>
                  <a:t>2</a:t>
                </a:r>
                <a:r>
                  <a:rPr lang="en-US" altLang="zh-CN" i="1" baseline="30000" dirty="0">
                    <a:latin typeface="Times New Roman" panose="02020603050405020304" pitchFamily="18" charset="0"/>
                  </a:rPr>
                  <a:t>n</a:t>
                </a:r>
                <a:r>
                  <a:rPr lang="zh-CN" altLang="en-US" dirty="0">
                    <a:latin typeface="Times New Roman" panose="02020603050405020304" pitchFamily="18" charset="0"/>
                  </a:rPr>
                  <a:t>个极大项</a:t>
                </a:r>
                <a:r>
                  <a:rPr lang="en-US" altLang="zh-CN" dirty="0">
                    <a:latin typeface="Times New Roman" panose="02020603050405020304" pitchFamily="18" charset="0"/>
                  </a:rPr>
                  <a:t>. 2</a:t>
                </a:r>
                <a:r>
                  <a:rPr lang="en-US" altLang="zh-CN" i="1" baseline="30000" dirty="0">
                    <a:latin typeface="Times New Roman" panose="02020603050405020304" pitchFamily="18" charset="0"/>
                  </a:rPr>
                  <a:t>n</a:t>
                </a:r>
                <a:r>
                  <a:rPr lang="zh-CN" altLang="en-US" dirty="0">
                    <a:latin typeface="Times New Roman" panose="02020603050405020304" pitchFamily="18" charset="0"/>
                  </a:rPr>
                  <a:t>个极小项（极大项）均互不等值</a:t>
                </a:r>
              </a:p>
              <a:p>
                <a:pPr>
                  <a:lnSpc>
                    <a:spcPct val="100000"/>
                  </a:lnSpc>
                </a:pPr>
                <a:endParaRPr lang="zh-CN" altLang="en-US" dirty="0">
                  <a:latin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99" t="-1310" r="-1110"/>
                </a:stretch>
              </a:blipFill>
            </p:spPr>
            <p:txBody>
              <a:bodyPr/>
              <a:lstStyle/>
              <a:p>
                <a:r>
                  <a:rPr lang="zh-CN" altLang="en-US">
                    <a:noFill/>
                  </a:rPr>
                  <a:t> </a:t>
                </a:r>
              </a:p>
            </p:txBody>
          </p:sp>
        </mc:Fallback>
      </mc:AlternateContent>
      <p:sp>
        <p:nvSpPr>
          <p:cNvPr id="5" name="日期占位符 3"/>
          <p:cNvSpPr>
            <a:spLocks noGrp="1"/>
          </p:cNvSpPr>
          <p:nvPr>
            <p:ph type="dt" sz="half" idx="10"/>
          </p:nvPr>
        </p:nvSpPr>
        <p:spPr>
          <a:xfrm>
            <a:off x="457200" y="6400799"/>
            <a:ext cx="2895600" cy="370917"/>
          </a:xfrm>
        </p:spPr>
        <p:txBody>
          <a:bodyPr/>
          <a:lstStyle/>
          <a:p>
            <a:fld id="{A2C964DF-BC5C-45F0-92B1-116D47D01CF5}" type="datetime1">
              <a:rPr lang="zh-CN" altLang="en-US" smtClean="0"/>
              <a:t>2023/11/18</a:t>
            </a:fld>
            <a:endParaRPr lang="zh-CN" altLang="en-US" dirty="0"/>
          </a:p>
        </p:txBody>
      </p:sp>
      <p:sp>
        <p:nvSpPr>
          <p:cNvPr id="7" name="灯片编号占位符 5"/>
          <p:cNvSpPr>
            <a:spLocks noGrp="1"/>
          </p:cNvSpPr>
          <p:nvPr>
            <p:ph type="sldNum" sz="quarter" idx="12"/>
          </p:nvPr>
        </p:nvSpPr>
        <p:spPr>
          <a:xfrm>
            <a:off x="4267200" y="6406591"/>
            <a:ext cx="3657600" cy="365125"/>
          </a:xfrm>
        </p:spPr>
        <p:txBody>
          <a:bodyPr/>
          <a:lstStyle/>
          <a:p>
            <a:fld id="{67913A8A-9EFB-4B5F-9CCB-3D21173FAA85}" type="slidenum">
              <a:rPr lang="zh-CN" altLang="en-US" smtClean="0"/>
              <a:pPr/>
              <a:t>67</a:t>
            </a:fld>
            <a:endParaRPr lang="zh-CN" altLang="en-US" dirty="0"/>
          </a:p>
        </p:txBody>
      </p:sp>
      <p:sp>
        <p:nvSpPr>
          <p:cNvPr id="8" name="页脚占位符 4"/>
          <p:cNvSpPr>
            <a:spLocks noGrp="1"/>
          </p:cNvSpPr>
          <p:nvPr>
            <p:ph type="ftr" sz="quarter" idx="11"/>
          </p:nvPr>
        </p:nvSpPr>
        <p:spPr>
          <a:xfrm>
            <a:off x="8839200" y="6362705"/>
            <a:ext cx="2971800" cy="419059"/>
          </a:xfrm>
        </p:spPr>
        <p:txBody>
          <a:bodyPr/>
          <a:lstStyle/>
          <a:p>
            <a:r>
              <a:rPr lang="zh-CN" altLang="en-US" dirty="0"/>
              <a:t>华中科技大学</a:t>
            </a:r>
            <a:r>
              <a:rPr lang="en-US" altLang="zh-CN" dirty="0"/>
              <a:t>NNSS</a:t>
            </a:r>
            <a:r>
              <a:rPr lang="zh-CN" altLang="en-US" dirty="0"/>
              <a:t>实验室</a:t>
            </a:r>
          </a:p>
        </p:txBody>
      </p:sp>
    </p:spTree>
    <p:extLst>
      <p:ext uri="{BB962C8B-B14F-4D97-AF65-F5344CB8AC3E}">
        <p14:creationId xmlns:p14="http://schemas.microsoft.com/office/powerpoint/2010/main" val="35815917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极小项</a:t>
            </a:r>
            <a:r>
              <a:rPr lang="en-US" altLang="zh-CN" dirty="0"/>
              <a:t>, </a:t>
            </a:r>
            <a:r>
              <a:rPr lang="zh-CN" altLang="en-US" dirty="0"/>
              <a:t>极大项</a:t>
            </a:r>
          </a:p>
        </p:txBody>
      </p:sp>
      <p:sp>
        <p:nvSpPr>
          <p:cNvPr id="3" name="内容占位符 2"/>
          <p:cNvSpPr>
            <a:spLocks noGrp="1"/>
          </p:cNvSpPr>
          <p:nvPr>
            <p:ph idx="1"/>
          </p:nvPr>
        </p:nvSpPr>
        <p:spPr/>
        <p:txBody>
          <a:bodyPr/>
          <a:lstStyle/>
          <a:p>
            <a:r>
              <a:rPr lang="zh-CN" altLang="en-US" dirty="0"/>
              <a:t>例</a:t>
            </a:r>
            <a:r>
              <a:rPr lang="en-US" altLang="zh-CN" dirty="0"/>
              <a:t>: </a:t>
            </a:r>
            <a:r>
              <a:rPr lang="zh-CN" altLang="en-US" dirty="0"/>
              <a:t>由两个命题变量</a:t>
            </a:r>
            <a:r>
              <a:rPr lang="en-US" altLang="zh-CN" i="1" dirty="0">
                <a:latin typeface="Times New Roman" panose="02020603050405020304" pitchFamily="18" charset="0"/>
              </a:rPr>
              <a:t>p, q </a:t>
            </a:r>
            <a:r>
              <a:rPr lang="zh-CN" altLang="en-US" dirty="0"/>
              <a:t>形成的极小项与极大项</a:t>
            </a:r>
          </a:p>
          <a:p>
            <a:endParaRPr lang="zh-CN" altLang="en-US" dirty="0"/>
          </a:p>
        </p:txBody>
      </p:sp>
      <p:sp>
        <p:nvSpPr>
          <p:cNvPr id="4" name="日期占位符 3"/>
          <p:cNvSpPr>
            <a:spLocks noGrp="1"/>
          </p:cNvSpPr>
          <p:nvPr>
            <p:ph type="dt" sz="half" idx="10"/>
          </p:nvPr>
        </p:nvSpPr>
        <p:spPr/>
        <p:txBody>
          <a:bodyPr/>
          <a:lstStyle/>
          <a:p>
            <a:fld id="{626A3C04-7104-47DC-97A9-2371B621A327}"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68</a:t>
            </a:fld>
            <a:endParaRPr lang="zh-CN" altLang="en-US" dirty="0"/>
          </a:p>
        </p:txBody>
      </p:sp>
      <p:graphicFrame>
        <p:nvGraphicFramePr>
          <p:cNvPr id="7" name="Group 137"/>
          <p:cNvGraphicFramePr>
            <a:graphicFrameLocks noGrp="1"/>
          </p:cNvGraphicFramePr>
          <p:nvPr>
            <p:extLst>
              <p:ext uri="{D42A27DB-BD31-4B8C-83A1-F6EECF244321}">
                <p14:modId xmlns:p14="http://schemas.microsoft.com/office/powerpoint/2010/main" val="907638255"/>
              </p:ext>
            </p:extLst>
          </p:nvPr>
        </p:nvGraphicFramePr>
        <p:xfrm>
          <a:off x="1371600" y="2043988"/>
          <a:ext cx="8316912" cy="2879726"/>
        </p:xfrm>
        <a:graphic>
          <a:graphicData uri="http://schemas.openxmlformats.org/drawingml/2006/table">
            <a:tbl>
              <a:tblPr/>
              <a:tblGrid>
                <a:gridCol w="1592262">
                  <a:extLst>
                    <a:ext uri="{9D8B030D-6E8A-4147-A177-3AD203B41FA5}">
                      <a16:colId xmlns:a16="http://schemas.microsoft.com/office/drawing/2014/main" val="3724676125"/>
                    </a:ext>
                  </a:extLst>
                </a:gridCol>
                <a:gridCol w="1514475">
                  <a:extLst>
                    <a:ext uri="{9D8B030D-6E8A-4147-A177-3AD203B41FA5}">
                      <a16:colId xmlns:a16="http://schemas.microsoft.com/office/drawing/2014/main" val="3394784634"/>
                    </a:ext>
                  </a:extLst>
                </a:gridCol>
                <a:gridCol w="908050">
                  <a:extLst>
                    <a:ext uri="{9D8B030D-6E8A-4147-A177-3AD203B41FA5}">
                      <a16:colId xmlns:a16="http://schemas.microsoft.com/office/drawing/2014/main" val="3036215733"/>
                    </a:ext>
                  </a:extLst>
                </a:gridCol>
                <a:gridCol w="1443038">
                  <a:extLst>
                    <a:ext uri="{9D8B030D-6E8A-4147-A177-3AD203B41FA5}">
                      <a16:colId xmlns:a16="http://schemas.microsoft.com/office/drawing/2014/main" val="235301331"/>
                    </a:ext>
                  </a:extLst>
                </a:gridCol>
                <a:gridCol w="1560512">
                  <a:extLst>
                    <a:ext uri="{9D8B030D-6E8A-4147-A177-3AD203B41FA5}">
                      <a16:colId xmlns:a16="http://schemas.microsoft.com/office/drawing/2014/main" val="1947454192"/>
                    </a:ext>
                  </a:extLst>
                </a:gridCol>
                <a:gridCol w="1298575">
                  <a:extLst>
                    <a:ext uri="{9D8B030D-6E8A-4147-A177-3AD203B41FA5}">
                      <a16:colId xmlns:a16="http://schemas.microsoft.com/office/drawing/2014/main" val="280914852"/>
                    </a:ext>
                  </a:extLst>
                </a:gridCol>
              </a:tblGrid>
              <a:tr h="541338">
                <a:tc gridSpan="3">
                  <a:txBody>
                    <a:bodyPr/>
                    <a:lstStyle>
                      <a:lvl1pPr>
                        <a:spcBef>
                          <a:spcPct val="20000"/>
                        </a:spcBef>
                        <a:buClr>
                          <a:srgbClr val="69B3F1"/>
                        </a:buClr>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1pPr>
                      <a:lvl2pPr>
                        <a:spcBef>
                          <a:spcPct val="20000"/>
                        </a:spcBef>
                        <a:defRPr sz="2000">
                          <a:solidFill>
                            <a:schemeClr val="tx1"/>
                          </a:solidFill>
                          <a:latin typeface="Arial" panose="020B0604020202020204" pitchFamily="34" charset="0"/>
                          <a:ea typeface="华文中宋" panose="02010600040101010101" pitchFamily="2" charset="-122"/>
                        </a:defRPr>
                      </a:lvl2pPr>
                      <a:lvl3pPr>
                        <a:spcBef>
                          <a:spcPct val="20000"/>
                        </a:spcBef>
                        <a:defRPr sz="2000">
                          <a:solidFill>
                            <a:schemeClr val="tx1"/>
                          </a:solidFill>
                          <a:latin typeface="Arial" panose="020B0604020202020204" pitchFamily="34" charset="0"/>
                          <a:ea typeface="华文中宋" panose="02010600040101010101" pitchFamily="2" charset="-122"/>
                        </a:defRPr>
                      </a:lvl3pPr>
                      <a:lvl4pPr>
                        <a:spcBef>
                          <a:spcPct val="20000"/>
                        </a:spcBef>
                        <a:defRPr sz="2000">
                          <a:solidFill>
                            <a:schemeClr val="tx1"/>
                          </a:solidFill>
                          <a:latin typeface="Arial" panose="020B0604020202020204" pitchFamily="34" charset="0"/>
                          <a:ea typeface="华文中宋" panose="02010600040101010101" pitchFamily="2" charset="-122"/>
                        </a:defRPr>
                      </a:lvl4pPr>
                      <a:lvl5pPr>
                        <a:spcBef>
                          <a:spcPct val="20000"/>
                        </a:spcBef>
                        <a:defRPr sz="2000">
                          <a:solidFill>
                            <a:schemeClr val="tx1"/>
                          </a:solidFill>
                          <a:latin typeface="Arial" panose="020B0604020202020204" pitchFamily="34" charset="0"/>
                          <a:ea typeface="华文中宋" panose="02010600040101010101" pitchFamily="2" charset="-122"/>
                        </a:defRPr>
                      </a:lvl5pPr>
                      <a:lvl6pPr fontAlgn="base">
                        <a:spcBef>
                          <a:spcPct val="20000"/>
                        </a:spcBef>
                        <a:spcAft>
                          <a:spcPct val="0"/>
                        </a:spcAft>
                        <a:defRPr sz="2000">
                          <a:solidFill>
                            <a:schemeClr val="tx1"/>
                          </a:solidFill>
                          <a:latin typeface="Arial" panose="020B0604020202020204" pitchFamily="34" charset="0"/>
                          <a:ea typeface="华文中宋" panose="02010600040101010101" pitchFamily="2" charset="-122"/>
                        </a:defRPr>
                      </a:lvl6pPr>
                      <a:lvl7pPr fontAlgn="base">
                        <a:spcBef>
                          <a:spcPct val="20000"/>
                        </a:spcBef>
                        <a:spcAft>
                          <a:spcPct val="0"/>
                        </a:spcAft>
                        <a:defRPr sz="2000">
                          <a:solidFill>
                            <a:schemeClr val="tx1"/>
                          </a:solidFill>
                          <a:latin typeface="Arial" panose="020B0604020202020204" pitchFamily="34" charset="0"/>
                          <a:ea typeface="华文中宋" panose="02010600040101010101" pitchFamily="2" charset="-122"/>
                        </a:defRPr>
                      </a:lvl7pPr>
                      <a:lvl8pPr fontAlgn="base">
                        <a:spcBef>
                          <a:spcPct val="20000"/>
                        </a:spcBef>
                        <a:spcAft>
                          <a:spcPct val="0"/>
                        </a:spcAft>
                        <a:defRPr sz="2000">
                          <a:solidFill>
                            <a:schemeClr val="tx1"/>
                          </a:solidFill>
                          <a:latin typeface="Arial" panose="020B0604020202020204" pitchFamily="34" charset="0"/>
                          <a:ea typeface="华文中宋" panose="02010600040101010101" pitchFamily="2" charset="-122"/>
                        </a:defRPr>
                      </a:lvl8pPr>
                      <a:lvl9pPr fontAlgn="base">
                        <a:spcBef>
                          <a:spcPct val="20000"/>
                        </a:spcBef>
                        <a:spcAft>
                          <a:spcPct val="0"/>
                        </a:spcAft>
                        <a:defRPr sz="2000">
                          <a:solidFill>
                            <a:schemeClr val="tx1"/>
                          </a:solidFill>
                          <a:latin typeface="Arial" panose="020B060402020202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极小项</a:t>
                      </a:r>
                      <a:endParaRPr kumimoji="0" lang="zh-CN" altLang="en-US" sz="24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gridSpan="3">
                  <a:txBody>
                    <a:bodyPr/>
                    <a:lstStyle>
                      <a:lvl1pPr>
                        <a:spcBef>
                          <a:spcPct val="20000"/>
                        </a:spcBef>
                        <a:buClr>
                          <a:srgbClr val="69B3F1"/>
                        </a:buClr>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1pPr>
                      <a:lvl2pPr>
                        <a:spcBef>
                          <a:spcPct val="20000"/>
                        </a:spcBef>
                        <a:defRPr sz="2000">
                          <a:solidFill>
                            <a:schemeClr val="tx1"/>
                          </a:solidFill>
                          <a:latin typeface="Arial" panose="020B0604020202020204" pitchFamily="34" charset="0"/>
                          <a:ea typeface="华文中宋" panose="02010600040101010101" pitchFamily="2" charset="-122"/>
                        </a:defRPr>
                      </a:lvl2pPr>
                      <a:lvl3pPr>
                        <a:spcBef>
                          <a:spcPct val="20000"/>
                        </a:spcBef>
                        <a:defRPr sz="2000">
                          <a:solidFill>
                            <a:schemeClr val="tx1"/>
                          </a:solidFill>
                          <a:latin typeface="Arial" panose="020B0604020202020204" pitchFamily="34" charset="0"/>
                          <a:ea typeface="华文中宋" panose="02010600040101010101" pitchFamily="2" charset="-122"/>
                        </a:defRPr>
                      </a:lvl3pPr>
                      <a:lvl4pPr>
                        <a:spcBef>
                          <a:spcPct val="20000"/>
                        </a:spcBef>
                        <a:defRPr sz="2000">
                          <a:solidFill>
                            <a:schemeClr val="tx1"/>
                          </a:solidFill>
                          <a:latin typeface="Arial" panose="020B0604020202020204" pitchFamily="34" charset="0"/>
                          <a:ea typeface="华文中宋" panose="02010600040101010101" pitchFamily="2" charset="-122"/>
                        </a:defRPr>
                      </a:lvl4pPr>
                      <a:lvl5pPr>
                        <a:spcBef>
                          <a:spcPct val="20000"/>
                        </a:spcBef>
                        <a:defRPr sz="2000">
                          <a:solidFill>
                            <a:schemeClr val="tx1"/>
                          </a:solidFill>
                          <a:latin typeface="Arial" panose="020B0604020202020204" pitchFamily="34" charset="0"/>
                          <a:ea typeface="华文中宋" panose="02010600040101010101" pitchFamily="2" charset="-122"/>
                        </a:defRPr>
                      </a:lvl5pPr>
                      <a:lvl6pPr fontAlgn="base">
                        <a:spcBef>
                          <a:spcPct val="20000"/>
                        </a:spcBef>
                        <a:spcAft>
                          <a:spcPct val="0"/>
                        </a:spcAft>
                        <a:defRPr sz="2000">
                          <a:solidFill>
                            <a:schemeClr val="tx1"/>
                          </a:solidFill>
                          <a:latin typeface="Arial" panose="020B0604020202020204" pitchFamily="34" charset="0"/>
                          <a:ea typeface="华文中宋" panose="02010600040101010101" pitchFamily="2" charset="-122"/>
                        </a:defRPr>
                      </a:lvl6pPr>
                      <a:lvl7pPr fontAlgn="base">
                        <a:spcBef>
                          <a:spcPct val="20000"/>
                        </a:spcBef>
                        <a:spcAft>
                          <a:spcPct val="0"/>
                        </a:spcAft>
                        <a:defRPr sz="2000">
                          <a:solidFill>
                            <a:schemeClr val="tx1"/>
                          </a:solidFill>
                          <a:latin typeface="Arial" panose="020B0604020202020204" pitchFamily="34" charset="0"/>
                          <a:ea typeface="华文中宋" panose="02010600040101010101" pitchFamily="2" charset="-122"/>
                        </a:defRPr>
                      </a:lvl7pPr>
                      <a:lvl8pPr fontAlgn="base">
                        <a:spcBef>
                          <a:spcPct val="20000"/>
                        </a:spcBef>
                        <a:spcAft>
                          <a:spcPct val="0"/>
                        </a:spcAft>
                        <a:defRPr sz="2000">
                          <a:solidFill>
                            <a:schemeClr val="tx1"/>
                          </a:solidFill>
                          <a:latin typeface="Arial" panose="020B0604020202020204" pitchFamily="34" charset="0"/>
                          <a:ea typeface="华文中宋" panose="02010600040101010101" pitchFamily="2" charset="-122"/>
                        </a:defRPr>
                      </a:lvl8pPr>
                      <a:lvl9pPr fontAlgn="base">
                        <a:spcBef>
                          <a:spcPct val="20000"/>
                        </a:spcBef>
                        <a:spcAft>
                          <a:spcPct val="0"/>
                        </a:spcAft>
                        <a:defRPr sz="2000">
                          <a:solidFill>
                            <a:schemeClr val="tx1"/>
                          </a:solidFill>
                          <a:latin typeface="Arial" panose="020B060402020202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极大项</a:t>
                      </a: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487730046"/>
                  </a:ext>
                </a:extLst>
              </a:tr>
              <a:tr h="542925">
                <a:tc>
                  <a:txBody>
                    <a:bodyPr/>
                    <a:lstStyle>
                      <a:lvl1pPr>
                        <a:spcBef>
                          <a:spcPct val="20000"/>
                        </a:spcBef>
                        <a:buClr>
                          <a:srgbClr val="69B3F1"/>
                        </a:buClr>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1pPr>
                      <a:lvl2pPr>
                        <a:spcBef>
                          <a:spcPct val="20000"/>
                        </a:spcBef>
                        <a:defRPr sz="2000">
                          <a:solidFill>
                            <a:schemeClr val="tx1"/>
                          </a:solidFill>
                          <a:latin typeface="Arial" panose="020B0604020202020204" pitchFamily="34" charset="0"/>
                          <a:ea typeface="华文中宋" panose="02010600040101010101" pitchFamily="2" charset="-122"/>
                        </a:defRPr>
                      </a:lvl2pPr>
                      <a:lvl3pPr>
                        <a:spcBef>
                          <a:spcPct val="20000"/>
                        </a:spcBef>
                        <a:defRPr sz="2000">
                          <a:solidFill>
                            <a:schemeClr val="tx1"/>
                          </a:solidFill>
                          <a:latin typeface="Arial" panose="020B0604020202020204" pitchFamily="34" charset="0"/>
                          <a:ea typeface="华文中宋" panose="02010600040101010101" pitchFamily="2" charset="-122"/>
                        </a:defRPr>
                      </a:lvl3pPr>
                      <a:lvl4pPr>
                        <a:spcBef>
                          <a:spcPct val="20000"/>
                        </a:spcBef>
                        <a:defRPr sz="2000">
                          <a:solidFill>
                            <a:schemeClr val="tx1"/>
                          </a:solidFill>
                          <a:latin typeface="Arial" panose="020B0604020202020204" pitchFamily="34" charset="0"/>
                          <a:ea typeface="华文中宋" panose="02010600040101010101" pitchFamily="2" charset="-122"/>
                        </a:defRPr>
                      </a:lvl4pPr>
                      <a:lvl5pPr>
                        <a:spcBef>
                          <a:spcPct val="20000"/>
                        </a:spcBef>
                        <a:defRPr sz="2000">
                          <a:solidFill>
                            <a:schemeClr val="tx1"/>
                          </a:solidFill>
                          <a:latin typeface="Arial" panose="020B0604020202020204" pitchFamily="34" charset="0"/>
                          <a:ea typeface="华文中宋" panose="02010600040101010101" pitchFamily="2" charset="-122"/>
                        </a:defRPr>
                      </a:lvl5pPr>
                      <a:lvl6pPr fontAlgn="base">
                        <a:spcBef>
                          <a:spcPct val="20000"/>
                        </a:spcBef>
                        <a:spcAft>
                          <a:spcPct val="0"/>
                        </a:spcAft>
                        <a:defRPr sz="2000">
                          <a:solidFill>
                            <a:schemeClr val="tx1"/>
                          </a:solidFill>
                          <a:latin typeface="Arial" panose="020B0604020202020204" pitchFamily="34" charset="0"/>
                          <a:ea typeface="华文中宋" panose="02010600040101010101" pitchFamily="2" charset="-122"/>
                        </a:defRPr>
                      </a:lvl6pPr>
                      <a:lvl7pPr fontAlgn="base">
                        <a:spcBef>
                          <a:spcPct val="20000"/>
                        </a:spcBef>
                        <a:spcAft>
                          <a:spcPct val="0"/>
                        </a:spcAft>
                        <a:defRPr sz="2000">
                          <a:solidFill>
                            <a:schemeClr val="tx1"/>
                          </a:solidFill>
                          <a:latin typeface="Arial" panose="020B0604020202020204" pitchFamily="34" charset="0"/>
                          <a:ea typeface="华文中宋" panose="02010600040101010101" pitchFamily="2" charset="-122"/>
                        </a:defRPr>
                      </a:lvl7pPr>
                      <a:lvl8pPr fontAlgn="base">
                        <a:spcBef>
                          <a:spcPct val="20000"/>
                        </a:spcBef>
                        <a:spcAft>
                          <a:spcPct val="0"/>
                        </a:spcAft>
                        <a:defRPr sz="2000">
                          <a:solidFill>
                            <a:schemeClr val="tx1"/>
                          </a:solidFill>
                          <a:latin typeface="Arial" panose="020B0604020202020204" pitchFamily="34" charset="0"/>
                          <a:ea typeface="华文中宋" panose="02010600040101010101" pitchFamily="2" charset="-122"/>
                        </a:defRPr>
                      </a:lvl8pPr>
                      <a:lvl9pPr fontAlgn="base">
                        <a:spcBef>
                          <a:spcPct val="20000"/>
                        </a:spcBef>
                        <a:spcAft>
                          <a:spcPct val="0"/>
                        </a:spcAft>
                        <a:defRPr sz="2000">
                          <a:solidFill>
                            <a:schemeClr val="tx1"/>
                          </a:solidFill>
                          <a:latin typeface="Arial" panose="020B060402020202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公式</a:t>
                      </a: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69B3F1"/>
                        </a:buClr>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1pPr>
                      <a:lvl2pPr>
                        <a:spcBef>
                          <a:spcPct val="20000"/>
                        </a:spcBef>
                        <a:defRPr sz="2000">
                          <a:solidFill>
                            <a:schemeClr val="tx1"/>
                          </a:solidFill>
                          <a:latin typeface="Arial" panose="020B0604020202020204" pitchFamily="34" charset="0"/>
                          <a:ea typeface="华文中宋" panose="02010600040101010101" pitchFamily="2" charset="-122"/>
                        </a:defRPr>
                      </a:lvl2pPr>
                      <a:lvl3pPr>
                        <a:spcBef>
                          <a:spcPct val="20000"/>
                        </a:spcBef>
                        <a:defRPr sz="2000">
                          <a:solidFill>
                            <a:schemeClr val="tx1"/>
                          </a:solidFill>
                          <a:latin typeface="Arial" panose="020B0604020202020204" pitchFamily="34" charset="0"/>
                          <a:ea typeface="华文中宋" panose="02010600040101010101" pitchFamily="2" charset="-122"/>
                        </a:defRPr>
                      </a:lvl3pPr>
                      <a:lvl4pPr>
                        <a:spcBef>
                          <a:spcPct val="20000"/>
                        </a:spcBef>
                        <a:defRPr sz="2000">
                          <a:solidFill>
                            <a:schemeClr val="tx1"/>
                          </a:solidFill>
                          <a:latin typeface="Arial" panose="020B0604020202020204" pitchFamily="34" charset="0"/>
                          <a:ea typeface="华文中宋" panose="02010600040101010101" pitchFamily="2" charset="-122"/>
                        </a:defRPr>
                      </a:lvl4pPr>
                      <a:lvl5pPr>
                        <a:spcBef>
                          <a:spcPct val="20000"/>
                        </a:spcBef>
                        <a:defRPr sz="2000">
                          <a:solidFill>
                            <a:schemeClr val="tx1"/>
                          </a:solidFill>
                          <a:latin typeface="Arial" panose="020B0604020202020204" pitchFamily="34" charset="0"/>
                          <a:ea typeface="华文中宋" panose="02010600040101010101" pitchFamily="2" charset="-122"/>
                        </a:defRPr>
                      </a:lvl5pPr>
                      <a:lvl6pPr fontAlgn="base">
                        <a:spcBef>
                          <a:spcPct val="20000"/>
                        </a:spcBef>
                        <a:spcAft>
                          <a:spcPct val="0"/>
                        </a:spcAft>
                        <a:defRPr sz="2000">
                          <a:solidFill>
                            <a:schemeClr val="tx1"/>
                          </a:solidFill>
                          <a:latin typeface="Arial" panose="020B0604020202020204" pitchFamily="34" charset="0"/>
                          <a:ea typeface="华文中宋" panose="02010600040101010101" pitchFamily="2" charset="-122"/>
                        </a:defRPr>
                      </a:lvl6pPr>
                      <a:lvl7pPr fontAlgn="base">
                        <a:spcBef>
                          <a:spcPct val="20000"/>
                        </a:spcBef>
                        <a:spcAft>
                          <a:spcPct val="0"/>
                        </a:spcAft>
                        <a:defRPr sz="2000">
                          <a:solidFill>
                            <a:schemeClr val="tx1"/>
                          </a:solidFill>
                          <a:latin typeface="Arial" panose="020B0604020202020204" pitchFamily="34" charset="0"/>
                          <a:ea typeface="华文中宋" panose="02010600040101010101" pitchFamily="2" charset="-122"/>
                        </a:defRPr>
                      </a:lvl7pPr>
                      <a:lvl8pPr fontAlgn="base">
                        <a:spcBef>
                          <a:spcPct val="20000"/>
                        </a:spcBef>
                        <a:spcAft>
                          <a:spcPct val="0"/>
                        </a:spcAft>
                        <a:defRPr sz="2000">
                          <a:solidFill>
                            <a:schemeClr val="tx1"/>
                          </a:solidFill>
                          <a:latin typeface="Arial" panose="020B0604020202020204" pitchFamily="34" charset="0"/>
                          <a:ea typeface="华文中宋" panose="02010600040101010101" pitchFamily="2" charset="-122"/>
                        </a:defRPr>
                      </a:lvl8pPr>
                      <a:lvl9pPr fontAlgn="base">
                        <a:spcBef>
                          <a:spcPct val="20000"/>
                        </a:spcBef>
                        <a:spcAft>
                          <a:spcPct val="0"/>
                        </a:spcAft>
                        <a:defRPr sz="2000">
                          <a:solidFill>
                            <a:schemeClr val="tx1"/>
                          </a:solidFill>
                          <a:latin typeface="Arial" panose="020B060402020202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成真赋值</a:t>
                      </a: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69B3F1"/>
                        </a:buClr>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1pPr>
                      <a:lvl2pPr>
                        <a:spcBef>
                          <a:spcPct val="20000"/>
                        </a:spcBef>
                        <a:defRPr sz="2000">
                          <a:solidFill>
                            <a:schemeClr val="tx1"/>
                          </a:solidFill>
                          <a:latin typeface="Arial" panose="020B0604020202020204" pitchFamily="34" charset="0"/>
                          <a:ea typeface="华文中宋" panose="02010600040101010101" pitchFamily="2" charset="-122"/>
                        </a:defRPr>
                      </a:lvl2pPr>
                      <a:lvl3pPr>
                        <a:spcBef>
                          <a:spcPct val="20000"/>
                        </a:spcBef>
                        <a:defRPr sz="2000">
                          <a:solidFill>
                            <a:schemeClr val="tx1"/>
                          </a:solidFill>
                          <a:latin typeface="Arial" panose="020B0604020202020204" pitchFamily="34" charset="0"/>
                          <a:ea typeface="华文中宋" panose="02010600040101010101" pitchFamily="2" charset="-122"/>
                        </a:defRPr>
                      </a:lvl3pPr>
                      <a:lvl4pPr>
                        <a:spcBef>
                          <a:spcPct val="20000"/>
                        </a:spcBef>
                        <a:defRPr sz="2000">
                          <a:solidFill>
                            <a:schemeClr val="tx1"/>
                          </a:solidFill>
                          <a:latin typeface="Arial" panose="020B0604020202020204" pitchFamily="34" charset="0"/>
                          <a:ea typeface="华文中宋" panose="02010600040101010101" pitchFamily="2" charset="-122"/>
                        </a:defRPr>
                      </a:lvl4pPr>
                      <a:lvl5pPr>
                        <a:spcBef>
                          <a:spcPct val="20000"/>
                        </a:spcBef>
                        <a:defRPr sz="2000">
                          <a:solidFill>
                            <a:schemeClr val="tx1"/>
                          </a:solidFill>
                          <a:latin typeface="Arial" panose="020B0604020202020204" pitchFamily="34" charset="0"/>
                          <a:ea typeface="华文中宋" panose="02010600040101010101" pitchFamily="2" charset="-122"/>
                        </a:defRPr>
                      </a:lvl5pPr>
                      <a:lvl6pPr fontAlgn="base">
                        <a:spcBef>
                          <a:spcPct val="20000"/>
                        </a:spcBef>
                        <a:spcAft>
                          <a:spcPct val="0"/>
                        </a:spcAft>
                        <a:defRPr sz="2000">
                          <a:solidFill>
                            <a:schemeClr val="tx1"/>
                          </a:solidFill>
                          <a:latin typeface="Arial" panose="020B0604020202020204" pitchFamily="34" charset="0"/>
                          <a:ea typeface="华文中宋" panose="02010600040101010101" pitchFamily="2" charset="-122"/>
                        </a:defRPr>
                      </a:lvl6pPr>
                      <a:lvl7pPr fontAlgn="base">
                        <a:spcBef>
                          <a:spcPct val="20000"/>
                        </a:spcBef>
                        <a:spcAft>
                          <a:spcPct val="0"/>
                        </a:spcAft>
                        <a:defRPr sz="2000">
                          <a:solidFill>
                            <a:schemeClr val="tx1"/>
                          </a:solidFill>
                          <a:latin typeface="Arial" panose="020B0604020202020204" pitchFamily="34" charset="0"/>
                          <a:ea typeface="华文中宋" panose="02010600040101010101" pitchFamily="2" charset="-122"/>
                        </a:defRPr>
                      </a:lvl7pPr>
                      <a:lvl8pPr fontAlgn="base">
                        <a:spcBef>
                          <a:spcPct val="20000"/>
                        </a:spcBef>
                        <a:spcAft>
                          <a:spcPct val="0"/>
                        </a:spcAft>
                        <a:defRPr sz="2000">
                          <a:solidFill>
                            <a:schemeClr val="tx1"/>
                          </a:solidFill>
                          <a:latin typeface="Arial" panose="020B0604020202020204" pitchFamily="34" charset="0"/>
                          <a:ea typeface="华文中宋" panose="02010600040101010101" pitchFamily="2" charset="-122"/>
                        </a:defRPr>
                      </a:lvl8pPr>
                      <a:lvl9pPr fontAlgn="base">
                        <a:spcBef>
                          <a:spcPct val="20000"/>
                        </a:spcBef>
                        <a:spcAft>
                          <a:spcPct val="0"/>
                        </a:spcAft>
                        <a:defRPr sz="2000">
                          <a:solidFill>
                            <a:schemeClr val="tx1"/>
                          </a:solidFill>
                          <a:latin typeface="Arial" panose="020B060402020202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名称</a:t>
                      </a: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69B3F1"/>
                        </a:buClr>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1pPr>
                      <a:lvl2pPr>
                        <a:spcBef>
                          <a:spcPct val="20000"/>
                        </a:spcBef>
                        <a:defRPr sz="2000">
                          <a:solidFill>
                            <a:schemeClr val="tx1"/>
                          </a:solidFill>
                          <a:latin typeface="Arial" panose="020B0604020202020204" pitchFamily="34" charset="0"/>
                          <a:ea typeface="华文中宋" panose="02010600040101010101" pitchFamily="2" charset="-122"/>
                        </a:defRPr>
                      </a:lvl2pPr>
                      <a:lvl3pPr>
                        <a:spcBef>
                          <a:spcPct val="20000"/>
                        </a:spcBef>
                        <a:defRPr sz="2000">
                          <a:solidFill>
                            <a:schemeClr val="tx1"/>
                          </a:solidFill>
                          <a:latin typeface="Arial" panose="020B0604020202020204" pitchFamily="34" charset="0"/>
                          <a:ea typeface="华文中宋" panose="02010600040101010101" pitchFamily="2" charset="-122"/>
                        </a:defRPr>
                      </a:lvl3pPr>
                      <a:lvl4pPr>
                        <a:spcBef>
                          <a:spcPct val="20000"/>
                        </a:spcBef>
                        <a:defRPr sz="2000">
                          <a:solidFill>
                            <a:schemeClr val="tx1"/>
                          </a:solidFill>
                          <a:latin typeface="Arial" panose="020B0604020202020204" pitchFamily="34" charset="0"/>
                          <a:ea typeface="华文中宋" panose="02010600040101010101" pitchFamily="2" charset="-122"/>
                        </a:defRPr>
                      </a:lvl4pPr>
                      <a:lvl5pPr>
                        <a:spcBef>
                          <a:spcPct val="20000"/>
                        </a:spcBef>
                        <a:defRPr sz="2000">
                          <a:solidFill>
                            <a:schemeClr val="tx1"/>
                          </a:solidFill>
                          <a:latin typeface="Arial" panose="020B0604020202020204" pitchFamily="34" charset="0"/>
                          <a:ea typeface="华文中宋" panose="02010600040101010101" pitchFamily="2" charset="-122"/>
                        </a:defRPr>
                      </a:lvl5pPr>
                      <a:lvl6pPr fontAlgn="base">
                        <a:spcBef>
                          <a:spcPct val="20000"/>
                        </a:spcBef>
                        <a:spcAft>
                          <a:spcPct val="0"/>
                        </a:spcAft>
                        <a:defRPr sz="2000">
                          <a:solidFill>
                            <a:schemeClr val="tx1"/>
                          </a:solidFill>
                          <a:latin typeface="Arial" panose="020B0604020202020204" pitchFamily="34" charset="0"/>
                          <a:ea typeface="华文中宋" panose="02010600040101010101" pitchFamily="2" charset="-122"/>
                        </a:defRPr>
                      </a:lvl6pPr>
                      <a:lvl7pPr fontAlgn="base">
                        <a:spcBef>
                          <a:spcPct val="20000"/>
                        </a:spcBef>
                        <a:spcAft>
                          <a:spcPct val="0"/>
                        </a:spcAft>
                        <a:defRPr sz="2000">
                          <a:solidFill>
                            <a:schemeClr val="tx1"/>
                          </a:solidFill>
                          <a:latin typeface="Arial" panose="020B0604020202020204" pitchFamily="34" charset="0"/>
                          <a:ea typeface="华文中宋" panose="02010600040101010101" pitchFamily="2" charset="-122"/>
                        </a:defRPr>
                      </a:lvl7pPr>
                      <a:lvl8pPr fontAlgn="base">
                        <a:spcBef>
                          <a:spcPct val="20000"/>
                        </a:spcBef>
                        <a:spcAft>
                          <a:spcPct val="0"/>
                        </a:spcAft>
                        <a:defRPr sz="2000">
                          <a:solidFill>
                            <a:schemeClr val="tx1"/>
                          </a:solidFill>
                          <a:latin typeface="Arial" panose="020B0604020202020204" pitchFamily="34" charset="0"/>
                          <a:ea typeface="华文中宋" panose="02010600040101010101" pitchFamily="2" charset="-122"/>
                        </a:defRPr>
                      </a:lvl8pPr>
                      <a:lvl9pPr fontAlgn="base">
                        <a:spcBef>
                          <a:spcPct val="20000"/>
                        </a:spcBef>
                        <a:spcAft>
                          <a:spcPct val="0"/>
                        </a:spcAft>
                        <a:defRPr sz="2000">
                          <a:solidFill>
                            <a:schemeClr val="tx1"/>
                          </a:solidFill>
                          <a:latin typeface="Arial" panose="020B060402020202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公式</a:t>
                      </a: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69B3F1"/>
                        </a:buClr>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1pPr>
                      <a:lvl2pPr>
                        <a:spcBef>
                          <a:spcPct val="20000"/>
                        </a:spcBef>
                        <a:defRPr sz="2000">
                          <a:solidFill>
                            <a:schemeClr val="tx1"/>
                          </a:solidFill>
                          <a:latin typeface="Arial" panose="020B0604020202020204" pitchFamily="34" charset="0"/>
                          <a:ea typeface="华文中宋" panose="02010600040101010101" pitchFamily="2" charset="-122"/>
                        </a:defRPr>
                      </a:lvl2pPr>
                      <a:lvl3pPr>
                        <a:spcBef>
                          <a:spcPct val="20000"/>
                        </a:spcBef>
                        <a:defRPr sz="2000">
                          <a:solidFill>
                            <a:schemeClr val="tx1"/>
                          </a:solidFill>
                          <a:latin typeface="Arial" panose="020B0604020202020204" pitchFamily="34" charset="0"/>
                          <a:ea typeface="华文中宋" panose="02010600040101010101" pitchFamily="2" charset="-122"/>
                        </a:defRPr>
                      </a:lvl3pPr>
                      <a:lvl4pPr>
                        <a:spcBef>
                          <a:spcPct val="20000"/>
                        </a:spcBef>
                        <a:defRPr sz="2000">
                          <a:solidFill>
                            <a:schemeClr val="tx1"/>
                          </a:solidFill>
                          <a:latin typeface="Arial" panose="020B0604020202020204" pitchFamily="34" charset="0"/>
                          <a:ea typeface="华文中宋" panose="02010600040101010101" pitchFamily="2" charset="-122"/>
                        </a:defRPr>
                      </a:lvl4pPr>
                      <a:lvl5pPr>
                        <a:spcBef>
                          <a:spcPct val="20000"/>
                        </a:spcBef>
                        <a:defRPr sz="2000">
                          <a:solidFill>
                            <a:schemeClr val="tx1"/>
                          </a:solidFill>
                          <a:latin typeface="Arial" panose="020B0604020202020204" pitchFamily="34" charset="0"/>
                          <a:ea typeface="华文中宋" panose="02010600040101010101" pitchFamily="2" charset="-122"/>
                        </a:defRPr>
                      </a:lvl5pPr>
                      <a:lvl6pPr fontAlgn="base">
                        <a:spcBef>
                          <a:spcPct val="20000"/>
                        </a:spcBef>
                        <a:spcAft>
                          <a:spcPct val="0"/>
                        </a:spcAft>
                        <a:defRPr sz="2000">
                          <a:solidFill>
                            <a:schemeClr val="tx1"/>
                          </a:solidFill>
                          <a:latin typeface="Arial" panose="020B0604020202020204" pitchFamily="34" charset="0"/>
                          <a:ea typeface="华文中宋" panose="02010600040101010101" pitchFamily="2" charset="-122"/>
                        </a:defRPr>
                      </a:lvl6pPr>
                      <a:lvl7pPr fontAlgn="base">
                        <a:spcBef>
                          <a:spcPct val="20000"/>
                        </a:spcBef>
                        <a:spcAft>
                          <a:spcPct val="0"/>
                        </a:spcAft>
                        <a:defRPr sz="2000">
                          <a:solidFill>
                            <a:schemeClr val="tx1"/>
                          </a:solidFill>
                          <a:latin typeface="Arial" panose="020B0604020202020204" pitchFamily="34" charset="0"/>
                          <a:ea typeface="华文中宋" panose="02010600040101010101" pitchFamily="2" charset="-122"/>
                        </a:defRPr>
                      </a:lvl7pPr>
                      <a:lvl8pPr fontAlgn="base">
                        <a:spcBef>
                          <a:spcPct val="20000"/>
                        </a:spcBef>
                        <a:spcAft>
                          <a:spcPct val="0"/>
                        </a:spcAft>
                        <a:defRPr sz="2000">
                          <a:solidFill>
                            <a:schemeClr val="tx1"/>
                          </a:solidFill>
                          <a:latin typeface="Arial" panose="020B0604020202020204" pitchFamily="34" charset="0"/>
                          <a:ea typeface="华文中宋" panose="02010600040101010101" pitchFamily="2" charset="-122"/>
                        </a:defRPr>
                      </a:lvl8pPr>
                      <a:lvl9pPr fontAlgn="base">
                        <a:spcBef>
                          <a:spcPct val="20000"/>
                        </a:spcBef>
                        <a:spcAft>
                          <a:spcPct val="0"/>
                        </a:spcAft>
                        <a:defRPr sz="2000">
                          <a:solidFill>
                            <a:schemeClr val="tx1"/>
                          </a:solidFill>
                          <a:latin typeface="Arial" panose="020B060402020202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成假赋值</a:t>
                      </a: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69B3F1"/>
                        </a:buClr>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1pPr>
                      <a:lvl2pPr>
                        <a:spcBef>
                          <a:spcPct val="20000"/>
                        </a:spcBef>
                        <a:defRPr sz="2000">
                          <a:solidFill>
                            <a:schemeClr val="tx1"/>
                          </a:solidFill>
                          <a:latin typeface="Arial" panose="020B0604020202020204" pitchFamily="34" charset="0"/>
                          <a:ea typeface="华文中宋" panose="02010600040101010101" pitchFamily="2" charset="-122"/>
                        </a:defRPr>
                      </a:lvl2pPr>
                      <a:lvl3pPr>
                        <a:spcBef>
                          <a:spcPct val="20000"/>
                        </a:spcBef>
                        <a:defRPr sz="2000">
                          <a:solidFill>
                            <a:schemeClr val="tx1"/>
                          </a:solidFill>
                          <a:latin typeface="Arial" panose="020B0604020202020204" pitchFamily="34" charset="0"/>
                          <a:ea typeface="华文中宋" panose="02010600040101010101" pitchFamily="2" charset="-122"/>
                        </a:defRPr>
                      </a:lvl3pPr>
                      <a:lvl4pPr>
                        <a:spcBef>
                          <a:spcPct val="20000"/>
                        </a:spcBef>
                        <a:defRPr sz="2000">
                          <a:solidFill>
                            <a:schemeClr val="tx1"/>
                          </a:solidFill>
                          <a:latin typeface="Arial" panose="020B0604020202020204" pitchFamily="34" charset="0"/>
                          <a:ea typeface="华文中宋" panose="02010600040101010101" pitchFamily="2" charset="-122"/>
                        </a:defRPr>
                      </a:lvl4pPr>
                      <a:lvl5pPr>
                        <a:spcBef>
                          <a:spcPct val="20000"/>
                        </a:spcBef>
                        <a:defRPr sz="2000">
                          <a:solidFill>
                            <a:schemeClr val="tx1"/>
                          </a:solidFill>
                          <a:latin typeface="Arial" panose="020B0604020202020204" pitchFamily="34" charset="0"/>
                          <a:ea typeface="华文中宋" panose="02010600040101010101" pitchFamily="2" charset="-122"/>
                        </a:defRPr>
                      </a:lvl5pPr>
                      <a:lvl6pPr fontAlgn="base">
                        <a:spcBef>
                          <a:spcPct val="20000"/>
                        </a:spcBef>
                        <a:spcAft>
                          <a:spcPct val="0"/>
                        </a:spcAft>
                        <a:defRPr sz="2000">
                          <a:solidFill>
                            <a:schemeClr val="tx1"/>
                          </a:solidFill>
                          <a:latin typeface="Arial" panose="020B0604020202020204" pitchFamily="34" charset="0"/>
                          <a:ea typeface="华文中宋" panose="02010600040101010101" pitchFamily="2" charset="-122"/>
                        </a:defRPr>
                      </a:lvl6pPr>
                      <a:lvl7pPr fontAlgn="base">
                        <a:spcBef>
                          <a:spcPct val="20000"/>
                        </a:spcBef>
                        <a:spcAft>
                          <a:spcPct val="0"/>
                        </a:spcAft>
                        <a:defRPr sz="2000">
                          <a:solidFill>
                            <a:schemeClr val="tx1"/>
                          </a:solidFill>
                          <a:latin typeface="Arial" panose="020B0604020202020204" pitchFamily="34" charset="0"/>
                          <a:ea typeface="华文中宋" panose="02010600040101010101" pitchFamily="2" charset="-122"/>
                        </a:defRPr>
                      </a:lvl7pPr>
                      <a:lvl8pPr fontAlgn="base">
                        <a:spcBef>
                          <a:spcPct val="20000"/>
                        </a:spcBef>
                        <a:spcAft>
                          <a:spcPct val="0"/>
                        </a:spcAft>
                        <a:defRPr sz="2000">
                          <a:solidFill>
                            <a:schemeClr val="tx1"/>
                          </a:solidFill>
                          <a:latin typeface="Arial" panose="020B0604020202020204" pitchFamily="34" charset="0"/>
                          <a:ea typeface="华文中宋" panose="02010600040101010101" pitchFamily="2" charset="-122"/>
                        </a:defRPr>
                      </a:lvl8pPr>
                      <a:lvl9pPr fontAlgn="base">
                        <a:spcBef>
                          <a:spcPct val="20000"/>
                        </a:spcBef>
                        <a:spcAft>
                          <a:spcPct val="0"/>
                        </a:spcAft>
                        <a:defRPr sz="2000">
                          <a:solidFill>
                            <a:schemeClr val="tx1"/>
                          </a:solidFill>
                          <a:latin typeface="Arial" panose="020B060402020202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名称</a:t>
                      </a: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02062674"/>
                  </a:ext>
                </a:extLst>
              </a:tr>
              <a:tr h="1795463">
                <a:tc>
                  <a:txBody>
                    <a:bodyPr/>
                    <a:lstStyle>
                      <a:lvl1pPr>
                        <a:spcBef>
                          <a:spcPct val="20000"/>
                        </a:spcBef>
                        <a:buClr>
                          <a:srgbClr val="69B3F1"/>
                        </a:buClr>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1pPr>
                      <a:lvl2pPr>
                        <a:spcBef>
                          <a:spcPct val="20000"/>
                        </a:spcBef>
                        <a:defRPr sz="2000">
                          <a:solidFill>
                            <a:schemeClr val="tx1"/>
                          </a:solidFill>
                          <a:latin typeface="Arial" panose="020B0604020202020204" pitchFamily="34" charset="0"/>
                          <a:ea typeface="华文中宋" panose="02010600040101010101" pitchFamily="2" charset="-122"/>
                        </a:defRPr>
                      </a:lvl2pPr>
                      <a:lvl3pPr>
                        <a:spcBef>
                          <a:spcPct val="20000"/>
                        </a:spcBef>
                        <a:defRPr sz="2000">
                          <a:solidFill>
                            <a:schemeClr val="tx1"/>
                          </a:solidFill>
                          <a:latin typeface="Arial" panose="020B0604020202020204" pitchFamily="34" charset="0"/>
                          <a:ea typeface="华文中宋" panose="02010600040101010101" pitchFamily="2" charset="-122"/>
                        </a:defRPr>
                      </a:lvl3pPr>
                      <a:lvl4pPr>
                        <a:spcBef>
                          <a:spcPct val="20000"/>
                        </a:spcBef>
                        <a:defRPr sz="2000">
                          <a:solidFill>
                            <a:schemeClr val="tx1"/>
                          </a:solidFill>
                          <a:latin typeface="Arial" panose="020B0604020202020204" pitchFamily="34" charset="0"/>
                          <a:ea typeface="华文中宋" panose="02010600040101010101" pitchFamily="2" charset="-122"/>
                        </a:defRPr>
                      </a:lvl4pPr>
                      <a:lvl5pPr>
                        <a:spcBef>
                          <a:spcPct val="20000"/>
                        </a:spcBef>
                        <a:defRPr sz="2000">
                          <a:solidFill>
                            <a:schemeClr val="tx1"/>
                          </a:solidFill>
                          <a:latin typeface="Arial" panose="020B0604020202020204" pitchFamily="34" charset="0"/>
                          <a:ea typeface="华文中宋" panose="02010600040101010101" pitchFamily="2" charset="-122"/>
                        </a:defRPr>
                      </a:lvl5pPr>
                      <a:lvl6pPr fontAlgn="base">
                        <a:spcBef>
                          <a:spcPct val="20000"/>
                        </a:spcBef>
                        <a:spcAft>
                          <a:spcPct val="0"/>
                        </a:spcAft>
                        <a:defRPr sz="2000">
                          <a:solidFill>
                            <a:schemeClr val="tx1"/>
                          </a:solidFill>
                          <a:latin typeface="Arial" panose="020B0604020202020204" pitchFamily="34" charset="0"/>
                          <a:ea typeface="华文中宋" panose="02010600040101010101" pitchFamily="2" charset="-122"/>
                        </a:defRPr>
                      </a:lvl6pPr>
                      <a:lvl7pPr fontAlgn="base">
                        <a:spcBef>
                          <a:spcPct val="20000"/>
                        </a:spcBef>
                        <a:spcAft>
                          <a:spcPct val="0"/>
                        </a:spcAft>
                        <a:defRPr sz="2000">
                          <a:solidFill>
                            <a:schemeClr val="tx1"/>
                          </a:solidFill>
                          <a:latin typeface="Arial" panose="020B0604020202020204" pitchFamily="34" charset="0"/>
                          <a:ea typeface="华文中宋" panose="02010600040101010101" pitchFamily="2" charset="-122"/>
                        </a:defRPr>
                      </a:lvl7pPr>
                      <a:lvl8pPr fontAlgn="base">
                        <a:spcBef>
                          <a:spcPct val="20000"/>
                        </a:spcBef>
                        <a:spcAft>
                          <a:spcPct val="0"/>
                        </a:spcAft>
                        <a:defRPr sz="2000">
                          <a:solidFill>
                            <a:schemeClr val="tx1"/>
                          </a:solidFill>
                          <a:latin typeface="Arial" panose="020B0604020202020204" pitchFamily="34" charset="0"/>
                          <a:ea typeface="华文中宋" panose="02010600040101010101" pitchFamily="2" charset="-122"/>
                        </a:defRPr>
                      </a:lvl8pPr>
                      <a:lvl9pPr fontAlgn="base">
                        <a:spcBef>
                          <a:spcPct val="20000"/>
                        </a:spcBef>
                        <a:spcAft>
                          <a:spcPct val="0"/>
                        </a:spcAft>
                        <a:defRPr sz="2000">
                          <a:solidFill>
                            <a:schemeClr val="tx1"/>
                          </a:solidFill>
                          <a:latin typeface="Arial" panose="020B060402020202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kumimoji="0" lang="en-US" altLang="zh-CN" sz="2400" b="1"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a:t>
                      </a:r>
                      <a:r>
                        <a:rPr kumimoji="0"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kumimoji="0" lang="en-US" altLang="zh-CN" sz="2400" b="1"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q</a:t>
                      </a:r>
                      <a:endParaRPr kumimoji="0"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kumimoji="0" lang="en-US" altLang="zh-CN" sz="2400" b="1" i="1"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a:t>
                      </a:r>
                      <a:r>
                        <a:rPr kumimoji="0" lang="en-US" altLang="zh-CN" sz="24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kumimoji="0" lang="en-US" altLang="zh-CN" sz="2400" b="1" i="1"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q</a:t>
                      </a:r>
                      <a:endParaRPr kumimoji="0"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p</a:t>
                      </a:r>
                      <a:r>
                        <a:rPr kumimoji="0"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kumimoji="0" lang="en-US" altLang="zh-CN" sz="2400" b="1"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q</a:t>
                      </a:r>
                      <a:endParaRPr kumimoji="0"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1"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p</a:t>
                      </a:r>
                      <a:r>
                        <a:rPr kumimoji="0" lang="en-US" altLang="zh-CN" sz="24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kumimoji="0" lang="en-US" altLang="zh-CN" sz="2400" b="1" i="1"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q</a:t>
                      </a:r>
                      <a:endParaRPr kumimoji="0"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txBody>
                  <a:tcP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69B3F1"/>
                        </a:buClr>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1pPr>
                      <a:lvl2pPr>
                        <a:spcBef>
                          <a:spcPct val="20000"/>
                        </a:spcBef>
                        <a:defRPr sz="2000">
                          <a:solidFill>
                            <a:schemeClr val="tx1"/>
                          </a:solidFill>
                          <a:latin typeface="Arial" panose="020B0604020202020204" pitchFamily="34" charset="0"/>
                          <a:ea typeface="华文中宋" panose="02010600040101010101" pitchFamily="2" charset="-122"/>
                        </a:defRPr>
                      </a:lvl2pPr>
                      <a:lvl3pPr>
                        <a:spcBef>
                          <a:spcPct val="20000"/>
                        </a:spcBef>
                        <a:defRPr sz="2000">
                          <a:solidFill>
                            <a:schemeClr val="tx1"/>
                          </a:solidFill>
                          <a:latin typeface="Arial" panose="020B0604020202020204" pitchFamily="34" charset="0"/>
                          <a:ea typeface="华文中宋" panose="02010600040101010101" pitchFamily="2" charset="-122"/>
                        </a:defRPr>
                      </a:lvl3pPr>
                      <a:lvl4pPr>
                        <a:spcBef>
                          <a:spcPct val="20000"/>
                        </a:spcBef>
                        <a:defRPr sz="2000">
                          <a:solidFill>
                            <a:schemeClr val="tx1"/>
                          </a:solidFill>
                          <a:latin typeface="Arial" panose="020B0604020202020204" pitchFamily="34" charset="0"/>
                          <a:ea typeface="华文中宋" panose="02010600040101010101" pitchFamily="2" charset="-122"/>
                        </a:defRPr>
                      </a:lvl4pPr>
                      <a:lvl5pPr>
                        <a:spcBef>
                          <a:spcPct val="20000"/>
                        </a:spcBef>
                        <a:defRPr sz="2000">
                          <a:solidFill>
                            <a:schemeClr val="tx1"/>
                          </a:solidFill>
                          <a:latin typeface="Arial" panose="020B0604020202020204" pitchFamily="34" charset="0"/>
                          <a:ea typeface="华文中宋" panose="02010600040101010101" pitchFamily="2" charset="-122"/>
                        </a:defRPr>
                      </a:lvl5pPr>
                      <a:lvl6pPr fontAlgn="base">
                        <a:spcBef>
                          <a:spcPct val="20000"/>
                        </a:spcBef>
                        <a:spcAft>
                          <a:spcPct val="0"/>
                        </a:spcAft>
                        <a:defRPr sz="2000">
                          <a:solidFill>
                            <a:schemeClr val="tx1"/>
                          </a:solidFill>
                          <a:latin typeface="Arial" panose="020B0604020202020204" pitchFamily="34" charset="0"/>
                          <a:ea typeface="华文中宋" panose="02010600040101010101" pitchFamily="2" charset="-122"/>
                        </a:defRPr>
                      </a:lvl6pPr>
                      <a:lvl7pPr fontAlgn="base">
                        <a:spcBef>
                          <a:spcPct val="20000"/>
                        </a:spcBef>
                        <a:spcAft>
                          <a:spcPct val="0"/>
                        </a:spcAft>
                        <a:defRPr sz="2000">
                          <a:solidFill>
                            <a:schemeClr val="tx1"/>
                          </a:solidFill>
                          <a:latin typeface="Arial" panose="020B0604020202020204" pitchFamily="34" charset="0"/>
                          <a:ea typeface="华文中宋" panose="02010600040101010101" pitchFamily="2" charset="-122"/>
                        </a:defRPr>
                      </a:lvl7pPr>
                      <a:lvl8pPr fontAlgn="base">
                        <a:spcBef>
                          <a:spcPct val="20000"/>
                        </a:spcBef>
                        <a:spcAft>
                          <a:spcPct val="0"/>
                        </a:spcAft>
                        <a:defRPr sz="2000">
                          <a:solidFill>
                            <a:schemeClr val="tx1"/>
                          </a:solidFill>
                          <a:latin typeface="Arial" panose="020B0604020202020204" pitchFamily="34" charset="0"/>
                          <a:ea typeface="华文中宋" panose="02010600040101010101" pitchFamily="2" charset="-122"/>
                        </a:defRPr>
                      </a:lvl8pPr>
                      <a:lvl9pPr fontAlgn="base">
                        <a:spcBef>
                          <a:spcPct val="20000"/>
                        </a:spcBef>
                        <a:spcAft>
                          <a:spcPct val="0"/>
                        </a:spcAft>
                        <a:defRPr sz="2000">
                          <a:solidFill>
                            <a:schemeClr val="tx1"/>
                          </a:solidFill>
                          <a:latin typeface="Arial" panose="020B060402020202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0  0</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0  1</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1  0</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1  1 </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46038">
                        <a:spcBef>
                          <a:spcPct val="20000"/>
                        </a:spcBef>
                        <a:buClr>
                          <a:srgbClr val="69B3F1"/>
                        </a:buClr>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1pPr>
                      <a:lvl2pPr>
                        <a:spcBef>
                          <a:spcPct val="20000"/>
                        </a:spcBef>
                        <a:defRPr sz="2000">
                          <a:solidFill>
                            <a:schemeClr val="tx1"/>
                          </a:solidFill>
                          <a:latin typeface="Arial" panose="020B0604020202020204" pitchFamily="34" charset="0"/>
                          <a:ea typeface="华文中宋" panose="02010600040101010101" pitchFamily="2" charset="-122"/>
                        </a:defRPr>
                      </a:lvl2pPr>
                      <a:lvl3pPr>
                        <a:spcBef>
                          <a:spcPct val="20000"/>
                        </a:spcBef>
                        <a:defRPr sz="2000">
                          <a:solidFill>
                            <a:schemeClr val="tx1"/>
                          </a:solidFill>
                          <a:latin typeface="Arial" panose="020B0604020202020204" pitchFamily="34" charset="0"/>
                          <a:ea typeface="华文中宋" panose="02010600040101010101" pitchFamily="2" charset="-122"/>
                        </a:defRPr>
                      </a:lvl3pPr>
                      <a:lvl4pPr>
                        <a:spcBef>
                          <a:spcPct val="20000"/>
                        </a:spcBef>
                        <a:defRPr sz="2000">
                          <a:solidFill>
                            <a:schemeClr val="tx1"/>
                          </a:solidFill>
                          <a:latin typeface="Arial" panose="020B0604020202020204" pitchFamily="34" charset="0"/>
                          <a:ea typeface="华文中宋" panose="02010600040101010101" pitchFamily="2" charset="-122"/>
                        </a:defRPr>
                      </a:lvl4pPr>
                      <a:lvl5pPr>
                        <a:spcBef>
                          <a:spcPct val="20000"/>
                        </a:spcBef>
                        <a:defRPr sz="2000">
                          <a:solidFill>
                            <a:schemeClr val="tx1"/>
                          </a:solidFill>
                          <a:latin typeface="Arial" panose="020B0604020202020204" pitchFamily="34" charset="0"/>
                          <a:ea typeface="华文中宋" panose="02010600040101010101" pitchFamily="2" charset="-122"/>
                        </a:defRPr>
                      </a:lvl5pPr>
                      <a:lvl6pPr fontAlgn="base">
                        <a:spcBef>
                          <a:spcPct val="20000"/>
                        </a:spcBef>
                        <a:spcAft>
                          <a:spcPct val="0"/>
                        </a:spcAft>
                        <a:defRPr sz="2000">
                          <a:solidFill>
                            <a:schemeClr val="tx1"/>
                          </a:solidFill>
                          <a:latin typeface="Arial" panose="020B0604020202020204" pitchFamily="34" charset="0"/>
                          <a:ea typeface="华文中宋" panose="02010600040101010101" pitchFamily="2" charset="-122"/>
                        </a:defRPr>
                      </a:lvl6pPr>
                      <a:lvl7pPr fontAlgn="base">
                        <a:spcBef>
                          <a:spcPct val="20000"/>
                        </a:spcBef>
                        <a:spcAft>
                          <a:spcPct val="0"/>
                        </a:spcAft>
                        <a:defRPr sz="2000">
                          <a:solidFill>
                            <a:schemeClr val="tx1"/>
                          </a:solidFill>
                          <a:latin typeface="Arial" panose="020B0604020202020204" pitchFamily="34" charset="0"/>
                          <a:ea typeface="华文中宋" panose="02010600040101010101" pitchFamily="2" charset="-122"/>
                        </a:defRPr>
                      </a:lvl7pPr>
                      <a:lvl8pPr fontAlgn="base">
                        <a:spcBef>
                          <a:spcPct val="20000"/>
                        </a:spcBef>
                        <a:spcAft>
                          <a:spcPct val="0"/>
                        </a:spcAft>
                        <a:defRPr sz="2000">
                          <a:solidFill>
                            <a:schemeClr val="tx1"/>
                          </a:solidFill>
                          <a:latin typeface="Arial" panose="020B0604020202020204" pitchFamily="34" charset="0"/>
                          <a:ea typeface="华文中宋" panose="02010600040101010101" pitchFamily="2" charset="-122"/>
                        </a:defRPr>
                      </a:lvl8pPr>
                      <a:lvl9pPr fontAlgn="base">
                        <a:spcBef>
                          <a:spcPct val="20000"/>
                        </a:spcBef>
                        <a:spcAft>
                          <a:spcPct val="0"/>
                        </a:spcAft>
                        <a:defRPr sz="2000">
                          <a:solidFill>
                            <a:schemeClr val="tx1"/>
                          </a:solidFill>
                          <a:latin typeface="Arial" panose="020B0604020202020204" pitchFamily="34" charset="0"/>
                          <a:ea typeface="华文中宋" panose="02010600040101010101" pitchFamily="2" charset="-122"/>
                        </a:defRPr>
                      </a:lvl9pPr>
                    </a:lstStyle>
                    <a:p>
                      <a:pPr marL="0" marR="0" lvl="0" indent="46038" algn="ctr"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a:t>
                      </a:r>
                      <a:r>
                        <a:rPr kumimoji="0" lang="en-US" altLang="zh-CN" sz="2400" b="1"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46038" algn="ctr" defTabSz="914400" rtl="0" eaLnBrk="0" fontAlgn="base" latinLnBrk="0" hangingPunct="0">
                        <a:lnSpc>
                          <a:spcPct val="100000"/>
                        </a:lnSpc>
                        <a:spcBef>
                          <a:spcPct val="0"/>
                        </a:spcBef>
                        <a:spcAft>
                          <a:spcPct val="0"/>
                        </a:spcAft>
                        <a:buClrTx/>
                        <a:buSzTx/>
                        <a:buFontTx/>
                        <a:buNone/>
                        <a:tabLst/>
                      </a:pPr>
                      <a:r>
                        <a:rPr kumimoji="0" lang="en-US" altLang="zh-CN" sz="2400" b="1"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a:t>
                      </a:r>
                      <a:r>
                        <a:rPr kumimoji="0" lang="en-US" altLang="zh-CN" sz="2400" b="1"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46038" algn="ctr" defTabSz="914400" rtl="0" eaLnBrk="0" fontAlgn="base" latinLnBrk="0" hangingPunct="0">
                        <a:lnSpc>
                          <a:spcPct val="100000"/>
                        </a:lnSpc>
                        <a:spcBef>
                          <a:spcPct val="0"/>
                        </a:spcBef>
                        <a:spcAft>
                          <a:spcPct val="0"/>
                        </a:spcAft>
                        <a:buClrTx/>
                        <a:buSzTx/>
                        <a:buFontTx/>
                        <a:buNone/>
                        <a:tabLst/>
                      </a:pPr>
                      <a:r>
                        <a:rPr kumimoji="0" lang="en-US" altLang="zh-CN" sz="2400" b="1"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a:t>
                      </a:r>
                      <a:r>
                        <a:rPr kumimoji="0" lang="en-US" altLang="zh-CN" sz="2400" b="1"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46038" algn="ctr" defTabSz="914400" rtl="0" eaLnBrk="0" fontAlgn="base" latinLnBrk="0" hangingPunct="0">
                        <a:lnSpc>
                          <a:spcPct val="100000"/>
                        </a:lnSpc>
                        <a:spcBef>
                          <a:spcPct val="0"/>
                        </a:spcBef>
                        <a:spcAft>
                          <a:spcPct val="0"/>
                        </a:spcAft>
                        <a:buClrTx/>
                        <a:buSzTx/>
                        <a:buFontTx/>
                        <a:buNone/>
                        <a:tabLst/>
                      </a:pPr>
                      <a:r>
                        <a:rPr kumimoji="0" lang="en-US" altLang="zh-CN" sz="2400" b="1"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a:t>
                      </a:r>
                      <a:r>
                        <a:rPr kumimoji="0" lang="en-US" altLang="zh-CN" sz="2400" b="1"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139700">
                        <a:spcBef>
                          <a:spcPct val="20000"/>
                        </a:spcBef>
                        <a:buClr>
                          <a:srgbClr val="69B3F1"/>
                        </a:buClr>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1pPr>
                      <a:lvl2pPr>
                        <a:spcBef>
                          <a:spcPct val="20000"/>
                        </a:spcBef>
                        <a:defRPr sz="2000">
                          <a:solidFill>
                            <a:schemeClr val="tx1"/>
                          </a:solidFill>
                          <a:latin typeface="Arial" panose="020B0604020202020204" pitchFamily="34" charset="0"/>
                          <a:ea typeface="华文中宋" panose="02010600040101010101" pitchFamily="2" charset="-122"/>
                        </a:defRPr>
                      </a:lvl2pPr>
                      <a:lvl3pPr>
                        <a:spcBef>
                          <a:spcPct val="20000"/>
                        </a:spcBef>
                        <a:defRPr sz="2000">
                          <a:solidFill>
                            <a:schemeClr val="tx1"/>
                          </a:solidFill>
                          <a:latin typeface="Arial" panose="020B0604020202020204" pitchFamily="34" charset="0"/>
                          <a:ea typeface="华文中宋" panose="02010600040101010101" pitchFamily="2" charset="-122"/>
                        </a:defRPr>
                      </a:lvl3pPr>
                      <a:lvl4pPr>
                        <a:spcBef>
                          <a:spcPct val="20000"/>
                        </a:spcBef>
                        <a:defRPr sz="2000">
                          <a:solidFill>
                            <a:schemeClr val="tx1"/>
                          </a:solidFill>
                          <a:latin typeface="Arial" panose="020B0604020202020204" pitchFamily="34" charset="0"/>
                          <a:ea typeface="华文中宋" panose="02010600040101010101" pitchFamily="2" charset="-122"/>
                        </a:defRPr>
                      </a:lvl4pPr>
                      <a:lvl5pPr>
                        <a:spcBef>
                          <a:spcPct val="20000"/>
                        </a:spcBef>
                        <a:defRPr sz="2000">
                          <a:solidFill>
                            <a:schemeClr val="tx1"/>
                          </a:solidFill>
                          <a:latin typeface="Arial" panose="020B0604020202020204" pitchFamily="34" charset="0"/>
                          <a:ea typeface="华文中宋" panose="02010600040101010101" pitchFamily="2" charset="-122"/>
                        </a:defRPr>
                      </a:lvl5pPr>
                      <a:lvl6pPr fontAlgn="base">
                        <a:spcBef>
                          <a:spcPct val="20000"/>
                        </a:spcBef>
                        <a:spcAft>
                          <a:spcPct val="0"/>
                        </a:spcAft>
                        <a:defRPr sz="2000">
                          <a:solidFill>
                            <a:schemeClr val="tx1"/>
                          </a:solidFill>
                          <a:latin typeface="Arial" panose="020B0604020202020204" pitchFamily="34" charset="0"/>
                          <a:ea typeface="华文中宋" panose="02010600040101010101" pitchFamily="2" charset="-122"/>
                        </a:defRPr>
                      </a:lvl6pPr>
                      <a:lvl7pPr fontAlgn="base">
                        <a:spcBef>
                          <a:spcPct val="20000"/>
                        </a:spcBef>
                        <a:spcAft>
                          <a:spcPct val="0"/>
                        </a:spcAft>
                        <a:defRPr sz="2000">
                          <a:solidFill>
                            <a:schemeClr val="tx1"/>
                          </a:solidFill>
                          <a:latin typeface="Arial" panose="020B0604020202020204" pitchFamily="34" charset="0"/>
                          <a:ea typeface="华文中宋" panose="02010600040101010101" pitchFamily="2" charset="-122"/>
                        </a:defRPr>
                      </a:lvl7pPr>
                      <a:lvl8pPr fontAlgn="base">
                        <a:spcBef>
                          <a:spcPct val="20000"/>
                        </a:spcBef>
                        <a:spcAft>
                          <a:spcPct val="0"/>
                        </a:spcAft>
                        <a:defRPr sz="2000">
                          <a:solidFill>
                            <a:schemeClr val="tx1"/>
                          </a:solidFill>
                          <a:latin typeface="Arial" panose="020B0604020202020204" pitchFamily="34" charset="0"/>
                          <a:ea typeface="华文中宋" panose="02010600040101010101" pitchFamily="2" charset="-122"/>
                        </a:defRPr>
                      </a:lvl8pPr>
                      <a:lvl9pPr fontAlgn="base">
                        <a:spcBef>
                          <a:spcPct val="20000"/>
                        </a:spcBef>
                        <a:spcAft>
                          <a:spcPct val="0"/>
                        </a:spcAft>
                        <a:defRPr sz="2000">
                          <a:solidFill>
                            <a:schemeClr val="tx1"/>
                          </a:solidFill>
                          <a:latin typeface="Arial" panose="020B0604020202020204" pitchFamily="34" charset="0"/>
                          <a:ea typeface="华文中宋" panose="02010600040101010101" pitchFamily="2" charset="-122"/>
                        </a:defRPr>
                      </a:lvl9pPr>
                    </a:lstStyle>
                    <a:p>
                      <a:pPr marL="0" marR="0" lvl="0" indent="1397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4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a:t>
                      </a: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kumimoji="0" lang="en-US" altLang="zh-CN" sz="24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q</a:t>
                      </a: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endParaRPr>
                    </a:p>
                    <a:p>
                      <a:pPr marL="0" marR="0" lvl="0" indent="13970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kumimoji="0" lang="en-US" altLang="zh-CN" sz="24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p</a:t>
                      </a: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kumimoji="0" lang="en-US" altLang="zh-CN" sz="24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q</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endParaRPr>
                    </a:p>
                    <a:p>
                      <a:pPr marL="0" marR="0" lvl="0" indent="13970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kumimoji="0" lang="en-US" altLang="zh-CN" sz="24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a:t>
                      </a: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kumimoji="0" lang="en-US" altLang="zh-CN" sz="24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q</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endParaRPr>
                    </a:p>
                    <a:p>
                      <a:pPr marL="0" marR="0" lvl="0" indent="13970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kumimoji="0" lang="en-US" altLang="zh-CN" sz="24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a:t>
                      </a: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kumimoji="0" lang="en-US" altLang="zh-CN" sz="24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q</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69B3F1"/>
                        </a:buClr>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1pPr>
                      <a:lvl2pPr>
                        <a:spcBef>
                          <a:spcPct val="20000"/>
                        </a:spcBef>
                        <a:defRPr sz="2000">
                          <a:solidFill>
                            <a:schemeClr val="tx1"/>
                          </a:solidFill>
                          <a:latin typeface="Arial" panose="020B0604020202020204" pitchFamily="34" charset="0"/>
                          <a:ea typeface="华文中宋" panose="02010600040101010101" pitchFamily="2" charset="-122"/>
                        </a:defRPr>
                      </a:lvl2pPr>
                      <a:lvl3pPr>
                        <a:spcBef>
                          <a:spcPct val="20000"/>
                        </a:spcBef>
                        <a:defRPr sz="2000">
                          <a:solidFill>
                            <a:schemeClr val="tx1"/>
                          </a:solidFill>
                          <a:latin typeface="Arial" panose="020B0604020202020204" pitchFamily="34" charset="0"/>
                          <a:ea typeface="华文中宋" panose="02010600040101010101" pitchFamily="2" charset="-122"/>
                        </a:defRPr>
                      </a:lvl3pPr>
                      <a:lvl4pPr>
                        <a:spcBef>
                          <a:spcPct val="20000"/>
                        </a:spcBef>
                        <a:defRPr sz="2000">
                          <a:solidFill>
                            <a:schemeClr val="tx1"/>
                          </a:solidFill>
                          <a:latin typeface="Arial" panose="020B0604020202020204" pitchFamily="34" charset="0"/>
                          <a:ea typeface="华文中宋" panose="02010600040101010101" pitchFamily="2" charset="-122"/>
                        </a:defRPr>
                      </a:lvl4pPr>
                      <a:lvl5pPr>
                        <a:spcBef>
                          <a:spcPct val="20000"/>
                        </a:spcBef>
                        <a:defRPr sz="2000">
                          <a:solidFill>
                            <a:schemeClr val="tx1"/>
                          </a:solidFill>
                          <a:latin typeface="Arial" panose="020B0604020202020204" pitchFamily="34" charset="0"/>
                          <a:ea typeface="华文中宋" panose="02010600040101010101" pitchFamily="2" charset="-122"/>
                        </a:defRPr>
                      </a:lvl5pPr>
                      <a:lvl6pPr fontAlgn="base">
                        <a:spcBef>
                          <a:spcPct val="20000"/>
                        </a:spcBef>
                        <a:spcAft>
                          <a:spcPct val="0"/>
                        </a:spcAft>
                        <a:defRPr sz="2000">
                          <a:solidFill>
                            <a:schemeClr val="tx1"/>
                          </a:solidFill>
                          <a:latin typeface="Arial" panose="020B0604020202020204" pitchFamily="34" charset="0"/>
                          <a:ea typeface="华文中宋" panose="02010600040101010101" pitchFamily="2" charset="-122"/>
                        </a:defRPr>
                      </a:lvl6pPr>
                      <a:lvl7pPr fontAlgn="base">
                        <a:spcBef>
                          <a:spcPct val="20000"/>
                        </a:spcBef>
                        <a:spcAft>
                          <a:spcPct val="0"/>
                        </a:spcAft>
                        <a:defRPr sz="2000">
                          <a:solidFill>
                            <a:schemeClr val="tx1"/>
                          </a:solidFill>
                          <a:latin typeface="Arial" panose="020B0604020202020204" pitchFamily="34" charset="0"/>
                          <a:ea typeface="华文中宋" panose="02010600040101010101" pitchFamily="2" charset="-122"/>
                        </a:defRPr>
                      </a:lvl7pPr>
                      <a:lvl8pPr fontAlgn="base">
                        <a:spcBef>
                          <a:spcPct val="20000"/>
                        </a:spcBef>
                        <a:spcAft>
                          <a:spcPct val="0"/>
                        </a:spcAft>
                        <a:defRPr sz="2000">
                          <a:solidFill>
                            <a:schemeClr val="tx1"/>
                          </a:solidFill>
                          <a:latin typeface="Arial" panose="020B0604020202020204" pitchFamily="34" charset="0"/>
                          <a:ea typeface="华文中宋" panose="02010600040101010101" pitchFamily="2" charset="-122"/>
                        </a:defRPr>
                      </a:lvl8pPr>
                      <a:lvl9pPr fontAlgn="base">
                        <a:spcBef>
                          <a:spcPct val="20000"/>
                        </a:spcBef>
                        <a:spcAft>
                          <a:spcPct val="0"/>
                        </a:spcAft>
                        <a:defRPr sz="2000">
                          <a:solidFill>
                            <a:schemeClr val="tx1"/>
                          </a:solidFill>
                          <a:latin typeface="Arial" panose="020B060402020202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0  0</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0  1</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1  0</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1  1</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46038">
                        <a:spcBef>
                          <a:spcPct val="20000"/>
                        </a:spcBef>
                        <a:buClr>
                          <a:srgbClr val="69B3F1"/>
                        </a:buClr>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1pPr>
                      <a:lvl2pPr>
                        <a:spcBef>
                          <a:spcPct val="20000"/>
                        </a:spcBef>
                        <a:defRPr sz="2000">
                          <a:solidFill>
                            <a:schemeClr val="tx1"/>
                          </a:solidFill>
                          <a:latin typeface="Arial" panose="020B0604020202020204" pitchFamily="34" charset="0"/>
                          <a:ea typeface="华文中宋" panose="02010600040101010101" pitchFamily="2" charset="-122"/>
                        </a:defRPr>
                      </a:lvl2pPr>
                      <a:lvl3pPr>
                        <a:spcBef>
                          <a:spcPct val="20000"/>
                        </a:spcBef>
                        <a:defRPr sz="2000">
                          <a:solidFill>
                            <a:schemeClr val="tx1"/>
                          </a:solidFill>
                          <a:latin typeface="Arial" panose="020B0604020202020204" pitchFamily="34" charset="0"/>
                          <a:ea typeface="华文中宋" panose="02010600040101010101" pitchFamily="2" charset="-122"/>
                        </a:defRPr>
                      </a:lvl3pPr>
                      <a:lvl4pPr>
                        <a:spcBef>
                          <a:spcPct val="20000"/>
                        </a:spcBef>
                        <a:defRPr sz="2000">
                          <a:solidFill>
                            <a:schemeClr val="tx1"/>
                          </a:solidFill>
                          <a:latin typeface="Arial" panose="020B0604020202020204" pitchFamily="34" charset="0"/>
                          <a:ea typeface="华文中宋" panose="02010600040101010101" pitchFamily="2" charset="-122"/>
                        </a:defRPr>
                      </a:lvl4pPr>
                      <a:lvl5pPr>
                        <a:spcBef>
                          <a:spcPct val="20000"/>
                        </a:spcBef>
                        <a:defRPr sz="2000">
                          <a:solidFill>
                            <a:schemeClr val="tx1"/>
                          </a:solidFill>
                          <a:latin typeface="Arial" panose="020B0604020202020204" pitchFamily="34" charset="0"/>
                          <a:ea typeface="华文中宋" panose="02010600040101010101" pitchFamily="2" charset="-122"/>
                        </a:defRPr>
                      </a:lvl5pPr>
                      <a:lvl6pPr fontAlgn="base">
                        <a:spcBef>
                          <a:spcPct val="20000"/>
                        </a:spcBef>
                        <a:spcAft>
                          <a:spcPct val="0"/>
                        </a:spcAft>
                        <a:defRPr sz="2000">
                          <a:solidFill>
                            <a:schemeClr val="tx1"/>
                          </a:solidFill>
                          <a:latin typeface="Arial" panose="020B0604020202020204" pitchFamily="34" charset="0"/>
                          <a:ea typeface="华文中宋" panose="02010600040101010101" pitchFamily="2" charset="-122"/>
                        </a:defRPr>
                      </a:lvl6pPr>
                      <a:lvl7pPr fontAlgn="base">
                        <a:spcBef>
                          <a:spcPct val="20000"/>
                        </a:spcBef>
                        <a:spcAft>
                          <a:spcPct val="0"/>
                        </a:spcAft>
                        <a:defRPr sz="2000">
                          <a:solidFill>
                            <a:schemeClr val="tx1"/>
                          </a:solidFill>
                          <a:latin typeface="Arial" panose="020B0604020202020204" pitchFamily="34" charset="0"/>
                          <a:ea typeface="华文中宋" panose="02010600040101010101" pitchFamily="2" charset="-122"/>
                        </a:defRPr>
                      </a:lvl7pPr>
                      <a:lvl8pPr fontAlgn="base">
                        <a:spcBef>
                          <a:spcPct val="20000"/>
                        </a:spcBef>
                        <a:spcAft>
                          <a:spcPct val="0"/>
                        </a:spcAft>
                        <a:defRPr sz="2000">
                          <a:solidFill>
                            <a:schemeClr val="tx1"/>
                          </a:solidFill>
                          <a:latin typeface="Arial" panose="020B0604020202020204" pitchFamily="34" charset="0"/>
                          <a:ea typeface="华文中宋" panose="02010600040101010101" pitchFamily="2" charset="-122"/>
                        </a:defRPr>
                      </a:lvl8pPr>
                      <a:lvl9pPr fontAlgn="base">
                        <a:spcBef>
                          <a:spcPct val="20000"/>
                        </a:spcBef>
                        <a:spcAft>
                          <a:spcPct val="0"/>
                        </a:spcAft>
                        <a:defRPr sz="2000">
                          <a:solidFill>
                            <a:schemeClr val="tx1"/>
                          </a:solidFill>
                          <a:latin typeface="Arial" panose="020B0604020202020204" pitchFamily="34" charset="0"/>
                          <a:ea typeface="华文中宋" panose="02010600040101010101" pitchFamily="2" charset="-122"/>
                        </a:defRPr>
                      </a:lvl9pPr>
                    </a:lstStyle>
                    <a:p>
                      <a:pPr marL="0" marR="0" lvl="0" indent="46038" algn="ctr"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a:t>
                      </a:r>
                      <a:r>
                        <a:rPr kumimoji="0" lang="en-US" altLang="zh-CN" sz="2400" b="1"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46038" algn="ctr" defTabSz="914400" rtl="0" eaLnBrk="0" fontAlgn="base" latinLnBrk="0" hangingPunct="0">
                        <a:lnSpc>
                          <a:spcPct val="100000"/>
                        </a:lnSpc>
                        <a:spcBef>
                          <a:spcPct val="0"/>
                        </a:spcBef>
                        <a:spcAft>
                          <a:spcPct val="0"/>
                        </a:spcAft>
                        <a:buClrTx/>
                        <a:buSzTx/>
                        <a:buFontTx/>
                        <a:buNone/>
                        <a:tabLst/>
                      </a:pPr>
                      <a:r>
                        <a:rPr kumimoji="0" lang="en-US" altLang="zh-CN" sz="2400" b="1"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a:t>
                      </a:r>
                      <a:r>
                        <a:rPr kumimoji="0" lang="en-US" altLang="zh-CN" sz="2400" b="1"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46038" algn="ctr" defTabSz="914400" rtl="0" eaLnBrk="0" fontAlgn="base" latinLnBrk="0" hangingPunct="0">
                        <a:lnSpc>
                          <a:spcPct val="100000"/>
                        </a:lnSpc>
                        <a:spcBef>
                          <a:spcPct val="0"/>
                        </a:spcBef>
                        <a:spcAft>
                          <a:spcPct val="0"/>
                        </a:spcAft>
                        <a:buClrTx/>
                        <a:buSzTx/>
                        <a:buFontTx/>
                        <a:buNone/>
                        <a:tabLst/>
                      </a:pPr>
                      <a:r>
                        <a:rPr kumimoji="0" lang="en-US" altLang="zh-CN" sz="2400" b="1"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a:t>
                      </a:r>
                      <a:r>
                        <a:rPr kumimoji="0" lang="en-US" altLang="zh-CN" sz="2400" b="1"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46038" algn="ctr" defTabSz="914400" rtl="0" eaLnBrk="0" fontAlgn="base" latinLnBrk="0" hangingPunct="0">
                        <a:lnSpc>
                          <a:spcPct val="100000"/>
                        </a:lnSpc>
                        <a:spcBef>
                          <a:spcPct val="0"/>
                        </a:spcBef>
                        <a:spcAft>
                          <a:spcPct val="0"/>
                        </a:spcAft>
                        <a:buClrTx/>
                        <a:buSzTx/>
                        <a:buFontTx/>
                        <a:buNone/>
                        <a:tabLst/>
                      </a:pPr>
                      <a:r>
                        <a:rPr kumimoji="0" lang="en-US" altLang="zh-CN" sz="2400" b="1"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a:t>
                      </a:r>
                      <a:r>
                        <a:rPr kumimoji="0" lang="en-US" altLang="zh-CN" sz="2400" b="1"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04890731"/>
                  </a:ext>
                </a:extLst>
              </a:tr>
            </a:tbl>
          </a:graphicData>
        </a:graphic>
      </p:graphicFrame>
      <mc:AlternateContent xmlns:mc="http://schemas.openxmlformats.org/markup-compatibility/2006" xmlns:a14="http://schemas.microsoft.com/office/drawing/2010/main">
        <mc:Choice Requires="a14">
          <p:sp>
            <p:nvSpPr>
              <p:cNvPr id="8" name="矩形 7"/>
              <p:cNvSpPr/>
              <p:nvPr/>
            </p:nvSpPr>
            <p:spPr>
              <a:xfrm>
                <a:off x="4953000" y="5340678"/>
                <a:ext cx="5121530" cy="400110"/>
              </a:xfrm>
              <a:prstGeom prst="rect">
                <a:avLst/>
              </a:prstGeom>
            </p:spPr>
            <p:txBody>
              <a:bodyPr wrap="none">
                <a:spAutoFit/>
              </a:bodyPr>
              <a:lstStyle/>
              <a:p>
                <a:pPr algn="ctr"/>
                <a:r>
                  <a:rPr lang="zh-CN" altLang="en-US" sz="2000" dirty="0">
                    <a:latin typeface="微软雅黑" panose="020B0503020204020204" pitchFamily="34" charset="-122"/>
                    <a:ea typeface="微软雅黑" panose="020B0503020204020204" pitchFamily="34" charset="-122"/>
                  </a:rPr>
                  <a:t>其中</a:t>
                </a:r>
                <a14:m>
                  <m:oMath xmlns:m="http://schemas.openxmlformats.org/officeDocument/2006/math">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𝑚</m:t>
                        </m:r>
                      </m:e>
                      <m:sub>
                        <m:r>
                          <a:rPr lang="en-US" altLang="zh-CN" sz="2000" i="1" dirty="0">
                            <a:latin typeface="Cambria Math" panose="02040503050406030204" pitchFamily="18" charset="0"/>
                          </a:rPr>
                          <m:t>𝑖</m:t>
                        </m:r>
                      </m:sub>
                    </m:sSub>
                  </m:oMath>
                </a14:m>
                <a:r>
                  <a:rPr lang="zh-CN" altLang="en-US" sz="2000" dirty="0">
                    <a:latin typeface="微软雅黑" panose="020B0503020204020204" pitchFamily="34" charset="-122"/>
                    <a:ea typeface="微软雅黑" panose="020B0503020204020204" pitchFamily="34" charset="-122"/>
                  </a:rPr>
                  <a:t>与</a:t>
                </a:r>
                <a14:m>
                  <m:oMath xmlns:m="http://schemas.openxmlformats.org/officeDocument/2006/math">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𝑀</m:t>
                        </m:r>
                      </m:e>
                      <m:sub>
                        <m:r>
                          <a:rPr lang="en-US" altLang="zh-CN" sz="2000" i="1" dirty="0">
                            <a:latin typeface="Cambria Math" panose="02040503050406030204" pitchFamily="18" charset="0"/>
                          </a:rPr>
                          <m:t>𝑖</m:t>
                        </m:r>
                      </m:sub>
                    </m:sSub>
                  </m:oMath>
                </a14:m>
                <a:r>
                  <a:rPr lang="zh-CN" altLang="en-US" sz="2000" dirty="0">
                    <a:latin typeface="微软雅黑" panose="020B0503020204020204" pitchFamily="34" charset="-122"/>
                    <a:ea typeface="微软雅黑" panose="020B0503020204020204" pitchFamily="34" charset="-122"/>
                  </a:rPr>
                  <a:t>的关系： </a:t>
                </a:r>
                <a14:m>
                  <m:oMath xmlns:m="http://schemas.openxmlformats.org/officeDocument/2006/math">
                    <m:sSub>
                      <m:sSubPr>
                        <m:ctrlPr>
                          <a:rPr lang="en-US" altLang="zh-CN" sz="2000" i="1" dirty="0">
                            <a:latin typeface="Cambria Math" panose="02040503050406030204" pitchFamily="18" charset="0"/>
                          </a:rPr>
                        </m:ctrlPr>
                      </m:sSubPr>
                      <m:e>
                        <m:r>
                          <a:rPr lang="en-US" altLang="zh-CN" sz="2000" i="1" dirty="0" smtClean="0">
                            <a:latin typeface="Cambria Math" panose="02040503050406030204" pitchFamily="18" charset="0"/>
                            <a:ea typeface="Cambria Math" panose="02040503050406030204" pitchFamily="18" charset="0"/>
                          </a:rPr>
                          <m:t>¬</m:t>
                        </m:r>
                        <m:r>
                          <a:rPr lang="en-US" altLang="zh-CN" sz="2000" i="1" dirty="0">
                            <a:latin typeface="Cambria Math" panose="02040503050406030204" pitchFamily="18" charset="0"/>
                          </a:rPr>
                          <m:t>𝑚</m:t>
                        </m:r>
                      </m:e>
                      <m:sub>
                        <m:r>
                          <a:rPr lang="en-US" altLang="zh-CN" sz="2000" i="1" dirty="0">
                            <a:latin typeface="Cambria Math" panose="02040503050406030204" pitchFamily="18" charset="0"/>
                          </a:rPr>
                          <m:t>𝑖</m:t>
                        </m:r>
                      </m:sub>
                    </m:sSub>
                  </m:oMath>
                </a14:m>
                <a:r>
                  <a:rPr lang="en-US" altLang="zh-CN" sz="2000" dirty="0">
                    <a:latin typeface="微软雅黑" panose="020B0503020204020204" pitchFamily="34" charset="-122"/>
                    <a:ea typeface="微软雅黑" panose="020B0503020204020204" pitchFamily="34" charset="-122"/>
                    <a:sym typeface="Symbol" panose="05050102010706020507" pitchFamily="18" charset="2"/>
                  </a:rPr>
                  <a:t></a:t>
                </a:r>
                <a:r>
                  <a:rPr lang="en-US" altLang="zh-CN" sz="20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𝑀</m:t>
                        </m:r>
                      </m:e>
                      <m:sub>
                        <m:r>
                          <a:rPr lang="en-US" altLang="zh-CN" sz="2000" i="1" dirty="0">
                            <a:latin typeface="Cambria Math" panose="02040503050406030204" pitchFamily="18" charset="0"/>
                          </a:rPr>
                          <m:t>𝑖</m:t>
                        </m:r>
                      </m:sub>
                    </m:sSub>
                  </m:oMath>
                </a14:m>
                <a:r>
                  <a:rPr lang="en-US" altLang="zh-CN" sz="2000" dirty="0">
                    <a:latin typeface="微软雅黑" panose="020B0503020204020204" pitchFamily="34" charset="-122"/>
                    <a:ea typeface="微软雅黑" panose="020B0503020204020204" pitchFamily="34" charset="-122"/>
                    <a:sym typeface="Symbol" panose="05050102010706020507" pitchFamily="18" charset="2"/>
                  </a:rPr>
                  <a:t>, </a:t>
                </a:r>
                <a14:m>
                  <m:oMath xmlns:m="http://schemas.openxmlformats.org/officeDocument/2006/math">
                    <m:r>
                      <a:rPr lang="en-US" altLang="zh-CN" sz="2000" i="1" dirty="0">
                        <a:latin typeface="Cambria Math" panose="02040503050406030204" pitchFamily="18" charset="0"/>
                        <a:ea typeface="Cambria Math" panose="02040503050406030204" pitchFamily="18" charset="0"/>
                      </a:rPr>
                      <m:t>¬ </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𝑀</m:t>
                        </m:r>
                      </m:e>
                      <m:sub>
                        <m:r>
                          <a:rPr lang="en-US" altLang="zh-CN" sz="2000" i="1" dirty="0">
                            <a:latin typeface="Cambria Math" panose="02040503050406030204" pitchFamily="18" charset="0"/>
                          </a:rPr>
                          <m:t>𝑖</m:t>
                        </m:r>
                      </m:sub>
                    </m:sSub>
                  </m:oMath>
                </a14:m>
                <a:r>
                  <a:rPr lang="en-US" altLang="zh-CN" sz="2000" baseline="-25000" dirty="0">
                    <a:latin typeface="微软雅黑" panose="020B0503020204020204" pitchFamily="34" charset="-122"/>
                    <a:ea typeface="微软雅黑" panose="020B0503020204020204" pitchFamily="34" charset="-122"/>
                    <a:sym typeface="Symbol" panose="05050102010706020507" pitchFamily="18" charset="2"/>
                  </a:rPr>
                  <a:t> </a:t>
                </a:r>
                <a:r>
                  <a:rPr lang="en-US" altLang="zh-CN" sz="2000" dirty="0">
                    <a:latin typeface="微软雅黑" panose="020B0503020204020204" pitchFamily="34" charset="-122"/>
                    <a:ea typeface="微软雅黑" panose="020B0503020204020204" pitchFamily="34" charset="-122"/>
                    <a:sym typeface="Symbol" panose="05050102010706020507" pitchFamily="18" charset="2"/>
                  </a:rPr>
                  <a:t></a:t>
                </a:r>
                <a:r>
                  <a:rPr lang="en-US" altLang="zh-CN" sz="20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𝑚</m:t>
                        </m:r>
                      </m:e>
                      <m:sub>
                        <m:r>
                          <a:rPr lang="en-US" altLang="zh-CN" sz="2000" i="1" dirty="0">
                            <a:latin typeface="Cambria Math" panose="02040503050406030204" pitchFamily="18" charset="0"/>
                          </a:rPr>
                          <m:t>𝑖</m:t>
                        </m:r>
                      </m:sub>
                    </m:sSub>
                  </m:oMath>
                </a14:m>
                <a:endParaRPr lang="en-US" altLang="zh-CN" sz="2000" baseline="-25000" dirty="0">
                  <a:latin typeface="微软雅黑" panose="020B0503020204020204" pitchFamily="34" charset="-122"/>
                  <a:ea typeface="微软雅黑" panose="020B0503020204020204" pitchFamily="34" charset="-122"/>
                  <a:sym typeface="Symbol" panose="05050102010706020507" pitchFamily="18" charset="2"/>
                </a:endParaRPr>
              </a:p>
            </p:txBody>
          </p:sp>
        </mc:Choice>
        <mc:Fallback xmlns="">
          <p:sp>
            <p:nvSpPr>
              <p:cNvPr id="8" name="矩形 7"/>
              <p:cNvSpPr>
                <a:spLocks noRot="1" noChangeAspect="1" noMove="1" noResize="1" noEditPoints="1" noAdjustHandles="1" noChangeArrowheads="1" noChangeShapeType="1" noTextEdit="1"/>
              </p:cNvSpPr>
              <p:nvPr/>
            </p:nvSpPr>
            <p:spPr>
              <a:xfrm>
                <a:off x="4953000" y="5340678"/>
                <a:ext cx="5121530" cy="400110"/>
              </a:xfrm>
              <a:prstGeom prst="rect">
                <a:avLst/>
              </a:prstGeom>
              <a:blipFill>
                <a:blip r:embed="rId2"/>
                <a:stretch>
                  <a:fillRect l="-833" t="-9091"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02273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25559" y="2133600"/>
            <a:ext cx="11277599" cy="8382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49943" y="1219200"/>
            <a:ext cx="11277599" cy="7620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normAutofit/>
          </a:bodyPr>
          <a:lstStyle/>
          <a:p>
            <a:r>
              <a:rPr lang="zh-CN" altLang="en-US" dirty="0"/>
              <a:t>主析取范式</a:t>
            </a:r>
            <a:r>
              <a:rPr lang="en-US" altLang="zh-CN" dirty="0"/>
              <a:t>, </a:t>
            </a:r>
            <a:r>
              <a:rPr lang="zh-CN" altLang="en-US" dirty="0"/>
              <a:t>主合取范式</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gn="just">
                  <a:lnSpc>
                    <a:spcPct val="100000"/>
                  </a:lnSpc>
                </a:pPr>
                <a:r>
                  <a:rPr lang="zh-CN" altLang="en-US" dirty="0"/>
                  <a:t>定义</a:t>
                </a:r>
                <a:r>
                  <a:rPr lang="en-US" altLang="zh-CN" dirty="0"/>
                  <a:t>: </a:t>
                </a:r>
                <a:r>
                  <a:rPr lang="zh-CN" altLang="en-US" dirty="0"/>
                  <a:t>若一个命题公式的析取范式为</a:t>
                </a:r>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A</m:t>
                        </m:r>
                      </m:e>
                      <m:sub>
                        <m:r>
                          <a:rPr lang="en-US" altLang="zh-CN" i="1">
                            <a:latin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A</m:t>
                        </m:r>
                      </m:e>
                      <m:sub>
                        <m:r>
                          <a:rPr lang="en-US" altLang="zh-CN" i="1">
                            <a:latin typeface="Cambria Math" panose="02040503050406030204" pitchFamily="18" charset="0"/>
                          </a:rPr>
                          <m:t>2</m:t>
                        </m:r>
                      </m:sub>
                    </m:sSub>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A</m:t>
                        </m:r>
                      </m:e>
                      <m:sub>
                        <m:r>
                          <a:rPr lang="en-US" altLang="zh-CN" i="1">
                            <a:latin typeface="Cambria Math" panose="02040503050406030204" pitchFamily="18" charset="0"/>
                          </a:rPr>
                          <m:t>𝑛</m:t>
                        </m:r>
                      </m:sub>
                    </m:sSub>
                  </m:oMath>
                </a14:m>
                <a:r>
                  <a:rPr lang="en-US" altLang="zh-CN" dirty="0"/>
                  <a:t>, </a:t>
                </a:r>
                <a:r>
                  <a:rPr lang="zh-CN" altLang="en-US" dirty="0"/>
                  <a:t>其中</a:t>
                </a:r>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A</m:t>
                        </m:r>
                      </m:e>
                      <m:sub>
                        <m:r>
                          <m:rPr>
                            <m:sty m:val="p"/>
                          </m:rPr>
                          <a:rPr lang="en-US" altLang="zh-CN" i="1">
                            <a:latin typeface="Cambria Math" panose="02040503050406030204" pitchFamily="18" charset="0"/>
                          </a:rPr>
                          <m:t>i</m:t>
                        </m:r>
                      </m:sub>
                    </m:sSub>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𝑛</m:t>
                    </m:r>
                    <m:r>
                      <a:rPr lang="en-US" altLang="zh-CN" i="1">
                        <a:latin typeface="Cambria Math" panose="02040503050406030204" pitchFamily="18" charset="0"/>
                      </a:rPr>
                      <m:t>)</m:t>
                    </m:r>
                    <m:r>
                      <a:rPr lang="zh-CN" altLang="en-US" i="1">
                        <a:latin typeface="Cambria Math" panose="02040503050406030204" pitchFamily="18" charset="0"/>
                      </a:rPr>
                      <m:t>是</m:t>
                    </m:r>
                  </m:oMath>
                </a14:m>
                <a:r>
                  <a:rPr lang="zh-CN" altLang="en-US" dirty="0"/>
                  <a:t>极小项</a:t>
                </a:r>
                <a:r>
                  <a:rPr lang="en-US" altLang="zh-CN" dirty="0"/>
                  <a:t>, </a:t>
                </a:r>
                <a:r>
                  <a:rPr lang="zh-CN" altLang="en-US" dirty="0"/>
                  <a:t>则称该公式为</a:t>
                </a:r>
                <a:r>
                  <a:rPr lang="en-US" altLang="zh-CN" dirty="0"/>
                  <a:t>A</a:t>
                </a:r>
                <a:r>
                  <a:rPr lang="zh-CN" altLang="en-US" dirty="0"/>
                  <a:t>的</a:t>
                </a:r>
                <a:r>
                  <a:rPr lang="zh-CN" altLang="en-US" b="1" dirty="0">
                    <a:solidFill>
                      <a:srgbClr val="C00000"/>
                    </a:solidFill>
                  </a:rPr>
                  <a:t>主析取范式</a:t>
                </a:r>
                <a:r>
                  <a:rPr lang="en-US" altLang="zh-CN" dirty="0"/>
                  <a:t>.</a:t>
                </a:r>
              </a:p>
              <a:p>
                <a:pPr algn="just">
                  <a:lnSpc>
                    <a:spcPct val="100000"/>
                  </a:lnSpc>
                </a:pPr>
                <a:r>
                  <a:rPr lang="zh-CN" altLang="en-US" dirty="0"/>
                  <a:t>定义</a:t>
                </a:r>
                <a:r>
                  <a:rPr lang="en-US" altLang="zh-CN" dirty="0"/>
                  <a:t>: </a:t>
                </a:r>
                <a:r>
                  <a:rPr lang="zh-CN" altLang="en-US" dirty="0"/>
                  <a:t>若一个命题公式的合取范式为</a:t>
                </a:r>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A</m:t>
                        </m:r>
                      </m:e>
                      <m:sub>
                        <m:r>
                          <a:rPr lang="en-US" altLang="zh-CN" i="1">
                            <a:latin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A</m:t>
                        </m:r>
                      </m:e>
                      <m:sub>
                        <m:r>
                          <a:rPr lang="en-US" altLang="zh-CN" i="1">
                            <a:latin typeface="Cambria Math" panose="02040503050406030204" pitchFamily="18" charset="0"/>
                          </a:rPr>
                          <m:t>2</m:t>
                        </m:r>
                      </m:sub>
                    </m:sSub>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A</m:t>
                        </m:r>
                      </m:e>
                      <m:sub>
                        <m:r>
                          <a:rPr lang="en-US" altLang="zh-CN" i="1">
                            <a:latin typeface="Cambria Math" panose="02040503050406030204" pitchFamily="18" charset="0"/>
                          </a:rPr>
                          <m:t>𝑛</m:t>
                        </m:r>
                      </m:sub>
                    </m:sSub>
                    <m:r>
                      <m:rPr>
                        <m:nor/>
                      </m:rPr>
                      <a:rPr lang="en-US" altLang="zh-CN" dirty="0"/>
                      <m:t>,</m:t>
                    </m:r>
                  </m:oMath>
                </a14:m>
                <a:r>
                  <a:rPr lang="en-US" altLang="zh-CN" dirty="0"/>
                  <a:t> </a:t>
                </a:r>
                <a:r>
                  <a:rPr lang="zh-CN" altLang="en-US" dirty="0"/>
                  <a:t>其中</a:t>
                </a:r>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A</m:t>
                        </m:r>
                      </m:e>
                      <m:sub>
                        <m:r>
                          <m:rPr>
                            <m:sty m:val="p"/>
                          </m:rPr>
                          <a:rPr lang="en-US" altLang="zh-CN" i="1">
                            <a:latin typeface="Cambria Math" panose="02040503050406030204" pitchFamily="18" charset="0"/>
                          </a:rPr>
                          <m:t>i</m:t>
                        </m:r>
                      </m:sub>
                    </m:sSub>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𝑛</m:t>
                    </m:r>
                    <m:r>
                      <a:rPr lang="en-US" altLang="zh-CN" i="1">
                        <a:latin typeface="Cambria Math" panose="02040503050406030204" pitchFamily="18" charset="0"/>
                      </a:rPr>
                      <m:t>)</m:t>
                    </m:r>
                    <m:r>
                      <a:rPr lang="zh-CN" altLang="en-US" i="1">
                        <a:latin typeface="Cambria Math" panose="02040503050406030204" pitchFamily="18" charset="0"/>
                      </a:rPr>
                      <m:t>是</m:t>
                    </m:r>
                  </m:oMath>
                </a14:m>
                <a:r>
                  <a:rPr lang="zh-CN" altLang="en-US" dirty="0"/>
                  <a:t>极大项</a:t>
                </a:r>
                <a:r>
                  <a:rPr lang="en-US" altLang="zh-CN" dirty="0"/>
                  <a:t>, </a:t>
                </a:r>
                <a:r>
                  <a:rPr lang="zh-CN" altLang="en-US" dirty="0"/>
                  <a:t>则称该公式为</a:t>
                </a:r>
                <a:r>
                  <a:rPr lang="en-US" altLang="zh-CN" dirty="0"/>
                  <a:t>A</a:t>
                </a:r>
                <a:r>
                  <a:rPr lang="zh-CN" altLang="en-US" dirty="0"/>
                  <a:t>的</a:t>
                </a:r>
                <a:r>
                  <a:rPr lang="zh-CN" altLang="en-US" b="1" dirty="0">
                    <a:solidFill>
                      <a:srgbClr val="C00000"/>
                    </a:solidFill>
                  </a:rPr>
                  <a:t>主合取范式</a:t>
                </a:r>
                <a:r>
                  <a:rPr lang="en-US" altLang="zh-CN"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310"/>
                </a:stretch>
              </a:blipFill>
            </p:spPr>
            <p:txBody>
              <a:bodyPr/>
              <a:lstStyle/>
              <a:p>
                <a:r>
                  <a:rPr lang="zh-CN" altLang="en-US">
                    <a:noFill/>
                  </a:rPr>
                  <a:t> </a:t>
                </a:r>
              </a:p>
            </p:txBody>
          </p:sp>
        </mc:Fallback>
      </mc:AlternateContent>
      <p:sp>
        <p:nvSpPr>
          <p:cNvPr id="6" name="日期占位符 3"/>
          <p:cNvSpPr>
            <a:spLocks noGrp="1"/>
          </p:cNvSpPr>
          <p:nvPr>
            <p:ph type="dt" sz="half" idx="10"/>
          </p:nvPr>
        </p:nvSpPr>
        <p:spPr>
          <a:xfrm>
            <a:off x="457200" y="6400799"/>
            <a:ext cx="2895600" cy="370917"/>
          </a:xfrm>
        </p:spPr>
        <p:txBody>
          <a:bodyPr/>
          <a:lstStyle/>
          <a:p>
            <a:fld id="{5FAB0056-9D7B-42BB-861F-8A47F2A67B8F}" type="datetime1">
              <a:rPr lang="zh-CN" altLang="en-US" smtClean="0"/>
              <a:t>2023/11/18</a:t>
            </a:fld>
            <a:endParaRPr lang="zh-CN" altLang="en-US" dirty="0"/>
          </a:p>
        </p:txBody>
      </p:sp>
      <p:sp>
        <p:nvSpPr>
          <p:cNvPr id="7" name="页脚占位符 4"/>
          <p:cNvSpPr>
            <a:spLocks noGrp="1"/>
          </p:cNvSpPr>
          <p:nvPr>
            <p:ph type="ftr" sz="quarter" idx="11"/>
          </p:nvPr>
        </p:nvSpPr>
        <p:spPr>
          <a:xfrm>
            <a:off x="7543800" y="6340681"/>
            <a:ext cx="4267200" cy="441083"/>
          </a:xfrm>
        </p:spPr>
        <p:txBody>
          <a:bodyPr/>
          <a:lstStyle/>
          <a:p>
            <a:pPr algn="r"/>
            <a:r>
              <a:rPr lang="zh-CN" altLang="en-US" dirty="0"/>
              <a:t>华中科技大学</a:t>
            </a:r>
            <a:r>
              <a:rPr lang="en-US" altLang="zh-CN" dirty="0"/>
              <a:t>NNSS</a:t>
            </a:r>
            <a:r>
              <a:rPr lang="zh-CN" altLang="en-US" dirty="0"/>
              <a:t>实验室</a:t>
            </a:r>
          </a:p>
        </p:txBody>
      </p:sp>
      <p:sp>
        <p:nvSpPr>
          <p:cNvPr id="8" name="灯片编号占位符 5"/>
          <p:cNvSpPr>
            <a:spLocks noGrp="1"/>
          </p:cNvSpPr>
          <p:nvPr>
            <p:ph type="sldNum" sz="quarter" idx="12"/>
          </p:nvPr>
        </p:nvSpPr>
        <p:spPr>
          <a:xfrm>
            <a:off x="4267200" y="6406591"/>
            <a:ext cx="3657600" cy="365125"/>
          </a:xfrm>
        </p:spPr>
        <p:txBody>
          <a:bodyPr/>
          <a:lstStyle/>
          <a:p>
            <a:fld id="{67913A8A-9EFB-4B5F-9CCB-3D21173FAA85}" type="slidenum">
              <a:rPr lang="zh-CN" altLang="en-US" smtClean="0"/>
              <a:pPr/>
              <a:t>69</a:t>
            </a:fld>
            <a:endParaRPr lang="zh-CN" altLang="en-US" dirty="0"/>
          </a:p>
        </p:txBody>
      </p:sp>
    </p:spTree>
    <p:extLst>
      <p:ext uri="{BB962C8B-B14F-4D97-AF65-F5344CB8AC3E}">
        <p14:creationId xmlns:p14="http://schemas.microsoft.com/office/powerpoint/2010/main" val="1740915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数理逻辑</a:t>
            </a:r>
            <a:endParaRPr lang="en-US" dirty="0"/>
          </a:p>
        </p:txBody>
      </p:sp>
      <p:sp>
        <p:nvSpPr>
          <p:cNvPr id="4" name="日期占位符 3"/>
          <p:cNvSpPr>
            <a:spLocks noGrp="1"/>
          </p:cNvSpPr>
          <p:nvPr>
            <p:ph type="dt" sz="half" idx="10"/>
          </p:nvPr>
        </p:nvSpPr>
        <p:spPr/>
        <p:txBody>
          <a:bodyPr/>
          <a:lstStyle/>
          <a:p>
            <a:fld id="{539E609D-C547-43AD-A0B7-140378720F4E}"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7</a:t>
            </a:fld>
            <a:endParaRPr lang="zh-CN" altLang="en-US" dirty="0"/>
          </a:p>
        </p:txBody>
      </p:sp>
      <p:sp>
        <p:nvSpPr>
          <p:cNvPr id="9" name="Rectangle 1027"/>
          <p:cNvSpPr>
            <a:spLocks noGrp="1" noChangeArrowheads="1"/>
          </p:cNvSpPr>
          <p:nvPr>
            <p:ph idx="1"/>
          </p:nvPr>
        </p:nvSpPr>
        <p:spPr>
          <a:xfrm>
            <a:off x="533400" y="990600"/>
            <a:ext cx="10987316" cy="5121481"/>
          </a:xfrm>
        </p:spPr>
        <p:txBody>
          <a:bodyPr>
            <a:normAutofit fontScale="92500" lnSpcReduction="10000"/>
          </a:bodyPr>
          <a:lstStyle/>
          <a:p>
            <a:pPr marL="0" indent="0" algn="ctr" eaLnBrk="1" hangingPunct="1">
              <a:lnSpc>
                <a:spcPct val="110000"/>
              </a:lnSpc>
              <a:buFont typeface="Wingdings 2" panose="05020102010507070707" pitchFamily="18" charset="2"/>
              <a:buNone/>
            </a:pPr>
            <a:r>
              <a:rPr lang="zh-CN" altLang="en-US" sz="3600" b="1" dirty="0"/>
              <a:t>什么是数理逻辑？</a:t>
            </a:r>
            <a:endParaRPr lang="en-US" altLang="zh-CN" sz="3600" b="1" dirty="0"/>
          </a:p>
          <a:p>
            <a:pPr eaLnBrk="1" hangingPunct="1">
              <a:lnSpc>
                <a:spcPct val="110000"/>
              </a:lnSpc>
            </a:pPr>
            <a:r>
              <a:rPr lang="zh-CN" altLang="en-US" sz="2600" b="1" dirty="0"/>
              <a:t>逻辑</a:t>
            </a:r>
            <a:r>
              <a:rPr lang="zh-CN" altLang="en-US" sz="2600" dirty="0"/>
              <a:t>：所谓逻辑是</a:t>
            </a:r>
            <a:r>
              <a:rPr lang="zh-CN" altLang="en-US" sz="2600" b="1" dirty="0">
                <a:solidFill>
                  <a:srgbClr val="0070C0"/>
                </a:solidFill>
              </a:rPr>
              <a:t>思维的规律</a:t>
            </a:r>
            <a:r>
              <a:rPr lang="en-US" altLang="zh-CN" sz="2600" b="1" dirty="0">
                <a:solidFill>
                  <a:srgbClr val="0070C0"/>
                </a:solidFill>
              </a:rPr>
              <a:t> </a:t>
            </a:r>
          </a:p>
          <a:p>
            <a:pPr marL="0" indent="0" eaLnBrk="1" hangingPunct="1">
              <a:lnSpc>
                <a:spcPct val="150000"/>
              </a:lnSpc>
            </a:pPr>
            <a:r>
              <a:rPr lang="zh-CN" altLang="en-US" sz="2600" b="1" dirty="0"/>
              <a:t>逻辑学</a:t>
            </a:r>
            <a:r>
              <a:rPr lang="zh-CN" altLang="en-US" sz="2600" dirty="0"/>
              <a:t>：关于</a:t>
            </a:r>
            <a:r>
              <a:rPr lang="zh-CN" altLang="en-US" sz="2600" b="1" dirty="0">
                <a:solidFill>
                  <a:srgbClr val="0070C0"/>
                </a:solidFill>
              </a:rPr>
              <a:t>思维规律</a:t>
            </a:r>
            <a:r>
              <a:rPr lang="zh-CN" altLang="en-US" sz="2600" dirty="0"/>
              <a:t>的学说，研究推理的一门学科；</a:t>
            </a:r>
            <a:r>
              <a:rPr lang="zh-CN" altLang="en-US" sz="2600" b="1" dirty="0">
                <a:solidFill>
                  <a:srgbClr val="0070C0"/>
                </a:solidFill>
              </a:rPr>
              <a:t>思维规律</a:t>
            </a:r>
            <a:r>
              <a:rPr lang="zh-CN" altLang="en-US" sz="2600" dirty="0"/>
              <a:t>是思维内容与思维“形式”的统一。</a:t>
            </a:r>
            <a:endParaRPr lang="en-US" altLang="zh-CN" sz="2600" dirty="0"/>
          </a:p>
          <a:p>
            <a:pPr marL="0" indent="0" eaLnBrk="1" hangingPunct="1">
              <a:lnSpc>
                <a:spcPct val="160000"/>
              </a:lnSpc>
            </a:pPr>
            <a:r>
              <a:rPr lang="zh-CN" altLang="en-US" sz="2600" b="1" dirty="0"/>
              <a:t>形式逻辑</a:t>
            </a:r>
            <a:r>
              <a:rPr lang="zh-CN" altLang="en-US" sz="2600" dirty="0"/>
              <a:t>：所谓“形式逻辑”一般指传统逻辑，狭义指演绎逻辑，广义还包括归纳逻辑。</a:t>
            </a:r>
          </a:p>
          <a:p>
            <a:pPr marL="0" indent="0" eaLnBrk="1" hangingPunct="1">
              <a:lnSpc>
                <a:spcPct val="110000"/>
              </a:lnSpc>
            </a:pPr>
            <a:r>
              <a:rPr lang="zh-CN" altLang="en-US" sz="2600" b="1" dirty="0"/>
              <a:t>数理逻辑</a:t>
            </a:r>
            <a:r>
              <a:rPr lang="zh-CN" altLang="en-US" sz="2600" dirty="0"/>
              <a:t>：</a:t>
            </a:r>
            <a:r>
              <a:rPr lang="en-US" altLang="zh-CN" sz="2600" dirty="0"/>
              <a:t>(</a:t>
            </a:r>
            <a:r>
              <a:rPr lang="zh-CN" altLang="en-US" sz="2600" b="1" dirty="0">
                <a:solidFill>
                  <a:srgbClr val="0070C0"/>
                </a:solidFill>
              </a:rPr>
              <a:t>符号逻辑</a:t>
            </a:r>
            <a:r>
              <a:rPr lang="zh-CN" altLang="en-US" sz="2600" dirty="0"/>
              <a:t>）</a:t>
            </a:r>
          </a:p>
          <a:p>
            <a:pPr marL="0" indent="0">
              <a:lnSpc>
                <a:spcPct val="150000"/>
              </a:lnSpc>
              <a:buNone/>
            </a:pPr>
            <a:r>
              <a:rPr lang="zh-CN" altLang="en-US" sz="2600" dirty="0"/>
              <a:t>      用</a:t>
            </a:r>
            <a:r>
              <a:rPr lang="zh-CN" altLang="en-US" sz="2600" b="1" dirty="0">
                <a:solidFill>
                  <a:schemeClr val="accent2"/>
                </a:solidFill>
              </a:rPr>
              <a:t>数学方法研究逻辑推理</a:t>
            </a:r>
            <a:r>
              <a:rPr lang="zh-CN" altLang="en-US" sz="2600" dirty="0"/>
              <a:t>的一门数学学科。</a:t>
            </a:r>
            <a:r>
              <a:rPr lang="zh-CN" altLang="en-US" sz="2600" b="1" dirty="0"/>
              <a:t>数学方法：</a:t>
            </a:r>
            <a:r>
              <a:rPr lang="zh-CN" altLang="en-US" sz="2600" b="1" dirty="0">
                <a:solidFill>
                  <a:srgbClr val="0070C0"/>
                </a:solidFill>
              </a:rPr>
              <a:t>用一套数学的符号系统来描述和处理逻辑思维的形式与规律</a:t>
            </a:r>
            <a:r>
              <a:rPr lang="zh-CN" altLang="en-US" sz="2600" dirty="0"/>
              <a:t>。</a:t>
            </a:r>
            <a:endParaRPr lang="en-US" altLang="zh-CN" sz="2600" dirty="0"/>
          </a:p>
        </p:txBody>
      </p:sp>
    </p:spTree>
    <p:extLst>
      <p:ext uri="{BB962C8B-B14F-4D97-AF65-F5344CB8AC3E}">
        <p14:creationId xmlns:p14="http://schemas.microsoft.com/office/powerpoint/2010/main" val="10693032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主析取范式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dirty="0">
                    <a:latin typeface="Times New Roman" panose="02020603050405020304" pitchFamily="18" charset="0"/>
                  </a:rPr>
                  <a:t>设公式</a:t>
                </a:r>
                <a14:m>
                  <m:oMath xmlns:m="http://schemas.openxmlformats.org/officeDocument/2006/math">
                    <m:r>
                      <a:rPr lang="en-US" altLang="zh-CN" i="1" dirty="0" smtClean="0">
                        <a:latin typeface="Cambria Math" panose="02040503050406030204" pitchFamily="18" charset="0"/>
                      </a:rPr>
                      <m:t>𝐴</m:t>
                    </m:r>
                  </m:oMath>
                </a14:m>
                <a:r>
                  <a:rPr lang="zh-CN" altLang="en-US" dirty="0">
                    <a:latin typeface="Times New Roman" panose="02020603050405020304" pitchFamily="18" charset="0"/>
                  </a:rPr>
                  <a:t>含命题变量</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𝑝</m:t>
                        </m:r>
                      </m:e>
                      <m:sub>
                        <m:r>
                          <a:rPr lang="en-US" altLang="zh-CN" b="0" i="1" dirty="0" smtClean="0">
                            <a:latin typeface="Cambria Math" panose="02040503050406030204" pitchFamily="18" charset="0"/>
                          </a:rPr>
                          <m:t>1</m:t>
                        </m:r>
                      </m:sub>
                    </m:sSub>
                  </m:oMath>
                </a14:m>
                <a:r>
                  <a:rPr lang="en-US" altLang="zh-CN" dirty="0">
                    <a:latin typeface="Times New Roman" panose="02020603050405020304" pitchFamily="18" charset="0"/>
                  </a:rPr>
                  <a:t>,</a:t>
                </a:r>
                <a14:m>
                  <m:oMath xmlns:m="http://schemas.openxmlformats.org/officeDocument/2006/math">
                    <m:r>
                      <a:rPr lang="en-US" altLang="zh-CN" b="0" i="0" dirty="0" smtClean="0">
                        <a:latin typeface="Cambria Math" panose="02040503050406030204" pitchFamily="18" charset="0"/>
                      </a:rPr>
                      <m:t> </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𝑝</m:t>
                        </m:r>
                      </m:e>
                      <m:sub>
                        <m:r>
                          <a:rPr lang="en-US" altLang="zh-CN" b="0" i="1" dirty="0" smtClean="0">
                            <a:latin typeface="Cambria Math" panose="02040503050406030204" pitchFamily="18" charset="0"/>
                          </a:rPr>
                          <m:t>2</m:t>
                        </m:r>
                      </m:sub>
                    </m:sSub>
                  </m:oMath>
                </a14:m>
                <a:r>
                  <a:rPr lang="en-US" altLang="zh-CN" dirty="0">
                    <a:latin typeface="Times New Roman" panose="02020603050405020304" pitchFamily="18" charset="0"/>
                  </a:rPr>
                  <a:t>, …, </a:t>
                </a:r>
                <a14:m>
                  <m:oMath xmlns:m="http://schemas.openxmlformats.org/officeDocument/2006/math">
                    <m:r>
                      <a:rPr lang="en-US" altLang="zh-CN" b="0" i="0" dirty="0" smtClean="0">
                        <a:latin typeface="Cambria Math" panose="02040503050406030204" pitchFamily="18" charset="0"/>
                      </a:rPr>
                      <m:t> </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𝑝</m:t>
                        </m:r>
                      </m:e>
                      <m:sub>
                        <m:r>
                          <a:rPr lang="en-US" altLang="zh-CN" b="0" i="1" dirty="0" smtClean="0">
                            <a:latin typeface="Cambria Math" panose="02040503050406030204" pitchFamily="18" charset="0"/>
                          </a:rPr>
                          <m:t>𝑛</m:t>
                        </m:r>
                      </m:sub>
                    </m:sSub>
                  </m:oMath>
                </a14:m>
                <a:r>
                  <a:rPr lang="en-US" altLang="zh-CN" dirty="0">
                    <a:latin typeface="Times New Roman" panose="02020603050405020304" pitchFamily="18" charset="0"/>
                  </a:rPr>
                  <a:t>, </a:t>
                </a:r>
                <a:r>
                  <a:rPr lang="zh-CN" altLang="en-US" dirty="0">
                    <a:latin typeface="Times New Roman" panose="02020603050405020304" pitchFamily="18" charset="0"/>
                  </a:rPr>
                  <a:t>求公式主析取范式的步骤</a:t>
                </a:r>
                <a:r>
                  <a:rPr lang="en-US" altLang="zh-CN" dirty="0">
                    <a:latin typeface="Times New Roman" panose="02020603050405020304" pitchFamily="18" charset="0"/>
                  </a:rPr>
                  <a:t>:</a:t>
                </a:r>
              </a:p>
              <a:p>
                <a:pPr algn="just"/>
                <a:r>
                  <a:rPr lang="en-US" altLang="zh-CN" dirty="0">
                    <a:latin typeface="Times New Roman" panose="02020603050405020304" pitchFamily="18" charset="0"/>
                  </a:rPr>
                  <a:t>(1)</a:t>
                </a:r>
                <a:r>
                  <a:rPr lang="zh-CN" altLang="en-US" dirty="0">
                    <a:latin typeface="Times New Roman" panose="02020603050405020304" pitchFamily="18" charset="0"/>
                  </a:rPr>
                  <a:t>求</a:t>
                </a:r>
                <a14:m>
                  <m:oMath xmlns:m="http://schemas.openxmlformats.org/officeDocument/2006/math">
                    <m:r>
                      <a:rPr lang="en-US" altLang="zh-CN" i="1" dirty="0" smtClean="0">
                        <a:latin typeface="Cambria Math" panose="02040503050406030204" pitchFamily="18" charset="0"/>
                      </a:rPr>
                      <m:t>𝐴</m:t>
                    </m:r>
                  </m:oMath>
                </a14:m>
                <a:r>
                  <a:rPr lang="zh-CN" altLang="en-US" dirty="0">
                    <a:latin typeface="Times New Roman" panose="02020603050405020304" pitchFamily="18" charset="0"/>
                  </a:rPr>
                  <a:t>的析取范式</a:t>
                </a:r>
                <a14:m>
                  <m:oMath xmlns:m="http://schemas.openxmlformats.org/officeDocument/2006/math">
                    <m:sSup>
                      <m:sSupPr>
                        <m:ctrlPr>
                          <a:rPr lang="en-US" altLang="zh-CN" i="1" dirty="0" smtClean="0">
                            <a:latin typeface="Cambria Math" panose="02040503050406030204" pitchFamily="18" charset="0"/>
                          </a:rPr>
                        </m:ctrlPr>
                      </m:sSupPr>
                      <m:e>
                        <m:r>
                          <a:rPr lang="en-US" altLang="zh-CN" b="0" i="1" dirty="0" smtClean="0">
                            <a:latin typeface="Cambria Math" panose="02040503050406030204" pitchFamily="18" charset="0"/>
                          </a:rPr>
                          <m:t>𝐴</m:t>
                        </m:r>
                      </m:e>
                      <m:sup>
                        <m:r>
                          <a:rPr lang="en-US" altLang="zh-CN" b="0" i="1" dirty="0" smtClean="0">
                            <a:latin typeface="Cambria Math" panose="02040503050406030204" pitchFamily="18" charset="0"/>
                          </a:rPr>
                          <m:t>′</m:t>
                        </m:r>
                      </m:sup>
                    </m:sSup>
                  </m:oMath>
                </a14:m>
                <a:r>
                  <a:rPr lang="en-US" altLang="zh-CN" i="1" dirty="0">
                    <a:latin typeface="Times New Roman" panose="02020603050405020304" pitchFamily="18" charset="0"/>
                    <a:cs typeface="Times New Roman" panose="02020603050405020304" pitchFamily="18" charset="0"/>
                  </a:rPr>
                  <a:t>=</a:t>
                </a:r>
                <a14:m>
                  <m:oMath xmlns:m="http://schemas.openxmlformats.org/officeDocument/2006/math">
                    <m:sSub>
                      <m:sSubPr>
                        <m:ctrlPr>
                          <a:rPr lang="en-US" altLang="zh-CN" i="1" dirty="0" smtClean="0">
                            <a:latin typeface="Cambria Math" panose="02040503050406030204" pitchFamily="18" charset="0"/>
                            <a:cs typeface="Times New Roman" panose="02020603050405020304" pitchFamily="18" charset="0"/>
                          </a:rPr>
                        </m:ctrlPr>
                      </m:sSubPr>
                      <m:e>
                        <m:r>
                          <a:rPr lang="en-US" altLang="zh-CN" b="0" i="1" dirty="0" smtClean="0">
                            <a:latin typeface="Cambria Math" panose="02040503050406030204" pitchFamily="18" charset="0"/>
                            <a:cs typeface="Times New Roman" panose="02020603050405020304" pitchFamily="18" charset="0"/>
                          </a:rPr>
                          <m:t>𝐵</m:t>
                        </m:r>
                      </m:e>
                      <m:sub>
                        <m:r>
                          <a:rPr lang="en-US" altLang="zh-CN" b="0" i="1" dirty="0" smtClean="0">
                            <a:latin typeface="Cambria Math" panose="02040503050406030204" pitchFamily="18" charset="0"/>
                            <a:cs typeface="Times New Roman" panose="02020603050405020304" pitchFamily="18" charset="0"/>
                          </a:rPr>
                          <m:t>1</m:t>
                        </m:r>
                      </m:sub>
                    </m:sSub>
                    <m:r>
                      <a:rPr lang="en-US" altLang="zh-CN" i="1"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i="1"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𝐵</m:t>
                        </m:r>
                      </m:e>
                      <m:sub>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CN"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𝐵</m:t>
                        </m:r>
                      </m:e>
                      <m:sub>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𝑠</m:t>
                        </m:r>
                      </m:sub>
                    </m:sSub>
                  </m:oMath>
                </a14:m>
                <a:r>
                  <a:rPr lang="en-US" altLang="zh-CN" dirty="0">
                    <a:latin typeface="Times New Roman" panose="02020603050405020304" pitchFamily="18" charset="0"/>
                    <a:cs typeface="Times New Roman" panose="02020603050405020304" pitchFamily="18" charset="0"/>
                    <a:sym typeface="Symbol" panose="05050102010706020507" pitchFamily="18" charset="2"/>
                  </a:rPr>
                  <a:t>, </a:t>
                </a:r>
                <a:r>
                  <a:rPr lang="zh-CN" altLang="en-US" dirty="0">
                    <a:latin typeface="Times New Roman" panose="02020603050405020304" pitchFamily="18" charset="0"/>
                    <a:sym typeface="Symbol" panose="05050102010706020507" pitchFamily="18" charset="2"/>
                  </a:rPr>
                  <a:t>其中</a:t>
                </a:r>
                <a14:m>
                  <m:oMath xmlns:m="http://schemas.openxmlformats.org/officeDocument/2006/math">
                    <m:sSub>
                      <m:sSubPr>
                        <m:ctrlPr>
                          <a:rPr lang="en-US" altLang="zh-CN" i="1" dirty="0" smtClean="0">
                            <a:latin typeface="Cambria Math" panose="02040503050406030204" pitchFamily="18" charset="0"/>
                            <a:cs typeface="Times New Roman" panose="02020603050405020304" pitchFamily="18" charset="0"/>
                          </a:rPr>
                        </m:ctrlPr>
                      </m:sSubPr>
                      <m:e>
                        <m:r>
                          <a:rPr lang="en-US" altLang="zh-CN" b="0" i="1" dirty="0" smtClean="0">
                            <a:latin typeface="Cambria Math" panose="02040503050406030204" pitchFamily="18" charset="0"/>
                            <a:cs typeface="Times New Roman" panose="02020603050405020304" pitchFamily="18" charset="0"/>
                          </a:rPr>
                          <m:t>𝐵</m:t>
                        </m:r>
                      </m:e>
                      <m:sub>
                        <m:r>
                          <a:rPr lang="en-US" altLang="zh-CN" b="0" i="1" dirty="0" smtClean="0">
                            <a:latin typeface="Cambria Math" panose="02040503050406030204" pitchFamily="18" charset="0"/>
                            <a:cs typeface="Times New Roman" panose="02020603050405020304" pitchFamily="18" charset="0"/>
                          </a:rPr>
                          <m:t>𝑗</m:t>
                        </m:r>
                      </m:sub>
                    </m:sSub>
                  </m:oMath>
                </a14:m>
                <a:r>
                  <a:rPr lang="zh-CN" altLang="en-US" dirty="0">
                    <a:latin typeface="Times New Roman" panose="02020603050405020304" pitchFamily="18" charset="0"/>
                    <a:sym typeface="Symbol" panose="05050102010706020507" pitchFamily="18" charset="2"/>
                  </a:rPr>
                  <a:t>是简单合取式</a:t>
                </a:r>
                <a:r>
                  <a:rPr lang="en-US" altLang="zh-CN" dirty="0">
                    <a:latin typeface="Times New Roman" panose="02020603050405020304" pitchFamily="18" charset="0"/>
                    <a:sym typeface="Symbol" panose="05050102010706020507" pitchFamily="18" charset="2"/>
                  </a:rPr>
                  <a:t>, </a:t>
                </a:r>
                <a14:m>
                  <m:oMath xmlns:m="http://schemas.openxmlformats.org/officeDocument/2006/math">
                    <m:r>
                      <a:rPr lang="en-US" altLang="zh-CN" i="1" dirty="0" smtClean="0">
                        <a:latin typeface="Cambria Math" panose="02040503050406030204" pitchFamily="18" charset="0"/>
                        <a:sym typeface="Symbol" panose="05050102010706020507" pitchFamily="18" charset="2"/>
                      </a:rPr>
                      <m:t>𝑗</m:t>
                    </m:r>
                  </m:oMath>
                </a14:m>
                <a:r>
                  <a:rPr lang="en-US" altLang="zh-CN" dirty="0">
                    <a:latin typeface="Times New Roman" panose="02020603050405020304" pitchFamily="18" charset="0"/>
                    <a:sym typeface="Symbol" panose="05050102010706020507" pitchFamily="18" charset="2"/>
                  </a:rPr>
                  <a:t>=1,2, </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𝑠</m:t>
                    </m:r>
                    <m:r>
                      <a:rPr lang="en-US" altLang="zh-CN" i="1" dirty="0" smtClean="0">
                        <a:latin typeface="Cambria Math" panose="02040503050406030204" pitchFamily="18" charset="0"/>
                        <a:cs typeface="Times New Roman" panose="02020603050405020304" pitchFamily="18" charset="0"/>
                      </a:rPr>
                      <m:t> </m:t>
                    </m:r>
                  </m:oMath>
                </a14:m>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sym typeface="Symbol" panose="05050102010706020507" pitchFamily="18" charset="2"/>
                  </a:rPr>
                  <a:t> </a:t>
                </a:r>
                <a:endParaRPr lang="en-US" altLang="zh-CN" dirty="0">
                  <a:latin typeface="Times New Roman" panose="02020603050405020304" pitchFamily="18" charset="0"/>
                </a:endParaRPr>
              </a:p>
              <a:p>
                <a:pPr>
                  <a:spcBef>
                    <a:spcPct val="40000"/>
                  </a:spcBef>
                </a:pPr>
                <a:r>
                  <a:rPr lang="en-US" altLang="zh-CN" dirty="0">
                    <a:latin typeface="Times New Roman" panose="02020603050405020304" pitchFamily="18" charset="0"/>
                  </a:rPr>
                  <a:t>(2) </a:t>
                </a:r>
                <a:r>
                  <a:rPr lang="zh-CN" altLang="en-US" dirty="0">
                    <a:latin typeface="Times New Roman" panose="02020603050405020304" pitchFamily="18" charset="0"/>
                  </a:rPr>
                  <a:t>若某个</a:t>
                </a:r>
                <a14:m>
                  <m:oMath xmlns:m="http://schemas.openxmlformats.org/officeDocument/2006/math">
                    <m:sSub>
                      <m:sSubPr>
                        <m:ctrlPr>
                          <a:rPr lang="en-US" altLang="zh-CN" i="1" dirty="0">
                            <a:latin typeface="Cambria Math" panose="02040503050406030204" pitchFamily="18" charset="0"/>
                            <a:cs typeface="Times New Roman" panose="02020603050405020304" pitchFamily="18" charset="0"/>
                          </a:rPr>
                        </m:ctrlPr>
                      </m:sSubPr>
                      <m:e>
                        <m:r>
                          <a:rPr lang="en-US" altLang="zh-CN" i="1" dirty="0">
                            <a:latin typeface="Cambria Math" panose="02040503050406030204" pitchFamily="18" charset="0"/>
                            <a:cs typeface="Times New Roman" panose="02020603050405020304" pitchFamily="18" charset="0"/>
                          </a:rPr>
                          <m:t>𝐵</m:t>
                        </m:r>
                      </m:e>
                      <m:sub>
                        <m:r>
                          <a:rPr lang="en-US" altLang="zh-CN" i="1" dirty="0">
                            <a:latin typeface="Cambria Math" panose="02040503050406030204" pitchFamily="18" charset="0"/>
                            <a:cs typeface="Times New Roman" panose="02020603050405020304" pitchFamily="18" charset="0"/>
                          </a:rPr>
                          <m:t>𝑗</m:t>
                        </m:r>
                      </m:sub>
                    </m:sSub>
                  </m:oMath>
                </a14:m>
                <a:r>
                  <a:rPr lang="zh-CN" altLang="en-US" dirty="0">
                    <a:latin typeface="Times New Roman" panose="02020603050405020304" pitchFamily="18" charset="0"/>
                  </a:rPr>
                  <a:t>既不含</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𝑝</m:t>
                        </m:r>
                      </m:e>
                      <m:sub>
                        <m:r>
                          <a:rPr lang="en-US" altLang="zh-CN" b="0" i="1" dirty="0" smtClean="0">
                            <a:latin typeface="Cambria Math" panose="02040503050406030204" pitchFamily="18" charset="0"/>
                          </a:rPr>
                          <m:t>𝑖</m:t>
                        </m:r>
                      </m:sub>
                    </m:sSub>
                  </m:oMath>
                </a14:m>
                <a:r>
                  <a:rPr lang="en-US" altLang="zh-CN" dirty="0">
                    <a:latin typeface="Times New Roman" panose="02020603050405020304" pitchFamily="18" charset="0"/>
                  </a:rPr>
                  <a:t>, </a:t>
                </a:r>
                <a:r>
                  <a:rPr lang="zh-CN" altLang="en-US" dirty="0">
                    <a:latin typeface="Times New Roman" panose="02020603050405020304" pitchFamily="18" charset="0"/>
                  </a:rPr>
                  <a:t>又不含</a:t>
                </a:r>
                <a14:m>
                  <m:oMath xmlns:m="http://schemas.openxmlformats.org/officeDocument/2006/math">
                    <m:r>
                      <a:rPr lang="en-US" altLang="zh-CN" i="1" dirty="0" smtClean="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𝑝</m:t>
                        </m:r>
                      </m:e>
                      <m:sub>
                        <m:r>
                          <a:rPr lang="en-US" altLang="zh-CN" i="1" dirty="0">
                            <a:latin typeface="Cambria Math" panose="02040503050406030204" pitchFamily="18" charset="0"/>
                          </a:rPr>
                          <m:t>𝑖</m:t>
                        </m:r>
                      </m:sub>
                    </m:sSub>
                  </m:oMath>
                </a14:m>
                <a:r>
                  <a:rPr lang="en-US" altLang="zh-CN" dirty="0">
                    <a:latin typeface="Times New Roman" panose="02020603050405020304" pitchFamily="18" charset="0"/>
                  </a:rPr>
                  <a:t>, </a:t>
                </a:r>
                <a:r>
                  <a:rPr lang="zh-CN" altLang="en-US" dirty="0">
                    <a:latin typeface="Times New Roman" panose="02020603050405020304" pitchFamily="18" charset="0"/>
                  </a:rPr>
                  <a:t>则将</a:t>
                </a:r>
                <a14:m>
                  <m:oMath xmlns:m="http://schemas.openxmlformats.org/officeDocument/2006/math">
                    <m:sSub>
                      <m:sSubPr>
                        <m:ctrlPr>
                          <a:rPr lang="en-US" altLang="zh-CN" i="1" dirty="0">
                            <a:latin typeface="Cambria Math" panose="02040503050406030204" pitchFamily="18" charset="0"/>
                            <a:cs typeface="Times New Roman" panose="02020603050405020304" pitchFamily="18" charset="0"/>
                          </a:rPr>
                        </m:ctrlPr>
                      </m:sSubPr>
                      <m:e>
                        <m:r>
                          <a:rPr lang="en-US" altLang="zh-CN" i="1" dirty="0">
                            <a:latin typeface="Cambria Math" panose="02040503050406030204" pitchFamily="18" charset="0"/>
                            <a:cs typeface="Times New Roman" panose="02020603050405020304" pitchFamily="18" charset="0"/>
                          </a:rPr>
                          <m:t>𝐵</m:t>
                        </m:r>
                      </m:e>
                      <m:sub>
                        <m:r>
                          <a:rPr lang="en-US" altLang="zh-CN" i="1" dirty="0">
                            <a:latin typeface="Cambria Math" panose="02040503050406030204" pitchFamily="18" charset="0"/>
                            <a:cs typeface="Times New Roman" panose="02020603050405020304" pitchFamily="18" charset="0"/>
                          </a:rPr>
                          <m:t>𝑗</m:t>
                        </m:r>
                      </m:sub>
                    </m:sSub>
                  </m:oMath>
                </a14:m>
                <a:r>
                  <a:rPr lang="zh-CN" altLang="en-US" dirty="0">
                    <a:latin typeface="Times New Roman" panose="02020603050405020304" pitchFamily="18" charset="0"/>
                  </a:rPr>
                  <a:t>展开成 </a:t>
                </a:r>
              </a:p>
              <a:p>
                <a:pPr marL="0" indent="0" algn="ctr">
                  <a:spcBef>
                    <a:spcPct val="40000"/>
                  </a:spcBef>
                  <a:buNone/>
                </a:pPr>
                <a:r>
                  <a:rPr lang="zh-CN" altLang="en-US" i="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i="1" dirty="0">
                            <a:latin typeface="Cambria Math" panose="02040503050406030204" pitchFamily="18" charset="0"/>
                            <a:cs typeface="Times New Roman" panose="02020603050405020304" pitchFamily="18" charset="0"/>
                          </a:rPr>
                        </m:ctrlPr>
                      </m:sSubPr>
                      <m:e>
                        <m:r>
                          <a:rPr lang="en-US" altLang="zh-CN" i="1" dirty="0">
                            <a:latin typeface="Cambria Math" panose="02040503050406030204" pitchFamily="18" charset="0"/>
                            <a:cs typeface="Times New Roman" panose="02020603050405020304" pitchFamily="18" charset="0"/>
                          </a:rPr>
                          <m:t>𝐵</m:t>
                        </m:r>
                      </m:e>
                      <m:sub>
                        <m:r>
                          <a:rPr lang="en-US" altLang="zh-CN" i="1" dirty="0">
                            <a:latin typeface="Cambria Math" panose="02040503050406030204" pitchFamily="18" charset="0"/>
                            <a:cs typeface="Times New Roman" panose="02020603050405020304" pitchFamily="18" charset="0"/>
                          </a:rPr>
                          <m:t>𝑗</m:t>
                        </m:r>
                      </m:sub>
                    </m:sSub>
                    <m:r>
                      <a:rPr lang="en-US" altLang="zh-CN" i="1"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i="1" dirty="0">
                            <a:latin typeface="Cambria Math" panose="02040503050406030204" pitchFamily="18" charset="0"/>
                            <a:cs typeface="Times New Roman" panose="02020603050405020304" pitchFamily="18" charset="0"/>
                          </a:rPr>
                        </m:ctrlPr>
                      </m:sSubPr>
                      <m:e>
                        <m:r>
                          <a:rPr lang="en-US" altLang="zh-CN" i="1" dirty="0">
                            <a:latin typeface="Cambria Math" panose="02040503050406030204" pitchFamily="18" charset="0"/>
                            <a:cs typeface="Times New Roman" panose="02020603050405020304" pitchFamily="18" charset="0"/>
                          </a:rPr>
                          <m:t>𝐵</m:t>
                        </m:r>
                      </m:e>
                      <m:sub>
                        <m:r>
                          <a:rPr lang="en-US" altLang="zh-CN" i="1" dirty="0">
                            <a:latin typeface="Cambria Math" panose="02040503050406030204" pitchFamily="18" charset="0"/>
                            <a:cs typeface="Times New Roman" panose="02020603050405020304" pitchFamily="18" charset="0"/>
                          </a:rPr>
                          <m:t>𝑗</m:t>
                        </m:r>
                      </m:sub>
                    </m:sSub>
                    <m:r>
                      <a:rPr lang="en-US" altLang="zh-CN" i="1" dirty="0">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𝑝</m:t>
                        </m:r>
                      </m:e>
                      <m:sub>
                        <m:r>
                          <a:rPr lang="en-US" altLang="zh-CN" i="1" dirty="0">
                            <a:latin typeface="Cambria Math" panose="02040503050406030204" pitchFamily="18" charset="0"/>
                          </a:rPr>
                          <m:t>𝑖</m:t>
                        </m:r>
                      </m:sub>
                    </m:sSub>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i="1" dirty="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𝑝</m:t>
                        </m:r>
                      </m:e>
                      <m:sub>
                        <m:r>
                          <a:rPr lang="en-US" altLang="zh-CN" i="1" dirty="0">
                            <a:latin typeface="Cambria Math" panose="02040503050406030204" pitchFamily="18" charset="0"/>
                          </a:rPr>
                          <m:t>𝑖</m:t>
                        </m:r>
                      </m:sub>
                    </m:sSub>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dirty="0">
                    <a:ea typeface="Cambria Math" panose="02040503050406030204" pitchFamily="18" charset="0"/>
                    <a:cs typeface="Times New Roman" panose="02020603050405020304" pitchFamily="18" charset="0"/>
                  </a:rPr>
                  <a:t> </a:t>
                </a:r>
                <a14:m>
                  <m:oMath xmlns:m="http://schemas.openxmlformats.org/officeDocument/2006/math">
                    <m:r>
                      <a:rPr lang="en-US" altLang="zh-CN"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dirty="0">
                    <a:latin typeface="Times New Roman" panose="02020603050405020304" pitchFamily="18" charset="0"/>
                    <a:sym typeface="Symbol" panose="05050102010706020507" pitchFamily="18" charset="2"/>
                  </a:rPr>
                  <a:t>(</a:t>
                </a:r>
                <a14:m>
                  <m:oMath xmlns:m="http://schemas.openxmlformats.org/officeDocument/2006/math">
                    <m:sSub>
                      <m:sSubPr>
                        <m:ctrlPr>
                          <a:rPr lang="en-US" altLang="zh-CN" i="1" dirty="0">
                            <a:latin typeface="Cambria Math" panose="02040503050406030204" pitchFamily="18" charset="0"/>
                            <a:cs typeface="Times New Roman" panose="02020603050405020304" pitchFamily="18" charset="0"/>
                          </a:rPr>
                        </m:ctrlPr>
                      </m:sSubPr>
                      <m:e>
                        <m:r>
                          <a:rPr lang="en-US" altLang="zh-CN" i="1" dirty="0">
                            <a:latin typeface="Cambria Math" panose="02040503050406030204" pitchFamily="18" charset="0"/>
                            <a:cs typeface="Times New Roman" panose="02020603050405020304" pitchFamily="18" charset="0"/>
                          </a:rPr>
                          <m:t>𝐵</m:t>
                        </m:r>
                      </m:e>
                      <m:sub>
                        <m:r>
                          <a:rPr lang="en-US" altLang="zh-CN" i="1" dirty="0">
                            <a:latin typeface="Cambria Math" panose="02040503050406030204" pitchFamily="18" charset="0"/>
                            <a:cs typeface="Times New Roman" panose="02020603050405020304" pitchFamily="18" charset="0"/>
                          </a:rPr>
                          <m:t>𝑗</m:t>
                        </m:r>
                      </m:sub>
                    </m:sSub>
                    <m:r>
                      <a:rPr lang="en-US" altLang="zh-CN" i="1"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𝑝</m:t>
                        </m:r>
                      </m:e>
                      <m:sub>
                        <m:r>
                          <a:rPr lang="en-US" altLang="zh-CN" i="1" dirty="0">
                            <a:latin typeface="Cambria Math" panose="02040503050406030204" pitchFamily="18" charset="0"/>
                          </a:rPr>
                          <m:t>𝑖</m:t>
                        </m:r>
                      </m:sub>
                    </m:sSub>
                  </m:oMath>
                </a14:m>
                <a:r>
                  <a:rPr lang="en-US" altLang="zh-CN" dirty="0">
                    <a:latin typeface="Times New Roman" panose="02020603050405020304" pitchFamily="18" charset="0"/>
                    <a:sym typeface="Symbol" panose="05050102010706020507" pitchFamily="18" charset="2"/>
                  </a:rPr>
                  <a:t>)</a:t>
                </a:r>
                <a14:m>
                  <m:oMath xmlns:m="http://schemas.openxmlformats.org/officeDocument/2006/math">
                    <m:r>
                      <a:rPr lang="en-US" altLang="zh-CN" i="1" dirty="0" smtClean="0">
                        <a:latin typeface="Cambria Math" panose="02040503050406030204" pitchFamily="18" charset="0"/>
                        <a:ea typeface="Cambria Math" panose="02040503050406030204" pitchFamily="18" charset="0"/>
                        <a:sym typeface="Symbol" panose="05050102010706020507" pitchFamily="18" charset="2"/>
                      </a:rPr>
                      <m:t>∨</m:t>
                    </m:r>
                  </m:oMath>
                </a14:m>
                <a:r>
                  <a:rPr lang="en-US" altLang="zh-CN" dirty="0">
                    <a:latin typeface="Times New Roman" panose="02020603050405020304" pitchFamily="18" charset="0"/>
                    <a:sym typeface="Symbol" panose="05050102010706020507" pitchFamily="18" charset="2"/>
                  </a:rPr>
                  <a:t>(</a:t>
                </a:r>
                <a14:m>
                  <m:oMath xmlns:m="http://schemas.openxmlformats.org/officeDocument/2006/math">
                    <m:sSub>
                      <m:sSubPr>
                        <m:ctrlPr>
                          <a:rPr lang="en-US" altLang="zh-CN" i="1" dirty="0">
                            <a:latin typeface="Cambria Math" panose="02040503050406030204" pitchFamily="18" charset="0"/>
                            <a:cs typeface="Times New Roman" panose="02020603050405020304" pitchFamily="18" charset="0"/>
                          </a:rPr>
                        </m:ctrlPr>
                      </m:sSubPr>
                      <m:e>
                        <m:r>
                          <a:rPr lang="en-US" altLang="zh-CN" i="1" dirty="0">
                            <a:latin typeface="Cambria Math" panose="02040503050406030204" pitchFamily="18" charset="0"/>
                            <a:cs typeface="Times New Roman" panose="02020603050405020304" pitchFamily="18" charset="0"/>
                          </a:rPr>
                          <m:t>𝐵</m:t>
                        </m:r>
                      </m:e>
                      <m:sub>
                        <m:r>
                          <a:rPr lang="en-US" altLang="zh-CN" i="1" dirty="0">
                            <a:latin typeface="Cambria Math" panose="02040503050406030204" pitchFamily="18" charset="0"/>
                            <a:cs typeface="Times New Roman" panose="02020603050405020304" pitchFamily="18" charset="0"/>
                          </a:rPr>
                          <m:t>𝑗</m:t>
                        </m:r>
                      </m:sub>
                    </m:sSub>
                    <m:r>
                      <a:rPr lang="en-US" altLang="zh-CN" i="1" dirty="0">
                        <a:latin typeface="Cambria Math" panose="02040503050406030204" pitchFamily="18" charset="0"/>
                        <a:ea typeface="Cambria Math" panose="02040503050406030204" pitchFamily="18" charset="0"/>
                        <a:cs typeface="Times New Roman" panose="02020603050405020304" pitchFamily="18" charset="0"/>
                      </a:rPr>
                      <m:t>∧</m:t>
                    </m:r>
                    <m:r>
                      <a:rPr lang="en-US" altLang="zh-CN" i="1" dirty="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𝑝</m:t>
                        </m:r>
                      </m:e>
                      <m:sub>
                        <m:r>
                          <a:rPr lang="en-US" altLang="zh-CN" i="1" dirty="0">
                            <a:latin typeface="Cambria Math" panose="02040503050406030204" pitchFamily="18" charset="0"/>
                          </a:rPr>
                          <m:t>𝑖</m:t>
                        </m:r>
                      </m:sub>
                    </m:sSub>
                  </m:oMath>
                </a14:m>
                <a:r>
                  <a:rPr lang="en-US" altLang="zh-CN" dirty="0">
                    <a:latin typeface="Times New Roman" panose="02020603050405020304" pitchFamily="18" charset="0"/>
                    <a:sym typeface="Symbol" panose="05050102010706020507" pitchFamily="18" charset="2"/>
                  </a:rPr>
                  <a:t>)</a:t>
                </a:r>
              </a:p>
              <a:p>
                <a:pPr marL="0" indent="0">
                  <a:spcBef>
                    <a:spcPct val="40000"/>
                  </a:spcBef>
                  <a:buNone/>
                </a:pPr>
                <a:r>
                  <a:rPr lang="en-US" altLang="zh-CN" dirty="0">
                    <a:latin typeface="Times New Roman" panose="02020603050405020304" pitchFamily="18" charset="0"/>
                    <a:sym typeface="Symbol" panose="05050102010706020507" pitchFamily="18" charset="2"/>
                  </a:rPr>
                  <a:t>         </a:t>
                </a:r>
                <a:r>
                  <a:rPr lang="zh-CN" altLang="en-US" dirty="0">
                    <a:latin typeface="Times New Roman" panose="02020603050405020304" pitchFamily="18" charset="0"/>
                    <a:sym typeface="Symbol" panose="05050102010706020507" pitchFamily="18" charset="2"/>
                  </a:rPr>
                  <a:t>重复这个过程</a:t>
                </a:r>
                <a:r>
                  <a:rPr lang="en-US" altLang="zh-CN" dirty="0">
                    <a:latin typeface="Times New Roman" panose="02020603050405020304" pitchFamily="18" charset="0"/>
                    <a:sym typeface="Symbol" panose="05050102010706020507" pitchFamily="18" charset="2"/>
                  </a:rPr>
                  <a:t>, </a:t>
                </a:r>
                <a:r>
                  <a:rPr lang="zh-CN" altLang="en-US" dirty="0">
                    <a:latin typeface="Times New Roman" panose="02020603050405020304" pitchFamily="18" charset="0"/>
                    <a:sym typeface="Symbol" panose="05050102010706020507" pitchFamily="18" charset="2"/>
                  </a:rPr>
                  <a:t>直到所有简单合取式都是长度为</a:t>
                </a:r>
                <a14:m>
                  <m:oMath xmlns:m="http://schemas.openxmlformats.org/officeDocument/2006/math">
                    <m:r>
                      <a:rPr lang="en-US" altLang="zh-CN" i="1" dirty="0" smtClean="0">
                        <a:latin typeface="Cambria Math" panose="02040503050406030204" pitchFamily="18" charset="0"/>
                        <a:sym typeface="Symbol" panose="05050102010706020507" pitchFamily="18" charset="2"/>
                      </a:rPr>
                      <m:t>𝑛</m:t>
                    </m:r>
                  </m:oMath>
                </a14:m>
                <a:r>
                  <a:rPr lang="zh-CN" altLang="en-US" dirty="0">
                    <a:latin typeface="Times New Roman" panose="02020603050405020304" pitchFamily="18" charset="0"/>
                    <a:sym typeface="Symbol" panose="05050102010706020507" pitchFamily="18" charset="2"/>
                  </a:rPr>
                  <a:t>的极小项为止</a:t>
                </a:r>
                <a:endParaRPr lang="zh-CN" altLang="en-US" dirty="0">
                  <a:latin typeface="Times New Roman" panose="02020603050405020304" pitchFamily="18" charset="0"/>
                </a:endParaRPr>
              </a:p>
              <a:p>
                <a:pPr>
                  <a:spcBef>
                    <a:spcPct val="40000"/>
                  </a:spcBef>
                </a:pPr>
                <a:r>
                  <a:rPr lang="en-US" altLang="zh-CN" dirty="0">
                    <a:latin typeface="Times New Roman" panose="02020603050405020304" pitchFamily="18" charset="0"/>
                  </a:rPr>
                  <a:t>(3) </a:t>
                </a:r>
                <a:r>
                  <a:rPr lang="zh-CN" altLang="en-US" dirty="0">
                    <a:latin typeface="Times New Roman" panose="02020603050405020304" pitchFamily="18" charset="0"/>
                  </a:rPr>
                  <a:t>消去重复出现的极小项</a:t>
                </a:r>
                <a:r>
                  <a:rPr lang="en-US" altLang="zh-CN" dirty="0">
                    <a:latin typeface="Times New Roman" panose="02020603050405020304" pitchFamily="18" charset="0"/>
                  </a:rPr>
                  <a:t>, </a:t>
                </a:r>
                <a:r>
                  <a:rPr lang="zh-CN" altLang="en-US" dirty="0">
                    <a:latin typeface="Times New Roman" panose="02020603050405020304" pitchFamily="18" charset="0"/>
                  </a:rPr>
                  <a:t>即用</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𝑚</m:t>
                        </m:r>
                      </m:e>
                      <m:sub>
                        <m:r>
                          <a:rPr lang="en-US" altLang="zh-CN" i="1" dirty="0">
                            <a:latin typeface="Cambria Math" panose="02040503050406030204" pitchFamily="18" charset="0"/>
                          </a:rPr>
                          <m:t>𝑖</m:t>
                        </m:r>
                      </m:sub>
                    </m:sSub>
                  </m:oMath>
                </a14:m>
                <a:r>
                  <a:rPr lang="zh-CN" altLang="en-US" dirty="0">
                    <a:latin typeface="Times New Roman" panose="02020603050405020304" pitchFamily="18" charset="0"/>
                  </a:rPr>
                  <a:t>代替</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𝑚</m:t>
                        </m:r>
                      </m:e>
                      <m:sub>
                        <m:r>
                          <a:rPr lang="en-US" altLang="zh-CN" i="1" dirty="0">
                            <a:latin typeface="Cambria Math" panose="02040503050406030204" pitchFamily="18" charset="0"/>
                          </a:rPr>
                          <m:t>𝑖</m:t>
                        </m:r>
                      </m:sub>
                    </m:sSub>
                  </m:oMath>
                </a14:m>
                <a:r>
                  <a:rPr lang="en-US" altLang="zh-CN" dirty="0">
                    <a:ea typeface="Cambria Math" panose="02040503050406030204" pitchFamily="18" charset="0"/>
                    <a:cs typeface="Times New Roman" panose="02020603050405020304" pitchFamily="18" charset="0"/>
                  </a:rPr>
                  <a:t> </a:t>
                </a:r>
                <a14:m>
                  <m:oMath xmlns:m="http://schemas.openxmlformats.org/officeDocument/2006/math">
                    <m:r>
                      <a:rPr lang="en-US" altLang="zh-CN" i="1" dirty="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𝑚</m:t>
                        </m:r>
                      </m:e>
                      <m:sub>
                        <m:r>
                          <a:rPr lang="en-US" altLang="zh-CN" i="1" dirty="0">
                            <a:latin typeface="Cambria Math" panose="02040503050406030204" pitchFamily="18" charset="0"/>
                          </a:rPr>
                          <m:t>𝑖</m:t>
                        </m:r>
                      </m:sub>
                    </m:sSub>
                    <m:r>
                      <a:rPr lang="en-US" altLang="zh-CN" i="1" dirty="0">
                        <a:latin typeface="Cambria Math" panose="02040503050406030204" pitchFamily="18" charset="0"/>
                      </a:rPr>
                      <m:t> </m:t>
                    </m:r>
                  </m:oMath>
                </a14:m>
                <a:endParaRPr lang="en-US" altLang="zh-CN" dirty="0">
                  <a:latin typeface="Times New Roman" panose="02020603050405020304" pitchFamily="18" charset="0"/>
                </a:endParaRPr>
              </a:p>
              <a:p>
                <a:pPr>
                  <a:spcBef>
                    <a:spcPct val="40000"/>
                  </a:spcBef>
                </a:pPr>
                <a:r>
                  <a:rPr lang="en-US" altLang="zh-CN" dirty="0">
                    <a:latin typeface="Times New Roman" panose="02020603050405020304" pitchFamily="18" charset="0"/>
                  </a:rPr>
                  <a:t>(4) </a:t>
                </a:r>
                <a:r>
                  <a:rPr lang="zh-CN" altLang="en-US" dirty="0">
                    <a:latin typeface="Times New Roman" panose="02020603050405020304" pitchFamily="18" charset="0"/>
                  </a:rPr>
                  <a:t>将极小项按下标从小到大排列</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999" t="-2143" r="-11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626A3C04-7104-47DC-97A9-2371B621A327}"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70</a:t>
            </a:fld>
            <a:endParaRPr lang="zh-CN" altLang="en-US" dirty="0"/>
          </a:p>
        </p:txBody>
      </p:sp>
    </p:spTree>
    <p:extLst>
      <p:ext uri="{BB962C8B-B14F-4D97-AF65-F5344CB8AC3E}">
        <p14:creationId xmlns:p14="http://schemas.microsoft.com/office/powerpoint/2010/main" val="2569572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主析取范式</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a:t>例</a:t>
                </a:r>
                <a:r>
                  <a:rPr lang="en-US" altLang="zh-CN" dirty="0"/>
                  <a:t>:</a:t>
                </a:r>
                <a:r>
                  <a:rPr lang="zh-CN" altLang="en-US" dirty="0"/>
                  <a:t>求</a:t>
                </a:r>
                <a:r>
                  <a:rPr lang="en-US" altLang="zh-CN" dirty="0">
                    <a:ea typeface="Cambria Math" panose="02040503050406030204" pitchFamily="18" charset="0"/>
                  </a:rPr>
                  <a:t>(</a:t>
                </a:r>
                <a14:m>
                  <m:oMath xmlns:m="http://schemas.openxmlformats.org/officeDocument/2006/math">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𝑞</m:t>
                    </m:r>
                    <m:r>
                      <a:rPr lang="en-US" altLang="zh-CN" i="1">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𝑞</m:t>
                    </m:r>
                    <m:r>
                      <a:rPr lang="en-US" altLang="zh-CN">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oMath>
                </a14:m>
                <a:r>
                  <a:rPr lang="zh-CN" altLang="en-US" dirty="0"/>
                  <a:t>的主析取范式</a:t>
                </a:r>
                <a:r>
                  <a:rPr lang="en-US" altLang="zh-CN" dirty="0"/>
                  <a:t>.</a:t>
                </a:r>
              </a:p>
              <a:p>
                <a:r>
                  <a:rPr lang="zh-CN" altLang="en-US" dirty="0"/>
                  <a:t>解</a:t>
                </a:r>
                <a:r>
                  <a:rPr lang="en-US" altLang="zh-CN" dirty="0"/>
                  <a:t>: </a:t>
                </a:r>
                <a:r>
                  <a:rPr lang="en-US" altLang="zh-CN" dirty="0">
                    <a:ea typeface="Cambria Math" panose="02040503050406030204" pitchFamily="18" charset="0"/>
                  </a:rPr>
                  <a:t> </a:t>
                </a:r>
              </a:p>
              <a:p>
                <a:pPr lvl="1"/>
                <a:r>
                  <a:rPr lang="en-US" altLang="zh-CN" dirty="0">
                    <a:ea typeface="Cambria Math" panose="02040503050406030204" pitchFamily="18" charset="0"/>
                  </a:rPr>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𝑞</m:t>
                    </m:r>
                    <m:r>
                      <a:rPr lang="en-US" altLang="zh-CN" i="1"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𝑞</m:t>
                        </m:r>
                        <m:r>
                          <a:rPr lang="en-US" altLang="zh-CN">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𝑟</m:t>
                        </m:r>
                      </m:e>
                    </m:d>
                  </m:oMath>
                </a14:m>
                <a:endParaRPr lang="en-US" altLang="zh-CN" i="1" dirty="0">
                  <a:latin typeface="Cambria Math" panose="02040503050406030204" pitchFamily="18" charset="0"/>
                  <a:ea typeface="Cambria Math" panose="02040503050406030204" pitchFamily="18" charset="0"/>
                </a:endParaRPr>
              </a:p>
              <a:p>
                <a:pPr lvl="1"/>
                <a14:m>
                  <m:oMath xmlns:m="http://schemas.openxmlformats.org/officeDocument/2006/math">
                    <m:r>
                      <a:rPr lang="en-US" altLang="zh-CN">
                        <a:latin typeface="Cambria Math" panose="02040503050406030204" pitchFamily="18" charset="0"/>
                      </a:rPr>
                      <m:t>≡¬</m:t>
                    </m:r>
                  </m:oMath>
                </a14:m>
                <a:r>
                  <a:rPr lang="en-US" altLang="zh-CN" dirty="0"/>
                  <a:t>(</a:t>
                </a:r>
                <a14:m>
                  <m:oMath xmlns:m="http://schemas.openxmlformats.org/officeDocument/2006/math">
                    <m:r>
                      <a:rPr lang="en-US" altLang="zh-CN">
                        <a:latin typeface="Cambria Math" panose="02040503050406030204" pitchFamily="18" charset="0"/>
                      </a:rPr>
                      <m:t>¬</m:t>
                    </m:r>
                    <m:r>
                      <a:rPr lang="en-US" altLang="zh-CN">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𝑞</m:t>
                    </m:r>
                    <m:r>
                      <a:rPr lang="en-US" altLang="zh-CN" b="0" i="0" smtClean="0">
                        <a:latin typeface="Cambria Math" panose="02040503050406030204" pitchFamily="18" charset="0"/>
                      </a:rPr>
                      <m:t>)</m:t>
                    </m:r>
                    <m:r>
                      <a:rPr lang="en-US" altLang="zh-CN">
                        <a:latin typeface="Cambria Math" panose="02040503050406030204" pitchFamily="18" charset="0"/>
                      </a:rPr>
                      <m:t>⋁</m:t>
                    </m:r>
                    <m:r>
                      <a:rPr lang="en-US" altLang="zh-CN" b="0" i="0"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𝑞</m:t>
                    </m:r>
                    <m:r>
                      <a:rPr lang="en-US" altLang="zh-CN">
                        <a:latin typeface="Cambria Math" panose="02040503050406030204" pitchFamily="18" charset="0"/>
                      </a:rPr>
                      <m:t>⋀</m:t>
                    </m:r>
                    <m:r>
                      <a:rPr lang="en-US" altLang="zh-CN">
                        <a:latin typeface="Cambria Math" panose="02040503050406030204" pitchFamily="18" charset="0"/>
                      </a:rPr>
                      <m:t>𝑟</m:t>
                    </m:r>
                    <m:r>
                      <a:rPr lang="en-US" altLang="zh-CN" b="0" i="0" smtClean="0">
                        <a:latin typeface="Cambria Math" panose="02040503050406030204" pitchFamily="18" charset="0"/>
                      </a:rPr>
                      <m:t>)</m:t>
                    </m:r>
                  </m:oMath>
                </a14:m>
                <a:r>
                  <a:rPr lang="en-US" altLang="zh-CN" dirty="0"/>
                  <a:t>                           </a:t>
                </a:r>
                <a:r>
                  <a:rPr lang="zh-CN" altLang="en-US" dirty="0"/>
                  <a:t>去掉</a:t>
                </a:r>
                <a14:m>
                  <m:oMath xmlns:m="http://schemas.openxmlformats.org/officeDocument/2006/math">
                    <m:r>
                      <a:rPr lang="en-US" altLang="zh-CN">
                        <a:latin typeface="Cambria Math" panose="02040503050406030204" pitchFamily="18" charset="0"/>
                      </a:rPr>
                      <m:t>⋀⋁¬</m:t>
                    </m:r>
                  </m:oMath>
                </a14:m>
                <a:r>
                  <a:rPr lang="zh-CN" altLang="en-US" dirty="0"/>
                  <a:t>以外的其他连结词</a:t>
                </a:r>
                <a:endParaRPr lang="en-US" altLang="zh-CN" dirty="0"/>
              </a:p>
              <a:p>
                <a:pPr lvl="1"/>
                <a14:m>
                  <m:oMath xmlns:m="http://schemas.openxmlformats.org/officeDocument/2006/math">
                    <m:r>
                      <a:rPr lang="en-US" altLang="zh-CN">
                        <a:latin typeface="Cambria Math" panose="02040503050406030204" pitchFamily="18" charset="0"/>
                      </a:rPr>
                      <m:t>≡ </m:t>
                    </m:r>
                  </m:oMath>
                </a14:m>
                <a:r>
                  <a:rPr lang="en-US" altLang="zh-CN" dirty="0"/>
                  <a:t>(</a:t>
                </a:r>
                <a14:m>
                  <m:oMath xmlns:m="http://schemas.openxmlformats.org/officeDocument/2006/math">
                    <m:r>
                      <a:rPr lang="en-US" altLang="zh-CN">
                        <a:latin typeface="Cambria Math" panose="02040503050406030204" pitchFamily="18" charset="0"/>
                      </a:rPr>
                      <m:t> </m:t>
                    </m:r>
                    <m:r>
                      <a:rPr lang="en-US" altLang="zh-CN">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𝑞</m:t>
                    </m:r>
                  </m:oMath>
                </a14:m>
                <a:r>
                  <a:rPr lang="en-US" altLang="zh-CN" dirty="0"/>
                  <a:t>)</a:t>
                </a:r>
                <a14:m>
                  <m:oMath xmlns:m="http://schemas.openxmlformats.org/officeDocument/2006/math">
                    <m:r>
                      <a:rPr lang="en-US" altLang="zh-CN">
                        <a:latin typeface="Cambria Math" panose="02040503050406030204" pitchFamily="18" charset="0"/>
                      </a:rPr>
                      <m:t>⋁</m:t>
                    </m:r>
                  </m:oMath>
                </a14:m>
                <a:r>
                  <a:rPr lang="en-US" altLang="zh-CN" dirty="0"/>
                  <a:t>(</a:t>
                </a:r>
                <a14:m>
                  <m:oMath xmlns:m="http://schemas.openxmlformats.org/officeDocument/2006/math">
                    <m:r>
                      <a:rPr lang="en-US" altLang="zh-CN">
                        <a:latin typeface="Cambria Math" panose="02040503050406030204" pitchFamily="18" charset="0"/>
                      </a:rPr>
                      <m:t>𝑞</m:t>
                    </m:r>
                    <m:r>
                      <a:rPr lang="en-US" altLang="zh-CN">
                        <a:latin typeface="Cambria Math" panose="02040503050406030204" pitchFamily="18" charset="0"/>
                      </a:rPr>
                      <m:t>⋀</m:t>
                    </m:r>
                    <m:r>
                      <a:rPr lang="en-US" altLang="zh-CN">
                        <a:latin typeface="Cambria Math" panose="02040503050406030204" pitchFamily="18" charset="0"/>
                      </a:rPr>
                      <m:t>𝑟</m:t>
                    </m:r>
                  </m:oMath>
                </a14:m>
                <a:r>
                  <a:rPr lang="en-US" altLang="zh-CN" dirty="0"/>
                  <a:t>)                              </a:t>
                </a:r>
                <a14:m>
                  <m:oMath xmlns:m="http://schemas.openxmlformats.org/officeDocument/2006/math">
                    <m:r>
                      <a:rPr lang="en-US" altLang="zh-CN">
                        <a:latin typeface="Cambria Math" panose="02040503050406030204" pitchFamily="18" charset="0"/>
                      </a:rPr>
                      <m:t>¬</m:t>
                    </m:r>
                  </m:oMath>
                </a14:m>
                <a:r>
                  <a:rPr lang="zh-CN" altLang="en-US" dirty="0"/>
                  <a:t>移到命题变量前面</a:t>
                </a:r>
                <a:endParaRPr lang="en-US" altLang="zh-CN" dirty="0"/>
              </a:p>
              <a:p>
                <a:pPr lvl="1"/>
                <a14:m>
                  <m:oMath xmlns:m="http://schemas.openxmlformats.org/officeDocument/2006/math">
                    <m:r>
                      <a:rPr lang="en-US" altLang="zh-CN">
                        <a:latin typeface="Cambria Math" panose="02040503050406030204" pitchFamily="18" charset="0"/>
                      </a:rPr>
                      <m:t>≡ </m:t>
                    </m:r>
                  </m:oMath>
                </a14:m>
                <a:r>
                  <a:rPr lang="en-US" altLang="zh-CN" dirty="0"/>
                  <a:t>(</a:t>
                </a:r>
                <a14:m>
                  <m:oMath xmlns:m="http://schemas.openxmlformats.org/officeDocument/2006/math">
                    <m:r>
                      <a:rPr lang="en-US" altLang="zh-CN">
                        <a:latin typeface="Cambria Math" panose="02040503050406030204" pitchFamily="18" charset="0"/>
                      </a:rPr>
                      <m:t> </m:t>
                    </m:r>
                    <m:r>
                      <a:rPr lang="en-US" altLang="zh-CN">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𝑞</m:t>
                    </m:r>
                    <m:r>
                      <a:rPr lang="en-US" altLang="zh-CN">
                        <a:solidFill>
                          <a:srgbClr val="C00000"/>
                        </a:solidFill>
                        <a:latin typeface="Cambria Math" panose="02040503050406030204" pitchFamily="18" charset="0"/>
                      </a:rPr>
                      <m:t>⋀</m:t>
                    </m:r>
                  </m:oMath>
                </a14:m>
                <a:r>
                  <a:rPr lang="en-US" altLang="zh-CN" dirty="0">
                    <a:solidFill>
                      <a:srgbClr val="C00000"/>
                    </a:solidFill>
                  </a:rPr>
                  <a:t>(</a:t>
                </a:r>
                <a14:m>
                  <m:oMath xmlns:m="http://schemas.openxmlformats.org/officeDocument/2006/math">
                    <m:r>
                      <a:rPr lang="en-US" altLang="zh-CN">
                        <a:solidFill>
                          <a:srgbClr val="C00000"/>
                        </a:solidFill>
                        <a:latin typeface="Cambria Math" panose="02040503050406030204" pitchFamily="18" charset="0"/>
                      </a:rPr>
                      <m:t>𝑟</m:t>
                    </m:r>
                    <m:r>
                      <a:rPr lang="en-US" altLang="zh-CN">
                        <a:solidFill>
                          <a:srgbClr val="C00000"/>
                        </a:solidFill>
                        <a:latin typeface="Cambria Math" panose="02040503050406030204" pitchFamily="18" charset="0"/>
                      </a:rPr>
                      <m:t>⋁¬</m:t>
                    </m:r>
                    <m:r>
                      <a:rPr lang="en-US" altLang="zh-CN">
                        <a:solidFill>
                          <a:srgbClr val="C00000"/>
                        </a:solidFill>
                        <a:latin typeface="Cambria Math" panose="02040503050406030204" pitchFamily="18" charset="0"/>
                      </a:rPr>
                      <m:t>𝑟</m:t>
                    </m:r>
                  </m:oMath>
                </a14:m>
                <a:r>
                  <a:rPr lang="en-US" altLang="zh-CN" dirty="0">
                    <a:solidFill>
                      <a:srgbClr val="C00000"/>
                    </a:solidFill>
                  </a:rPr>
                  <a:t>)</a:t>
                </a:r>
                <a:r>
                  <a:rPr lang="en-US" altLang="zh-CN" dirty="0"/>
                  <a:t>)</a:t>
                </a:r>
                <a14:m>
                  <m:oMath xmlns:m="http://schemas.openxmlformats.org/officeDocument/2006/math">
                    <m:r>
                      <a:rPr lang="en-US" altLang="zh-CN">
                        <a:latin typeface="Cambria Math" panose="02040503050406030204" pitchFamily="18" charset="0"/>
                      </a:rPr>
                      <m:t>⋁</m:t>
                    </m:r>
                  </m:oMath>
                </a14:m>
                <a:r>
                  <a:rPr lang="en-US" altLang="zh-CN" dirty="0"/>
                  <a:t>(</a:t>
                </a:r>
                <a:r>
                  <a:rPr lang="en-US" altLang="zh-CN" dirty="0">
                    <a:solidFill>
                      <a:srgbClr val="C00000"/>
                    </a:solidFill>
                  </a:rPr>
                  <a:t>(</a:t>
                </a:r>
                <a14:m>
                  <m:oMath xmlns:m="http://schemas.openxmlformats.org/officeDocument/2006/math">
                    <m:r>
                      <a:rPr lang="en-US" altLang="zh-CN">
                        <a:solidFill>
                          <a:srgbClr val="C00000"/>
                        </a:solidFill>
                        <a:latin typeface="Cambria Math" panose="02040503050406030204" pitchFamily="18" charset="0"/>
                      </a:rPr>
                      <m:t>𝑝</m:t>
                    </m:r>
                    <m:r>
                      <a:rPr lang="en-US" altLang="zh-CN">
                        <a:solidFill>
                          <a:srgbClr val="C00000"/>
                        </a:solidFill>
                        <a:latin typeface="Cambria Math" panose="02040503050406030204" pitchFamily="18" charset="0"/>
                      </a:rPr>
                      <m:t>⋁¬</m:t>
                    </m:r>
                    <m:r>
                      <a:rPr lang="en-US" altLang="zh-CN">
                        <a:solidFill>
                          <a:srgbClr val="C00000"/>
                        </a:solidFill>
                        <a:latin typeface="Cambria Math" panose="02040503050406030204" pitchFamily="18" charset="0"/>
                      </a:rPr>
                      <m:t>𝑝</m:t>
                    </m:r>
                  </m:oMath>
                </a14:m>
                <a:r>
                  <a:rPr lang="en-US" altLang="zh-CN" dirty="0">
                    <a:solidFill>
                      <a:srgbClr val="C00000"/>
                    </a:solidFill>
                  </a:rPr>
                  <a:t>)</a:t>
                </a:r>
                <a14:m>
                  <m:oMath xmlns:m="http://schemas.openxmlformats.org/officeDocument/2006/math">
                    <m:r>
                      <a:rPr lang="en-US" altLang="zh-CN">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 </m:t>
                    </m:r>
                    <m:r>
                      <a:rPr lang="en-US" altLang="zh-CN">
                        <a:latin typeface="Cambria Math" panose="02040503050406030204" pitchFamily="18" charset="0"/>
                      </a:rPr>
                      <m:t>𝑞</m:t>
                    </m:r>
                    <m:r>
                      <a:rPr lang="en-US" altLang="zh-CN">
                        <a:latin typeface="Cambria Math" panose="02040503050406030204" pitchFamily="18" charset="0"/>
                      </a:rPr>
                      <m:t>⋀</m:t>
                    </m:r>
                    <m:r>
                      <a:rPr lang="en-US" altLang="zh-CN">
                        <a:latin typeface="Cambria Math" panose="02040503050406030204" pitchFamily="18" charset="0"/>
                      </a:rPr>
                      <m:t>𝑟</m:t>
                    </m:r>
                  </m:oMath>
                </a14:m>
                <a:r>
                  <a:rPr lang="en-US" altLang="zh-CN" dirty="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      </m:t>
                        </m:r>
                        <m:r>
                          <m:rPr>
                            <m:sty m:val="p"/>
                          </m:rPr>
                          <a:rPr lang="en-US" altLang="zh-CN" i="1">
                            <a:latin typeface="Cambria Math" panose="02040503050406030204" pitchFamily="18" charset="0"/>
                          </a:rPr>
                          <m:t>A</m:t>
                        </m:r>
                      </m:e>
                      <m:sub>
                        <m:r>
                          <m:rPr>
                            <m:sty m:val="p"/>
                          </m:rPr>
                          <a:rPr lang="en-US" altLang="zh-CN" i="1">
                            <a:latin typeface="Cambria Math" panose="02040503050406030204" pitchFamily="18" charset="0"/>
                          </a:rPr>
                          <m:t>i</m:t>
                        </m:r>
                      </m:sub>
                    </m:sSub>
                  </m:oMath>
                </a14:m>
                <a:r>
                  <a:rPr lang="zh-CN" altLang="en-US" dirty="0"/>
                  <a:t>中若不包含某个命题变量</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oMath>
                </a14:m>
                <a:r>
                  <a:rPr lang="en-US" altLang="zh-CN" dirty="0"/>
                  <a:t>, </a:t>
                </a:r>
                <a:r>
                  <a:rPr lang="zh-CN" altLang="en-US" dirty="0"/>
                  <a:t>则增加</a:t>
                </a:r>
                <a:endParaRPr lang="en-US" altLang="zh-CN" dirty="0"/>
              </a:p>
              <a:p>
                <a:pPr lvl="1"/>
                <a14:m>
                  <m:oMath xmlns:m="http://schemas.openxmlformats.org/officeDocument/2006/math">
                    <m:r>
                      <a:rPr lang="en-US" altLang="zh-CN">
                        <a:latin typeface="Cambria Math" panose="02040503050406030204" pitchFamily="18" charset="0"/>
                      </a:rPr>
                      <m:t>≡ </m:t>
                    </m:r>
                  </m:oMath>
                </a14:m>
                <a:r>
                  <a:rPr lang="en-US" altLang="zh-CN" dirty="0"/>
                  <a:t>(</a:t>
                </a:r>
                <a14:m>
                  <m:oMath xmlns:m="http://schemas.openxmlformats.org/officeDocument/2006/math">
                    <m:r>
                      <a:rPr lang="en-US" altLang="zh-CN">
                        <a:latin typeface="Cambria Math" panose="02040503050406030204" pitchFamily="18" charset="0"/>
                      </a:rPr>
                      <m:t> </m:t>
                    </m:r>
                    <m:r>
                      <a:rPr lang="en-US" altLang="zh-CN">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𝑞</m:t>
                    </m:r>
                    <m:r>
                      <a:rPr lang="en-US" altLang="zh-CN">
                        <a:latin typeface="Cambria Math" panose="02040503050406030204" pitchFamily="18" charset="0"/>
                      </a:rPr>
                      <m:t>⋀</m:t>
                    </m:r>
                    <m:r>
                      <a:rPr lang="en-US" altLang="zh-CN">
                        <a:latin typeface="Cambria Math" panose="02040503050406030204" pitchFamily="18" charset="0"/>
                      </a:rPr>
                      <m:t>𝑟</m:t>
                    </m:r>
                    <m:r>
                      <a:rPr lang="en-US" altLang="zh-CN" i="1">
                        <a:latin typeface="Cambria Math" panose="02040503050406030204" pitchFamily="18" charset="0"/>
                      </a:rPr>
                      <m:t>)</m:t>
                    </m:r>
                    <m:r>
                      <a:rPr lang="en-US" altLang="zh-CN">
                        <a:latin typeface="Cambria Math" panose="02040503050406030204" pitchFamily="18" charset="0"/>
                      </a:rPr>
                      <m:t>⋁</m:t>
                    </m:r>
                    <m:r>
                      <a:rPr lang="en-US" altLang="zh-CN" i="1">
                        <a:latin typeface="Cambria Math" panose="02040503050406030204" pitchFamily="18" charset="0"/>
                      </a:rPr>
                      <m:t>(</m:t>
                    </m:r>
                    <m:r>
                      <a:rPr lang="en-US" altLang="zh-CN">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𝑞</m:t>
                    </m:r>
                    <m:r>
                      <a:rPr lang="en-US" altLang="zh-CN">
                        <a:latin typeface="Cambria Math" panose="02040503050406030204" pitchFamily="18" charset="0"/>
                      </a:rPr>
                      <m:t>⋀¬</m:t>
                    </m:r>
                    <m:r>
                      <a:rPr lang="en-US" altLang="zh-CN">
                        <a:latin typeface="Cambria Math" panose="02040503050406030204" pitchFamily="18" charset="0"/>
                      </a:rPr>
                      <m:t>𝑟</m:t>
                    </m:r>
                  </m:oMath>
                </a14:m>
                <a:r>
                  <a:rPr lang="en-US" altLang="zh-CN" dirty="0"/>
                  <a:t>)</a:t>
                </a:r>
                <a14:m>
                  <m:oMath xmlns:m="http://schemas.openxmlformats.org/officeDocument/2006/math">
                    <m:r>
                      <a:rPr lang="en-US" altLang="zh-CN">
                        <a:latin typeface="Cambria Math" panose="02040503050406030204" pitchFamily="18" charset="0"/>
                      </a:rPr>
                      <m:t>⋁</m:t>
                    </m:r>
                  </m:oMath>
                </a14:m>
                <a:r>
                  <a:rPr lang="en-US" altLang="zh-CN" dirty="0"/>
                  <a:t>(</a:t>
                </a:r>
                <a14:m>
                  <m:oMath xmlns:m="http://schemas.openxmlformats.org/officeDocument/2006/math">
                    <m:r>
                      <a:rPr lang="en-US" altLang="zh-CN">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𝑞</m:t>
                    </m:r>
                    <m:r>
                      <a:rPr lang="en-US" altLang="zh-CN">
                        <a:latin typeface="Cambria Math" panose="02040503050406030204" pitchFamily="18" charset="0"/>
                      </a:rPr>
                      <m:t>⋀</m:t>
                    </m:r>
                    <m:r>
                      <a:rPr lang="en-US" altLang="zh-CN">
                        <a:latin typeface="Cambria Math" panose="02040503050406030204" pitchFamily="18" charset="0"/>
                      </a:rPr>
                      <m:t>𝑟</m:t>
                    </m:r>
                  </m:oMath>
                </a14:m>
                <a:r>
                  <a:rPr lang="en-US" altLang="zh-CN" dirty="0"/>
                  <a:t>)</a:t>
                </a:r>
                <a14:m>
                  <m:oMath xmlns:m="http://schemas.openxmlformats.org/officeDocument/2006/math">
                    <m:r>
                      <a:rPr lang="en-US" altLang="zh-CN">
                        <a:latin typeface="Cambria Math" panose="02040503050406030204" pitchFamily="18" charset="0"/>
                      </a:rPr>
                      <m:t>⋁(¬</m:t>
                    </m:r>
                    <m:r>
                      <a:rPr lang="en-US" altLang="zh-CN">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𝑞</m:t>
                    </m:r>
                    <m:r>
                      <a:rPr lang="en-US" altLang="zh-CN">
                        <a:latin typeface="Cambria Math" panose="02040503050406030204" pitchFamily="18" charset="0"/>
                      </a:rPr>
                      <m:t>⋀</m:t>
                    </m:r>
                    <m:r>
                      <a:rPr lang="en-US" altLang="zh-CN">
                        <a:latin typeface="Cambria Math" panose="02040503050406030204" pitchFamily="18" charset="0"/>
                      </a:rPr>
                      <m:t>𝑟</m:t>
                    </m:r>
                  </m:oMath>
                </a14:m>
                <a:r>
                  <a:rPr lang="en-US" altLang="zh-CN" dirty="0"/>
                  <a:t>)    </a:t>
                </a:r>
                <a:r>
                  <a:rPr lang="zh-CN" altLang="en-US" dirty="0"/>
                  <a:t>展开</a:t>
                </a:r>
                <a:endParaRPr lang="en-US" altLang="zh-CN" dirty="0"/>
              </a:p>
              <a:p>
                <a:pPr lvl="1" algn="just">
                  <a:lnSpc>
                    <a:spcPct val="110000"/>
                  </a:lnSpc>
                </a:pPr>
                <a14:m>
                  <m:oMath xmlns:m="http://schemas.openxmlformats.org/officeDocument/2006/math">
                    <m:r>
                      <a:rPr lang="en-US" altLang="zh-CN">
                        <a:latin typeface="Cambria Math" panose="02040503050406030204" pitchFamily="18" charset="0"/>
                      </a:rPr>
                      <m:t>≡ </m:t>
                    </m:r>
                  </m:oMath>
                </a14:m>
                <a:r>
                  <a:rPr lang="en-US" altLang="zh-CN" dirty="0"/>
                  <a:t>(</a:t>
                </a:r>
                <a14:m>
                  <m:oMath xmlns:m="http://schemas.openxmlformats.org/officeDocument/2006/math">
                    <m:r>
                      <a:rPr lang="en-US" altLang="zh-CN">
                        <a:latin typeface="Cambria Math" panose="02040503050406030204" pitchFamily="18" charset="0"/>
                      </a:rPr>
                      <m:t>¬</m:t>
                    </m:r>
                    <m:r>
                      <a:rPr lang="en-US" altLang="zh-CN">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𝑞</m:t>
                    </m:r>
                    <m:r>
                      <a:rPr lang="en-US" altLang="zh-CN">
                        <a:latin typeface="Cambria Math" panose="02040503050406030204" pitchFamily="18" charset="0"/>
                      </a:rPr>
                      <m:t>⋀</m:t>
                    </m:r>
                    <m:r>
                      <a:rPr lang="en-US" altLang="zh-CN">
                        <a:latin typeface="Cambria Math" panose="02040503050406030204" pitchFamily="18" charset="0"/>
                      </a:rPr>
                      <m:t>𝑟</m:t>
                    </m:r>
                    <m:r>
                      <a:rPr lang="en-US" altLang="zh-CN" i="1">
                        <a:latin typeface="Cambria Math" panose="02040503050406030204" pitchFamily="18" charset="0"/>
                      </a:rPr>
                      <m:t>)</m:t>
                    </m:r>
                    <m:r>
                      <a:rPr lang="en-US" altLang="zh-CN">
                        <a:latin typeface="Cambria Math" panose="02040503050406030204" pitchFamily="18" charset="0"/>
                      </a:rPr>
                      <m:t>⋁</m:t>
                    </m:r>
                    <m:r>
                      <a:rPr lang="en-US" altLang="zh-CN" i="1">
                        <a:latin typeface="Cambria Math" panose="02040503050406030204" pitchFamily="18" charset="0"/>
                      </a:rPr>
                      <m:t>(</m:t>
                    </m:r>
                    <m:r>
                      <a:rPr lang="en-US" altLang="zh-CN">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𝑞</m:t>
                    </m:r>
                    <m:r>
                      <a:rPr lang="en-US" altLang="zh-CN">
                        <a:latin typeface="Cambria Math" panose="02040503050406030204" pitchFamily="18" charset="0"/>
                      </a:rPr>
                      <m:t>⋀¬</m:t>
                    </m:r>
                    <m:r>
                      <a:rPr lang="en-US" altLang="zh-CN">
                        <a:latin typeface="Cambria Math" panose="02040503050406030204" pitchFamily="18" charset="0"/>
                      </a:rPr>
                      <m:t>𝑟</m:t>
                    </m:r>
                  </m:oMath>
                </a14:m>
                <a:r>
                  <a:rPr lang="en-US" altLang="zh-CN" dirty="0"/>
                  <a:t>)</a:t>
                </a:r>
                <a14:m>
                  <m:oMath xmlns:m="http://schemas.openxmlformats.org/officeDocument/2006/math">
                    <m:r>
                      <a:rPr lang="en-US" altLang="zh-CN">
                        <a:latin typeface="Cambria Math" panose="02040503050406030204" pitchFamily="18" charset="0"/>
                      </a:rPr>
                      <m:t>⋁</m:t>
                    </m:r>
                  </m:oMath>
                </a14:m>
                <a:r>
                  <a:rPr lang="en-US" altLang="zh-CN" dirty="0"/>
                  <a:t>(</a:t>
                </a:r>
                <a14:m>
                  <m:oMath xmlns:m="http://schemas.openxmlformats.org/officeDocument/2006/math">
                    <m:r>
                      <a:rPr lang="en-US" altLang="zh-CN">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𝑞</m:t>
                    </m:r>
                    <m:r>
                      <a:rPr lang="en-US" altLang="zh-CN">
                        <a:latin typeface="Cambria Math" panose="02040503050406030204" pitchFamily="18" charset="0"/>
                      </a:rPr>
                      <m:t>⋀</m:t>
                    </m:r>
                    <m:r>
                      <a:rPr lang="en-US" altLang="zh-CN">
                        <a:latin typeface="Cambria Math" panose="02040503050406030204" pitchFamily="18" charset="0"/>
                      </a:rPr>
                      <m:t>𝑟</m:t>
                    </m:r>
                  </m:oMath>
                </a14:m>
                <a:r>
                  <a:rPr lang="en-US" altLang="zh-CN" dirty="0"/>
                  <a:t>)</a:t>
                </a:r>
                <a14:m>
                  <m:oMath xmlns:m="http://schemas.openxmlformats.org/officeDocument/2006/math">
                    <m:r>
                      <a:rPr lang="en-US" altLang="zh-CN">
                        <a:latin typeface="Cambria Math" panose="02040503050406030204" pitchFamily="18" charset="0"/>
                      </a:rPr>
                      <m:t>⋁(</m:t>
                    </m:r>
                    <m:r>
                      <a:rPr lang="en-US" altLang="zh-CN">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𝑞</m:t>
                    </m:r>
                    <m:r>
                      <a:rPr lang="en-US" altLang="zh-CN">
                        <a:latin typeface="Cambria Math" panose="02040503050406030204" pitchFamily="18" charset="0"/>
                      </a:rPr>
                      <m:t>⋀</m:t>
                    </m:r>
                    <m:r>
                      <a:rPr lang="en-US" altLang="zh-CN">
                        <a:latin typeface="Cambria Math" panose="02040503050406030204" pitchFamily="18" charset="0"/>
                      </a:rPr>
                      <m:t>𝑟</m:t>
                    </m:r>
                  </m:oMath>
                </a14:m>
                <a:r>
                  <a:rPr lang="en-US" altLang="zh-CN" dirty="0"/>
                  <a:t>)     </a:t>
                </a:r>
              </a:p>
              <a:p>
                <a:pPr lvl="1" algn="just">
                  <a:lnSpc>
                    <a:spcPct val="110000"/>
                  </a:lnSpc>
                </a:pP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m:t>
                        </m:r>
                        <m:r>
                          <a:rPr lang="en-US" altLang="zh-CN" i="1">
                            <a:latin typeface="Cambria Math" panose="02040503050406030204" pitchFamily="18" charset="0"/>
                          </a:rPr>
                          <m:t>𝑚</m:t>
                        </m:r>
                      </m:e>
                      <m:sub>
                        <m:r>
                          <a:rPr lang="en-US" altLang="zh-CN" i="1">
                            <a:latin typeface="Cambria Math" panose="02040503050406030204" pitchFamily="18" charset="0"/>
                          </a:rPr>
                          <m:t>3</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4</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5</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7</m:t>
                        </m:r>
                      </m:sub>
                    </m:sSub>
                  </m:oMath>
                </a14:m>
                <a:r>
                  <a:rPr lang="zh-CN" altLang="en-US" dirty="0"/>
                  <a:t> </a:t>
                </a:r>
                <a:r>
                  <a:rPr lang="en-US" altLang="zh-CN" dirty="0"/>
                  <a:t>			</a:t>
                </a:r>
                <a:r>
                  <a:rPr lang="zh-CN" altLang="en-US" dirty="0"/>
                  <a:t>确定</a:t>
                </a:r>
                <a:r>
                  <a:rPr lang="zh-CN" altLang="en-US" dirty="0">
                    <a:solidFill>
                      <a:srgbClr val="C00000"/>
                    </a:solidFill>
                  </a:rPr>
                  <a:t>从小到大的出现顺序</a:t>
                </a:r>
                <a:r>
                  <a:rPr lang="en-US" altLang="zh-CN" dirty="0"/>
                  <a:t>(</a:t>
                </a:r>
                <a:r>
                  <a:rPr lang="zh-CN" altLang="en-US" dirty="0">
                    <a:solidFill>
                      <a:srgbClr val="C00000"/>
                    </a:solidFill>
                  </a:rPr>
                  <a:t>命题变项看为</a:t>
                </a:r>
                <a:r>
                  <a:rPr lang="en-US" altLang="zh-CN" dirty="0">
                    <a:solidFill>
                      <a:srgbClr val="C00000"/>
                    </a:solidFill>
                  </a:rPr>
                  <a:t>1, </a:t>
                </a:r>
                <a:r>
                  <a:rPr lang="zh-CN" altLang="en-US" dirty="0">
                    <a:solidFill>
                      <a:srgbClr val="C00000"/>
                    </a:solidFill>
                  </a:rPr>
                  <a:t>命题变量的否定看为</a:t>
                </a:r>
                <a:r>
                  <a:rPr lang="en-US" altLang="zh-CN" dirty="0">
                    <a:solidFill>
                      <a:srgbClr val="C00000"/>
                    </a:solidFill>
                  </a:rPr>
                  <a:t>0</a:t>
                </a:r>
                <a:r>
                  <a:rPr lang="en-US" altLang="zh-CN" dirty="0"/>
                  <a:t>, </a:t>
                </a:r>
                <a14:m>
                  <m:oMath xmlns:m="http://schemas.openxmlformats.org/officeDocument/2006/math">
                    <m:r>
                      <a:rPr lang="en-US" altLang="zh-CN">
                        <a:latin typeface="Cambria Math" panose="02040503050406030204" pitchFamily="18" charset="0"/>
                      </a:rPr>
                      <m:t>¬</m:t>
                    </m:r>
                    <m:r>
                      <a:rPr lang="en-US" altLang="zh-CN">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𝑞</m:t>
                    </m:r>
                    <m:r>
                      <a:rPr lang="en-US" altLang="zh-CN">
                        <a:latin typeface="Cambria Math" panose="02040503050406030204" pitchFamily="18" charset="0"/>
                      </a:rPr>
                      <m:t>⋀</m:t>
                    </m:r>
                    <m:r>
                      <a:rPr lang="en-US" altLang="zh-CN">
                        <a:latin typeface="Cambria Math" panose="02040503050406030204" pitchFamily="18" charset="0"/>
                      </a:rPr>
                      <m:t>𝑟</m:t>
                    </m:r>
                  </m:oMath>
                </a14:m>
                <a:r>
                  <a:rPr lang="zh-CN" altLang="en-US" dirty="0"/>
                  <a:t>为</a:t>
                </a:r>
                <a:r>
                  <a:rPr lang="en-US" altLang="zh-CN" dirty="0"/>
                  <a:t>011, </a:t>
                </a:r>
                <a:r>
                  <a:rPr lang="zh-CN" altLang="en-US" dirty="0"/>
                  <a:t>转为十进制数</a:t>
                </a:r>
                <a:r>
                  <a:rPr lang="en-US" altLang="zh-CN" dirty="0"/>
                  <a:t>3, </a:t>
                </a:r>
                <a:r>
                  <a:rPr lang="zh-CN" altLang="en-US" dirty="0"/>
                  <a:t>写作</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3</m:t>
                        </m:r>
                      </m:sub>
                    </m:sSub>
                  </m:oMath>
                </a14:m>
                <a:r>
                  <a:rPr lang="en-US" altLang="zh-CN" dirty="0"/>
                  <a:t>, </a:t>
                </a:r>
                <a:r>
                  <a:rPr lang="zh-CN" altLang="en-US" dirty="0"/>
                  <a:t>其他分别为</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4</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5</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7</m:t>
                        </m:r>
                      </m:sub>
                    </m:sSub>
                  </m:oMath>
                </a14:m>
                <a:r>
                  <a:rPr lang="en-US" altLang="zh-CN" dirty="0"/>
                  <a:t>. </a:t>
                </a:r>
                <a:r>
                  <a:rPr lang="zh-CN" altLang="en-US" dirty="0"/>
                  <a:t>因此结果也可以写作</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3</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4</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5</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7</m:t>
                        </m:r>
                      </m:sub>
                    </m:sSub>
                  </m:oMath>
                </a14:m>
                <a:r>
                  <a:rPr lang="en-US" altLang="zh-CN" dirty="0"/>
                  <a:t>)</a:t>
                </a:r>
              </a:p>
              <a:p>
                <a:pPr lvl="1"/>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99" t="-2143" r="-832"/>
                </a:stretch>
              </a:blipFill>
            </p:spPr>
            <p:txBody>
              <a:bodyPr/>
              <a:lstStyle/>
              <a:p>
                <a:r>
                  <a:rPr lang="zh-CN" altLang="en-US">
                    <a:noFill/>
                  </a:rPr>
                  <a:t> </a:t>
                </a:r>
              </a:p>
            </p:txBody>
          </p:sp>
        </mc:Fallback>
      </mc:AlternateContent>
      <p:sp>
        <p:nvSpPr>
          <p:cNvPr id="6" name="日期占位符 3"/>
          <p:cNvSpPr>
            <a:spLocks noGrp="1"/>
          </p:cNvSpPr>
          <p:nvPr>
            <p:ph type="dt" sz="half" idx="10"/>
          </p:nvPr>
        </p:nvSpPr>
        <p:spPr>
          <a:xfrm>
            <a:off x="457200" y="6400799"/>
            <a:ext cx="2895600" cy="370917"/>
          </a:xfrm>
        </p:spPr>
        <p:txBody>
          <a:bodyPr/>
          <a:lstStyle/>
          <a:p>
            <a:fld id="{5FAB0056-9D7B-42BB-861F-8A47F2A67B8F}" type="datetime1">
              <a:rPr lang="zh-CN" altLang="en-US" smtClean="0"/>
              <a:t>2023/11/18</a:t>
            </a:fld>
            <a:endParaRPr lang="zh-CN" altLang="en-US" dirty="0"/>
          </a:p>
        </p:txBody>
      </p:sp>
      <p:sp>
        <p:nvSpPr>
          <p:cNvPr id="7" name="页脚占位符 4"/>
          <p:cNvSpPr>
            <a:spLocks noGrp="1"/>
          </p:cNvSpPr>
          <p:nvPr>
            <p:ph type="ftr" sz="quarter" idx="11"/>
          </p:nvPr>
        </p:nvSpPr>
        <p:spPr>
          <a:xfrm>
            <a:off x="7543800" y="6340681"/>
            <a:ext cx="4267200" cy="441083"/>
          </a:xfrm>
        </p:spPr>
        <p:txBody>
          <a:bodyPr/>
          <a:lstStyle/>
          <a:p>
            <a:pPr algn="r"/>
            <a:r>
              <a:rPr lang="zh-CN" altLang="en-US" dirty="0"/>
              <a:t>华中科技大学</a:t>
            </a:r>
            <a:r>
              <a:rPr lang="en-US" altLang="zh-CN" dirty="0"/>
              <a:t>NNSS</a:t>
            </a:r>
            <a:r>
              <a:rPr lang="zh-CN" altLang="en-US" dirty="0"/>
              <a:t>实验室</a:t>
            </a:r>
          </a:p>
        </p:txBody>
      </p:sp>
      <p:sp>
        <p:nvSpPr>
          <p:cNvPr id="8" name="灯片编号占位符 5"/>
          <p:cNvSpPr>
            <a:spLocks noGrp="1"/>
          </p:cNvSpPr>
          <p:nvPr>
            <p:ph type="sldNum" sz="quarter" idx="12"/>
          </p:nvPr>
        </p:nvSpPr>
        <p:spPr>
          <a:xfrm>
            <a:off x="4267200" y="6406591"/>
            <a:ext cx="3657600" cy="365125"/>
          </a:xfrm>
        </p:spPr>
        <p:txBody>
          <a:bodyPr/>
          <a:lstStyle/>
          <a:p>
            <a:fld id="{67913A8A-9EFB-4B5F-9CCB-3D21173FAA85}" type="slidenum">
              <a:rPr lang="zh-CN" altLang="en-US" smtClean="0"/>
              <a:pPr/>
              <a:t>71</a:t>
            </a:fld>
            <a:endParaRPr lang="zh-CN" altLang="en-US" dirty="0"/>
          </a:p>
        </p:txBody>
      </p:sp>
    </p:spTree>
    <p:extLst>
      <p:ext uri="{BB962C8B-B14F-4D97-AF65-F5344CB8AC3E}">
        <p14:creationId xmlns:p14="http://schemas.microsoft.com/office/powerpoint/2010/main" val="27550157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主合取范式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457200" indent="-457200" defTabSz="1079500">
                  <a:spcBef>
                    <a:spcPct val="40000"/>
                  </a:spcBef>
                  <a:tabLst>
                    <a:tab pos="1079500" algn="r"/>
                  </a:tabLst>
                </a:pPr>
                <a:r>
                  <a:rPr lang="zh-CN" altLang="en-US" dirty="0">
                    <a:latin typeface="Times New Roman" panose="02020603050405020304" pitchFamily="18" charset="0"/>
                  </a:rPr>
                  <a:t>设公式</a:t>
                </a:r>
                <a14:m>
                  <m:oMath xmlns:m="http://schemas.openxmlformats.org/officeDocument/2006/math">
                    <m:r>
                      <a:rPr lang="en-US" altLang="zh-CN" i="1" dirty="0">
                        <a:latin typeface="Cambria Math" panose="02040503050406030204" pitchFamily="18" charset="0"/>
                      </a:rPr>
                      <m:t>𝐴</m:t>
                    </m:r>
                  </m:oMath>
                </a14:m>
                <a:r>
                  <a:rPr lang="zh-CN" altLang="en-US" dirty="0">
                    <a:latin typeface="Times New Roman" panose="02020603050405020304" pitchFamily="18" charset="0"/>
                  </a:rPr>
                  <a:t>含命题变量</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𝑝</m:t>
                        </m:r>
                      </m:e>
                      <m:sub>
                        <m:r>
                          <a:rPr lang="en-US" altLang="zh-CN" i="1" dirty="0">
                            <a:latin typeface="Cambria Math" panose="02040503050406030204" pitchFamily="18" charset="0"/>
                          </a:rPr>
                          <m:t>1</m:t>
                        </m:r>
                      </m:sub>
                    </m:sSub>
                  </m:oMath>
                </a14:m>
                <a:r>
                  <a:rPr lang="en-US" altLang="zh-CN" dirty="0">
                    <a:latin typeface="Times New Roman" panose="02020603050405020304" pitchFamily="18" charset="0"/>
                  </a:rPr>
                  <a:t>,</a:t>
                </a:r>
                <a14:m>
                  <m:oMath xmlns:m="http://schemas.openxmlformats.org/officeDocument/2006/math">
                    <m:r>
                      <a:rPr lang="en-US" altLang="zh-CN" dirty="0">
                        <a:latin typeface="Cambria Math" panose="02040503050406030204" pitchFamily="18" charset="0"/>
                      </a:rPr>
                      <m:t> </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𝑝</m:t>
                        </m:r>
                      </m:e>
                      <m:sub>
                        <m:r>
                          <a:rPr lang="en-US" altLang="zh-CN" i="1" dirty="0">
                            <a:latin typeface="Cambria Math" panose="02040503050406030204" pitchFamily="18" charset="0"/>
                          </a:rPr>
                          <m:t>2</m:t>
                        </m:r>
                      </m:sub>
                    </m:sSub>
                  </m:oMath>
                </a14:m>
                <a:r>
                  <a:rPr lang="en-US" altLang="zh-CN" dirty="0">
                    <a:latin typeface="Times New Roman" panose="02020603050405020304" pitchFamily="18" charset="0"/>
                  </a:rPr>
                  <a:t>, …, </a:t>
                </a:r>
                <a14:m>
                  <m:oMath xmlns:m="http://schemas.openxmlformats.org/officeDocument/2006/math">
                    <m:r>
                      <a:rPr lang="en-US" altLang="zh-CN" dirty="0">
                        <a:latin typeface="Cambria Math" panose="02040503050406030204" pitchFamily="18" charset="0"/>
                      </a:rPr>
                      <m:t> </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𝑝</m:t>
                        </m:r>
                      </m:e>
                      <m:sub>
                        <m:r>
                          <a:rPr lang="en-US" altLang="zh-CN" i="1" dirty="0">
                            <a:latin typeface="Cambria Math" panose="02040503050406030204" pitchFamily="18" charset="0"/>
                          </a:rPr>
                          <m:t>𝑛</m:t>
                        </m:r>
                      </m:sub>
                    </m:sSub>
                  </m:oMath>
                </a14:m>
                <a:r>
                  <a:rPr lang="en-US" altLang="zh-CN" dirty="0">
                    <a:latin typeface="Times New Roman" panose="02020603050405020304" pitchFamily="18" charset="0"/>
                  </a:rPr>
                  <a:t>, </a:t>
                </a:r>
                <a:r>
                  <a:rPr lang="zh-CN" altLang="en-US" dirty="0">
                    <a:latin typeface="Times New Roman" panose="02020603050405020304" pitchFamily="18" charset="0"/>
                  </a:rPr>
                  <a:t>求公式主合取范式的步骤</a:t>
                </a:r>
                <a:r>
                  <a:rPr lang="en-US" altLang="zh-CN" dirty="0">
                    <a:latin typeface="Times New Roman" panose="02020603050405020304" pitchFamily="18" charset="0"/>
                  </a:rPr>
                  <a:t>:</a:t>
                </a:r>
              </a:p>
              <a:p>
                <a:pPr marL="457200" indent="-457200" defTabSz="1079500">
                  <a:spcBef>
                    <a:spcPct val="40000"/>
                  </a:spcBef>
                  <a:tabLst>
                    <a:tab pos="1079500" algn="r"/>
                  </a:tabLst>
                </a:pPr>
                <a:r>
                  <a:rPr lang="en-US" altLang="zh-CN" dirty="0">
                    <a:latin typeface="Times New Roman" panose="02020603050405020304" pitchFamily="18" charset="0"/>
                  </a:rPr>
                  <a:t>(1)</a:t>
                </a:r>
                <a:r>
                  <a:rPr lang="zh-CN" altLang="en-US" dirty="0">
                    <a:latin typeface="Times New Roman" panose="02020603050405020304" pitchFamily="18" charset="0"/>
                  </a:rPr>
                  <a:t>求</a:t>
                </a:r>
                <a:r>
                  <a:rPr lang="en-US" altLang="zh-CN" i="1" dirty="0">
                    <a:latin typeface="Times New Roman" panose="02020603050405020304" pitchFamily="18" charset="0"/>
                  </a:rPr>
                  <a:t>A</a:t>
                </a:r>
                <a:r>
                  <a:rPr lang="zh-CN" altLang="en-US" dirty="0">
                    <a:latin typeface="Times New Roman" panose="02020603050405020304" pitchFamily="18" charset="0"/>
                  </a:rPr>
                  <a:t>的合取范式</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𝐴</m:t>
                        </m:r>
                      </m:e>
                      <m:sup>
                        <m:r>
                          <a:rPr lang="en-US" altLang="zh-CN" i="1" dirty="0">
                            <a:latin typeface="Cambria Math" panose="02040503050406030204" pitchFamily="18" charset="0"/>
                          </a:rPr>
                          <m:t>′</m:t>
                        </m:r>
                      </m:sup>
                    </m:sSup>
                  </m:oMath>
                </a14:m>
                <a:r>
                  <a:rPr lang="en-US" altLang="zh-CN" i="1" dirty="0">
                    <a:latin typeface="Times New Roman" panose="02020603050405020304" pitchFamily="18" charset="0"/>
                    <a:cs typeface="Times New Roman" panose="02020603050405020304" pitchFamily="18" charset="0"/>
                  </a:rPr>
                  <a:t>=</a:t>
                </a:r>
                <a14:m>
                  <m:oMath xmlns:m="http://schemas.openxmlformats.org/officeDocument/2006/math">
                    <m:sSub>
                      <m:sSubPr>
                        <m:ctrlPr>
                          <a:rPr lang="en-US" altLang="zh-CN" i="1" dirty="0">
                            <a:latin typeface="Cambria Math" panose="02040503050406030204" pitchFamily="18" charset="0"/>
                            <a:cs typeface="Times New Roman" panose="02020603050405020304" pitchFamily="18" charset="0"/>
                          </a:rPr>
                        </m:ctrlPr>
                      </m:sSubPr>
                      <m:e>
                        <m:r>
                          <a:rPr lang="en-US" altLang="zh-CN" i="1" dirty="0">
                            <a:latin typeface="Cambria Math" panose="02040503050406030204" pitchFamily="18" charset="0"/>
                            <a:cs typeface="Times New Roman" panose="02020603050405020304" pitchFamily="18" charset="0"/>
                          </a:rPr>
                          <m:t>𝐵</m:t>
                        </m:r>
                      </m:e>
                      <m:sub>
                        <m:r>
                          <a:rPr lang="en-US" altLang="zh-CN" i="1" dirty="0">
                            <a:latin typeface="Cambria Math" panose="02040503050406030204" pitchFamily="18" charset="0"/>
                            <a:cs typeface="Times New Roman" panose="02020603050405020304" pitchFamily="18" charset="0"/>
                          </a:rPr>
                          <m:t>1</m:t>
                        </m:r>
                      </m:sub>
                    </m:sSub>
                    <m:r>
                      <a:rPr lang="en-US" altLang="zh-CN" i="1"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dirty="0">
                            <a:latin typeface="Cambria Math" panose="02040503050406030204" pitchFamily="18" charset="0"/>
                            <a:ea typeface="Cambria Math" panose="02040503050406030204" pitchFamily="18" charset="0"/>
                            <a:cs typeface="Times New Roman" panose="02020603050405020304" pitchFamily="18" charset="0"/>
                          </a:rPr>
                          <m:t>𝐵</m:t>
                        </m:r>
                      </m:e>
                      <m:sub>
                        <m:r>
                          <a:rPr lang="en-US" altLang="zh-CN" i="1" dirty="0">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CN" i="1" dirty="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dirty="0">
                            <a:latin typeface="Cambria Math" panose="02040503050406030204" pitchFamily="18" charset="0"/>
                            <a:ea typeface="Cambria Math" panose="02040503050406030204" pitchFamily="18" charset="0"/>
                            <a:cs typeface="Times New Roman" panose="02020603050405020304" pitchFamily="18" charset="0"/>
                          </a:rPr>
                          <m:t>𝐵</m:t>
                        </m:r>
                      </m:e>
                      <m:sub>
                        <m:r>
                          <a:rPr lang="en-US" altLang="zh-CN" i="1" dirty="0">
                            <a:latin typeface="Cambria Math" panose="02040503050406030204" pitchFamily="18" charset="0"/>
                            <a:ea typeface="Cambria Math" panose="02040503050406030204" pitchFamily="18" charset="0"/>
                            <a:cs typeface="Times New Roman" panose="02020603050405020304" pitchFamily="18" charset="0"/>
                          </a:rPr>
                          <m:t>𝑠</m:t>
                        </m:r>
                      </m:sub>
                    </m:sSub>
                  </m:oMath>
                </a14:m>
                <a:r>
                  <a:rPr lang="en-US" altLang="zh-CN" dirty="0">
                    <a:latin typeface="Times New Roman" panose="02020603050405020304" pitchFamily="18" charset="0"/>
                    <a:cs typeface="Times New Roman" panose="02020603050405020304" pitchFamily="18" charset="0"/>
                    <a:sym typeface="Symbol" panose="05050102010706020507" pitchFamily="18" charset="2"/>
                  </a:rPr>
                  <a:t>, </a:t>
                </a:r>
                <a:r>
                  <a:rPr lang="zh-CN" altLang="en-US" dirty="0">
                    <a:latin typeface="Times New Roman" panose="02020603050405020304" pitchFamily="18" charset="0"/>
                    <a:sym typeface="Symbol" panose="05050102010706020507" pitchFamily="18" charset="2"/>
                  </a:rPr>
                  <a:t>其中</a:t>
                </a:r>
                <a14:m>
                  <m:oMath xmlns:m="http://schemas.openxmlformats.org/officeDocument/2006/math">
                    <m:sSub>
                      <m:sSubPr>
                        <m:ctrlPr>
                          <a:rPr lang="en-US" altLang="zh-CN" i="1" dirty="0">
                            <a:latin typeface="Cambria Math" panose="02040503050406030204" pitchFamily="18" charset="0"/>
                            <a:cs typeface="Times New Roman" panose="02020603050405020304" pitchFamily="18" charset="0"/>
                          </a:rPr>
                        </m:ctrlPr>
                      </m:sSubPr>
                      <m:e>
                        <m:r>
                          <a:rPr lang="en-US" altLang="zh-CN" i="1" dirty="0">
                            <a:latin typeface="Cambria Math" panose="02040503050406030204" pitchFamily="18" charset="0"/>
                            <a:cs typeface="Times New Roman" panose="02020603050405020304" pitchFamily="18" charset="0"/>
                          </a:rPr>
                          <m:t>𝐵</m:t>
                        </m:r>
                      </m:e>
                      <m:sub>
                        <m:r>
                          <a:rPr lang="en-US" altLang="zh-CN" i="1" dirty="0">
                            <a:latin typeface="Cambria Math" panose="02040503050406030204" pitchFamily="18" charset="0"/>
                            <a:cs typeface="Times New Roman" panose="02020603050405020304" pitchFamily="18" charset="0"/>
                          </a:rPr>
                          <m:t>𝑗</m:t>
                        </m:r>
                      </m:sub>
                    </m:sSub>
                  </m:oMath>
                </a14:m>
                <a:r>
                  <a:rPr lang="zh-CN" altLang="en-US" dirty="0">
                    <a:latin typeface="Times New Roman" panose="02020603050405020304" pitchFamily="18" charset="0"/>
                    <a:sym typeface="Symbol" panose="05050102010706020507" pitchFamily="18" charset="2"/>
                  </a:rPr>
                  <a:t>是简单析取式</a:t>
                </a:r>
                <a:r>
                  <a:rPr lang="en-US" altLang="zh-CN" dirty="0">
                    <a:latin typeface="Times New Roman" panose="02020603050405020304" pitchFamily="18" charset="0"/>
                    <a:sym typeface="Symbol" panose="05050102010706020507" pitchFamily="18" charset="2"/>
                  </a:rPr>
                  <a:t>, </a:t>
                </a:r>
                <a14:m>
                  <m:oMath xmlns:m="http://schemas.openxmlformats.org/officeDocument/2006/math">
                    <m:r>
                      <a:rPr lang="en-US" altLang="zh-CN" i="1" dirty="0" smtClean="0">
                        <a:latin typeface="Cambria Math" panose="02040503050406030204" pitchFamily="18" charset="0"/>
                        <a:sym typeface="Symbol" panose="05050102010706020507" pitchFamily="18" charset="2"/>
                      </a:rPr>
                      <m:t>𝑗</m:t>
                    </m:r>
                  </m:oMath>
                </a14:m>
                <a:r>
                  <a:rPr lang="en-US" altLang="zh-CN" dirty="0">
                    <a:latin typeface="Times New Roman" panose="02020603050405020304" pitchFamily="18" charset="0"/>
                    <a:sym typeface="Symbol" panose="05050102010706020507" pitchFamily="18" charset="2"/>
                  </a:rPr>
                  <a:t>=1,2, </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𝑠</m:t>
                    </m:r>
                  </m:oMath>
                </a14:m>
                <a:endParaRPr lang="en-US" altLang="zh-CN" dirty="0">
                  <a:latin typeface="Times New Roman" panose="02020603050405020304" pitchFamily="18" charset="0"/>
                </a:endParaRPr>
              </a:p>
              <a:p>
                <a:pPr marL="457200" indent="-457200" defTabSz="1079500">
                  <a:spcBef>
                    <a:spcPct val="40000"/>
                  </a:spcBef>
                  <a:tabLst>
                    <a:tab pos="1079500" algn="r"/>
                  </a:tabLst>
                </a:pPr>
                <a:r>
                  <a:rPr lang="en-US" altLang="zh-CN" dirty="0">
                    <a:latin typeface="Times New Roman" panose="02020603050405020304" pitchFamily="18" charset="0"/>
                  </a:rPr>
                  <a:t>(2)</a:t>
                </a:r>
                <a:r>
                  <a:rPr lang="zh-CN" altLang="en-US" dirty="0">
                    <a:latin typeface="Times New Roman" panose="02020603050405020304" pitchFamily="18" charset="0"/>
                  </a:rPr>
                  <a:t>若某个</a:t>
                </a:r>
                <a14:m>
                  <m:oMath xmlns:m="http://schemas.openxmlformats.org/officeDocument/2006/math">
                    <m:sSub>
                      <m:sSubPr>
                        <m:ctrlPr>
                          <a:rPr lang="en-US" altLang="zh-CN" i="1" dirty="0">
                            <a:latin typeface="Cambria Math" panose="02040503050406030204" pitchFamily="18" charset="0"/>
                            <a:cs typeface="Times New Roman" panose="02020603050405020304" pitchFamily="18" charset="0"/>
                          </a:rPr>
                        </m:ctrlPr>
                      </m:sSubPr>
                      <m:e>
                        <m:r>
                          <a:rPr lang="en-US" altLang="zh-CN" i="1" dirty="0">
                            <a:latin typeface="Cambria Math" panose="02040503050406030204" pitchFamily="18" charset="0"/>
                            <a:cs typeface="Times New Roman" panose="02020603050405020304" pitchFamily="18" charset="0"/>
                          </a:rPr>
                          <m:t>𝐵</m:t>
                        </m:r>
                      </m:e>
                      <m:sub>
                        <m:r>
                          <a:rPr lang="en-US" altLang="zh-CN" i="1" dirty="0">
                            <a:latin typeface="Cambria Math" panose="02040503050406030204" pitchFamily="18" charset="0"/>
                            <a:cs typeface="Times New Roman" panose="02020603050405020304" pitchFamily="18" charset="0"/>
                          </a:rPr>
                          <m:t>𝑗</m:t>
                        </m:r>
                      </m:sub>
                    </m:sSub>
                  </m:oMath>
                </a14:m>
                <a:r>
                  <a:rPr lang="zh-CN" altLang="en-US" dirty="0">
                    <a:latin typeface="Times New Roman" panose="02020603050405020304" pitchFamily="18" charset="0"/>
                  </a:rPr>
                  <a:t>既不含</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𝑝</m:t>
                        </m:r>
                      </m:e>
                      <m:sub>
                        <m:r>
                          <a:rPr lang="en-US" altLang="zh-CN" i="1" dirty="0">
                            <a:latin typeface="Cambria Math" panose="02040503050406030204" pitchFamily="18" charset="0"/>
                          </a:rPr>
                          <m:t>𝑖</m:t>
                        </m:r>
                      </m:sub>
                    </m:sSub>
                  </m:oMath>
                </a14:m>
                <a:r>
                  <a:rPr lang="en-US" altLang="zh-CN" dirty="0">
                    <a:latin typeface="Times New Roman" panose="02020603050405020304" pitchFamily="18" charset="0"/>
                  </a:rPr>
                  <a:t>, </a:t>
                </a:r>
                <a:r>
                  <a:rPr lang="zh-CN" altLang="en-US" dirty="0">
                    <a:latin typeface="Times New Roman" panose="02020603050405020304" pitchFamily="18" charset="0"/>
                  </a:rPr>
                  <a:t>又不含</a:t>
                </a:r>
                <a14:m>
                  <m:oMath xmlns:m="http://schemas.openxmlformats.org/officeDocument/2006/math">
                    <m:r>
                      <a:rPr lang="en-US" altLang="zh-CN" i="1" dirty="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𝑝</m:t>
                        </m:r>
                      </m:e>
                      <m:sub>
                        <m:r>
                          <a:rPr lang="en-US" altLang="zh-CN" i="1" dirty="0">
                            <a:latin typeface="Cambria Math" panose="02040503050406030204" pitchFamily="18" charset="0"/>
                          </a:rPr>
                          <m:t>𝑖</m:t>
                        </m:r>
                      </m:sub>
                    </m:sSub>
                  </m:oMath>
                </a14:m>
                <a:r>
                  <a:rPr lang="en-US" altLang="zh-CN" dirty="0">
                    <a:latin typeface="Times New Roman" panose="02020603050405020304" pitchFamily="18" charset="0"/>
                  </a:rPr>
                  <a:t>, </a:t>
                </a:r>
                <a:r>
                  <a:rPr lang="zh-CN" altLang="en-US" dirty="0">
                    <a:latin typeface="Times New Roman" panose="02020603050405020304" pitchFamily="18" charset="0"/>
                  </a:rPr>
                  <a:t>则将</a:t>
                </a:r>
                <a14:m>
                  <m:oMath xmlns:m="http://schemas.openxmlformats.org/officeDocument/2006/math">
                    <m:sSub>
                      <m:sSubPr>
                        <m:ctrlPr>
                          <a:rPr lang="en-US" altLang="zh-CN" i="1" dirty="0">
                            <a:latin typeface="Cambria Math" panose="02040503050406030204" pitchFamily="18" charset="0"/>
                            <a:cs typeface="Times New Roman" panose="02020603050405020304" pitchFamily="18" charset="0"/>
                          </a:rPr>
                        </m:ctrlPr>
                      </m:sSubPr>
                      <m:e>
                        <m:r>
                          <a:rPr lang="en-US" altLang="zh-CN" i="1" dirty="0">
                            <a:latin typeface="Cambria Math" panose="02040503050406030204" pitchFamily="18" charset="0"/>
                            <a:cs typeface="Times New Roman" panose="02020603050405020304" pitchFamily="18" charset="0"/>
                          </a:rPr>
                          <m:t>𝐵</m:t>
                        </m:r>
                      </m:e>
                      <m:sub>
                        <m:r>
                          <a:rPr lang="en-US" altLang="zh-CN" i="1" dirty="0">
                            <a:latin typeface="Cambria Math" panose="02040503050406030204" pitchFamily="18" charset="0"/>
                            <a:cs typeface="Times New Roman" panose="02020603050405020304" pitchFamily="18" charset="0"/>
                          </a:rPr>
                          <m:t>𝑗</m:t>
                        </m:r>
                      </m:sub>
                    </m:sSub>
                  </m:oMath>
                </a14:m>
                <a:r>
                  <a:rPr lang="zh-CN" altLang="en-US" dirty="0">
                    <a:latin typeface="Times New Roman" panose="02020603050405020304" pitchFamily="18" charset="0"/>
                  </a:rPr>
                  <a:t>展开成 </a:t>
                </a:r>
              </a:p>
              <a:p>
                <a:pPr marL="0" indent="0" algn="ctr">
                  <a:spcBef>
                    <a:spcPct val="40000"/>
                  </a:spcBef>
                  <a:buNone/>
                </a:pPr>
                <a:r>
                  <a:rPr lang="zh-CN" altLang="en-US" i="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i="1" dirty="0">
                            <a:latin typeface="Cambria Math" panose="02040503050406030204" pitchFamily="18" charset="0"/>
                            <a:cs typeface="Times New Roman" panose="02020603050405020304" pitchFamily="18" charset="0"/>
                          </a:rPr>
                        </m:ctrlPr>
                      </m:sSubPr>
                      <m:e>
                        <m:r>
                          <a:rPr lang="en-US" altLang="zh-CN" i="1" dirty="0">
                            <a:latin typeface="Cambria Math" panose="02040503050406030204" pitchFamily="18" charset="0"/>
                            <a:cs typeface="Times New Roman" panose="02020603050405020304" pitchFamily="18" charset="0"/>
                          </a:rPr>
                          <m:t>𝐵</m:t>
                        </m:r>
                      </m:e>
                      <m:sub>
                        <m:r>
                          <a:rPr lang="en-US" altLang="zh-CN" i="1" dirty="0">
                            <a:latin typeface="Cambria Math" panose="02040503050406030204" pitchFamily="18" charset="0"/>
                            <a:cs typeface="Times New Roman" panose="02020603050405020304" pitchFamily="18" charset="0"/>
                          </a:rPr>
                          <m:t>𝑗</m:t>
                        </m:r>
                      </m:sub>
                    </m:sSub>
                    <m:r>
                      <a:rPr lang="en-US" altLang="zh-CN" i="1" dirty="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i="1" dirty="0">
                            <a:latin typeface="Cambria Math" panose="02040503050406030204" pitchFamily="18" charset="0"/>
                            <a:cs typeface="Times New Roman" panose="02020603050405020304" pitchFamily="18" charset="0"/>
                          </a:rPr>
                        </m:ctrlPr>
                      </m:sSubPr>
                      <m:e>
                        <m:r>
                          <a:rPr lang="en-US" altLang="zh-CN" i="1" dirty="0">
                            <a:latin typeface="Cambria Math" panose="02040503050406030204" pitchFamily="18" charset="0"/>
                            <a:cs typeface="Times New Roman" panose="02020603050405020304" pitchFamily="18" charset="0"/>
                          </a:rPr>
                          <m:t>𝐵</m:t>
                        </m:r>
                      </m:e>
                      <m:sub>
                        <m:r>
                          <a:rPr lang="en-US" altLang="zh-CN" i="1" dirty="0">
                            <a:latin typeface="Cambria Math" panose="02040503050406030204" pitchFamily="18" charset="0"/>
                            <a:cs typeface="Times New Roman" panose="02020603050405020304" pitchFamily="18" charset="0"/>
                          </a:rPr>
                          <m:t>𝑗</m:t>
                        </m:r>
                      </m:sub>
                    </m:sSub>
                    <m:r>
                      <a:rPr lang="en-US" altLang="zh-CN"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i="1" dirty="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𝑝</m:t>
                        </m:r>
                      </m:e>
                      <m:sub>
                        <m:r>
                          <a:rPr lang="en-US" altLang="zh-CN" i="1" dirty="0">
                            <a:latin typeface="Cambria Math" panose="02040503050406030204" pitchFamily="18" charset="0"/>
                          </a:rPr>
                          <m:t>𝑖</m:t>
                        </m:r>
                      </m:sub>
                    </m:sSub>
                    <m:r>
                      <a:rPr lang="en-US" altLang="zh-CN"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i="1" dirty="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𝑝</m:t>
                        </m:r>
                      </m:e>
                      <m:sub>
                        <m:r>
                          <a:rPr lang="en-US" altLang="zh-CN" i="1" dirty="0">
                            <a:latin typeface="Cambria Math" panose="02040503050406030204" pitchFamily="18" charset="0"/>
                          </a:rPr>
                          <m:t>𝑖</m:t>
                        </m:r>
                      </m:sub>
                    </m:sSub>
                    <m:r>
                      <a:rPr lang="en-US" altLang="zh-CN"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dirty="0">
                    <a:ea typeface="Cambria Math" panose="02040503050406030204" pitchFamily="18" charset="0"/>
                    <a:cs typeface="Times New Roman" panose="02020603050405020304" pitchFamily="18" charset="0"/>
                  </a:rPr>
                  <a:t> </a:t>
                </a:r>
                <a14:m>
                  <m:oMath xmlns:m="http://schemas.openxmlformats.org/officeDocument/2006/math">
                    <m:r>
                      <a:rPr lang="en-US" altLang="zh-CN"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dirty="0">
                    <a:latin typeface="Times New Roman" panose="02020603050405020304" pitchFamily="18" charset="0"/>
                    <a:sym typeface="Symbol" panose="05050102010706020507" pitchFamily="18" charset="2"/>
                  </a:rPr>
                  <a:t>(</a:t>
                </a:r>
                <a14:m>
                  <m:oMath xmlns:m="http://schemas.openxmlformats.org/officeDocument/2006/math">
                    <m:sSub>
                      <m:sSubPr>
                        <m:ctrlPr>
                          <a:rPr lang="en-US" altLang="zh-CN" i="1" dirty="0">
                            <a:latin typeface="Cambria Math" panose="02040503050406030204" pitchFamily="18" charset="0"/>
                            <a:cs typeface="Times New Roman" panose="02020603050405020304" pitchFamily="18" charset="0"/>
                          </a:rPr>
                        </m:ctrlPr>
                      </m:sSubPr>
                      <m:e>
                        <m:r>
                          <a:rPr lang="en-US" altLang="zh-CN" i="1" dirty="0">
                            <a:latin typeface="Cambria Math" panose="02040503050406030204" pitchFamily="18" charset="0"/>
                            <a:cs typeface="Times New Roman" panose="02020603050405020304" pitchFamily="18" charset="0"/>
                          </a:rPr>
                          <m:t>𝐵</m:t>
                        </m:r>
                      </m:e>
                      <m:sub>
                        <m:r>
                          <a:rPr lang="en-US" altLang="zh-CN" i="1" dirty="0">
                            <a:latin typeface="Cambria Math" panose="02040503050406030204" pitchFamily="18" charset="0"/>
                            <a:cs typeface="Times New Roman" panose="02020603050405020304" pitchFamily="18" charset="0"/>
                          </a:rPr>
                          <m:t>𝑗</m:t>
                        </m:r>
                      </m:sub>
                    </m:sSub>
                    <m:r>
                      <a:rPr lang="en-US" altLang="zh-CN" i="1" dirty="0">
                        <a:latin typeface="Cambria Math" panose="02040503050406030204" pitchFamily="18" charset="0"/>
                        <a:ea typeface="Cambria Math" panose="02040503050406030204" pitchFamily="18" charset="0"/>
                        <a:sym typeface="Symbol" panose="05050102010706020507" pitchFamily="18" charset="2"/>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𝑝</m:t>
                        </m:r>
                      </m:e>
                      <m:sub>
                        <m:r>
                          <a:rPr lang="en-US" altLang="zh-CN" i="1" dirty="0">
                            <a:latin typeface="Cambria Math" panose="02040503050406030204" pitchFamily="18" charset="0"/>
                          </a:rPr>
                          <m:t>𝑖</m:t>
                        </m:r>
                      </m:sub>
                    </m:sSub>
                  </m:oMath>
                </a14:m>
                <a:r>
                  <a:rPr lang="en-US" altLang="zh-CN" dirty="0">
                    <a:latin typeface="Times New Roman" panose="02020603050405020304" pitchFamily="18" charset="0"/>
                    <a:sym typeface="Symbol" panose="05050102010706020507" pitchFamily="18" charset="2"/>
                  </a:rPr>
                  <a:t>)</a:t>
                </a:r>
                <a14:m>
                  <m:oMath xmlns:m="http://schemas.openxmlformats.org/officeDocument/2006/math">
                    <m:r>
                      <a:rPr lang="en-US" altLang="zh-CN" i="1" dirty="0" smtClean="0">
                        <a:latin typeface="Cambria Math" panose="02040503050406030204" pitchFamily="18" charset="0"/>
                        <a:ea typeface="Cambria Math" panose="02040503050406030204" pitchFamily="18" charset="0"/>
                        <a:sym typeface="Symbol" panose="05050102010706020507" pitchFamily="18" charset="2"/>
                      </a:rPr>
                      <m:t>∧</m:t>
                    </m:r>
                  </m:oMath>
                </a14:m>
                <a:r>
                  <a:rPr lang="en-US" altLang="zh-CN" dirty="0">
                    <a:latin typeface="Times New Roman" panose="02020603050405020304" pitchFamily="18" charset="0"/>
                    <a:sym typeface="Symbol" panose="05050102010706020507" pitchFamily="18" charset="2"/>
                  </a:rPr>
                  <a:t>(</a:t>
                </a:r>
                <a14:m>
                  <m:oMath xmlns:m="http://schemas.openxmlformats.org/officeDocument/2006/math">
                    <m:sSub>
                      <m:sSubPr>
                        <m:ctrlPr>
                          <a:rPr lang="en-US" altLang="zh-CN" i="1" dirty="0">
                            <a:latin typeface="Cambria Math" panose="02040503050406030204" pitchFamily="18" charset="0"/>
                            <a:cs typeface="Times New Roman" panose="02020603050405020304" pitchFamily="18" charset="0"/>
                          </a:rPr>
                        </m:ctrlPr>
                      </m:sSubPr>
                      <m:e>
                        <m:r>
                          <a:rPr lang="en-US" altLang="zh-CN" i="1" dirty="0">
                            <a:latin typeface="Cambria Math" panose="02040503050406030204" pitchFamily="18" charset="0"/>
                            <a:cs typeface="Times New Roman" panose="02020603050405020304" pitchFamily="18" charset="0"/>
                          </a:rPr>
                          <m:t>𝐵</m:t>
                        </m:r>
                      </m:e>
                      <m:sub>
                        <m:r>
                          <a:rPr lang="en-US" altLang="zh-CN" i="1" dirty="0">
                            <a:latin typeface="Cambria Math" panose="02040503050406030204" pitchFamily="18" charset="0"/>
                            <a:cs typeface="Times New Roman" panose="02020603050405020304" pitchFamily="18" charset="0"/>
                          </a:rPr>
                          <m:t>𝑗</m:t>
                        </m:r>
                      </m:sub>
                    </m:sSub>
                    <m:r>
                      <a:rPr lang="en-US" altLang="zh-CN" i="1" dirty="0">
                        <a:latin typeface="Cambria Math" panose="02040503050406030204" pitchFamily="18" charset="0"/>
                        <a:ea typeface="Cambria Math" panose="02040503050406030204" pitchFamily="18" charset="0"/>
                        <a:sym typeface="Symbol" panose="05050102010706020507" pitchFamily="18" charset="2"/>
                      </a:rPr>
                      <m:t>∨</m:t>
                    </m:r>
                    <m:r>
                      <a:rPr lang="en-US" altLang="zh-CN" i="1" dirty="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𝑝</m:t>
                        </m:r>
                      </m:e>
                      <m:sub>
                        <m:r>
                          <a:rPr lang="en-US" altLang="zh-CN" i="1" dirty="0">
                            <a:latin typeface="Cambria Math" panose="02040503050406030204" pitchFamily="18" charset="0"/>
                          </a:rPr>
                          <m:t>𝑖</m:t>
                        </m:r>
                      </m:sub>
                    </m:sSub>
                  </m:oMath>
                </a14:m>
                <a:r>
                  <a:rPr lang="en-US" altLang="zh-CN" dirty="0">
                    <a:latin typeface="Times New Roman" panose="02020603050405020304" pitchFamily="18" charset="0"/>
                    <a:sym typeface="Symbol" panose="05050102010706020507" pitchFamily="18" charset="2"/>
                  </a:rPr>
                  <a:t>)</a:t>
                </a:r>
              </a:p>
              <a:p>
                <a:pPr marL="0" indent="0" defTabSz="1079500">
                  <a:spcBef>
                    <a:spcPct val="40000"/>
                  </a:spcBef>
                  <a:buNone/>
                  <a:tabLst>
                    <a:tab pos="1079500" algn="r"/>
                  </a:tabLst>
                </a:pPr>
                <a:r>
                  <a:rPr lang="zh-CN" altLang="en-US" dirty="0">
                    <a:latin typeface="Times New Roman" panose="02020603050405020304" pitchFamily="18" charset="0"/>
                    <a:sym typeface="Symbol" panose="05050102010706020507" pitchFamily="18" charset="2"/>
                  </a:rPr>
                  <a:t>           重复这个过程</a:t>
                </a:r>
                <a:r>
                  <a:rPr lang="en-US" altLang="zh-CN" dirty="0">
                    <a:latin typeface="Times New Roman" panose="02020603050405020304" pitchFamily="18" charset="0"/>
                    <a:sym typeface="Symbol" panose="05050102010706020507" pitchFamily="18" charset="2"/>
                  </a:rPr>
                  <a:t>, </a:t>
                </a:r>
                <a:r>
                  <a:rPr lang="zh-CN" altLang="en-US" dirty="0">
                    <a:latin typeface="Times New Roman" panose="02020603050405020304" pitchFamily="18" charset="0"/>
                    <a:sym typeface="Symbol" panose="05050102010706020507" pitchFamily="18" charset="2"/>
                  </a:rPr>
                  <a:t>直到所有简单析取式都是长度为</a:t>
                </a:r>
                <a:r>
                  <a:rPr lang="en-US" altLang="zh-CN" i="1" dirty="0">
                    <a:latin typeface="Times New Roman" panose="02020603050405020304" pitchFamily="18" charset="0"/>
                    <a:sym typeface="Symbol" panose="05050102010706020507" pitchFamily="18" charset="2"/>
                  </a:rPr>
                  <a:t>n</a:t>
                </a:r>
                <a:r>
                  <a:rPr lang="zh-CN" altLang="en-US" dirty="0">
                    <a:latin typeface="Times New Roman" panose="02020603050405020304" pitchFamily="18" charset="0"/>
                    <a:sym typeface="Symbol" panose="05050102010706020507" pitchFamily="18" charset="2"/>
                  </a:rPr>
                  <a:t>的极大项为止</a:t>
                </a:r>
                <a:endParaRPr lang="zh-CN" altLang="en-US" dirty="0">
                  <a:latin typeface="Times New Roman" panose="02020603050405020304" pitchFamily="18" charset="0"/>
                </a:endParaRPr>
              </a:p>
              <a:p>
                <a:pPr marL="457200" indent="-457200" defTabSz="1079500">
                  <a:spcBef>
                    <a:spcPct val="40000"/>
                  </a:spcBef>
                  <a:tabLst>
                    <a:tab pos="1079500" algn="r"/>
                  </a:tabLst>
                </a:pPr>
                <a:r>
                  <a:rPr lang="en-US" altLang="zh-CN" dirty="0">
                    <a:latin typeface="Times New Roman" panose="02020603050405020304" pitchFamily="18" charset="0"/>
                  </a:rPr>
                  <a:t>(3) </a:t>
                </a:r>
                <a:r>
                  <a:rPr lang="zh-CN" altLang="en-US" dirty="0">
                    <a:latin typeface="Times New Roman" panose="02020603050405020304" pitchFamily="18" charset="0"/>
                  </a:rPr>
                  <a:t>消去重复出现的极大项</a:t>
                </a:r>
                <a:r>
                  <a:rPr lang="en-US" altLang="zh-CN" dirty="0">
                    <a:latin typeface="Times New Roman" panose="02020603050405020304" pitchFamily="18" charset="0"/>
                  </a:rPr>
                  <a:t>, </a:t>
                </a:r>
                <a:r>
                  <a:rPr lang="zh-CN" altLang="en-US" dirty="0">
                    <a:latin typeface="Times New Roman" panose="02020603050405020304" pitchFamily="18" charset="0"/>
                  </a:rPr>
                  <a:t>即用</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𝑀</m:t>
                        </m:r>
                      </m:e>
                      <m:sub>
                        <m:r>
                          <a:rPr lang="en-US" altLang="zh-CN" b="0" i="1" dirty="0" smtClean="0">
                            <a:latin typeface="Cambria Math" panose="02040503050406030204" pitchFamily="18" charset="0"/>
                          </a:rPr>
                          <m:t>𝑖</m:t>
                        </m:r>
                      </m:sub>
                    </m:sSub>
                  </m:oMath>
                </a14:m>
                <a:r>
                  <a:rPr lang="zh-CN" altLang="en-US" dirty="0">
                    <a:latin typeface="Times New Roman" panose="02020603050405020304" pitchFamily="18" charset="0"/>
                  </a:rPr>
                  <a:t>代替</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𝑀</m:t>
                        </m:r>
                      </m:e>
                      <m:sub>
                        <m:r>
                          <a:rPr lang="en-US" altLang="zh-CN" i="1" dirty="0">
                            <a:latin typeface="Cambria Math" panose="02040503050406030204" pitchFamily="18" charset="0"/>
                          </a:rPr>
                          <m:t>𝑖</m:t>
                        </m:r>
                      </m:sub>
                    </m:sSub>
                    <m:sSub>
                      <m:sSubPr>
                        <m:ctrlPr>
                          <a:rPr lang="en-US" altLang="zh-CN" i="1" dirty="0">
                            <a:latin typeface="Cambria Math" panose="02040503050406030204" pitchFamily="18" charset="0"/>
                          </a:rPr>
                        </m:ctrlPr>
                      </m:sSubPr>
                      <m:e>
                        <m:r>
                          <a:rPr lang="en-US" altLang="zh-CN" i="1" dirty="0" smtClean="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rPr>
                          <m:t>𝑀</m:t>
                        </m:r>
                      </m:e>
                      <m:sub>
                        <m:r>
                          <a:rPr lang="en-US" altLang="zh-CN" i="1" dirty="0">
                            <a:latin typeface="Cambria Math" panose="02040503050406030204" pitchFamily="18" charset="0"/>
                          </a:rPr>
                          <m:t>𝑖</m:t>
                        </m:r>
                      </m:sub>
                    </m:sSub>
                    <m:r>
                      <a:rPr lang="en-US" altLang="zh-CN" i="1" dirty="0">
                        <a:latin typeface="Cambria Math" panose="02040503050406030204" pitchFamily="18" charset="0"/>
                      </a:rPr>
                      <m:t> </m:t>
                    </m:r>
                  </m:oMath>
                </a14:m>
                <a:endParaRPr lang="en-US" altLang="zh-CN" dirty="0">
                  <a:latin typeface="Times New Roman" panose="02020603050405020304" pitchFamily="18" charset="0"/>
                </a:endParaRPr>
              </a:p>
              <a:p>
                <a:pPr marL="457200" indent="-457200" defTabSz="1079500">
                  <a:spcBef>
                    <a:spcPct val="40000"/>
                  </a:spcBef>
                  <a:tabLst>
                    <a:tab pos="1079500" algn="r"/>
                  </a:tabLst>
                </a:pPr>
                <a:r>
                  <a:rPr lang="en-US" altLang="zh-CN" dirty="0">
                    <a:latin typeface="Times New Roman" panose="02020603050405020304" pitchFamily="18" charset="0"/>
                  </a:rPr>
                  <a:t>(4) </a:t>
                </a:r>
                <a:r>
                  <a:rPr lang="zh-CN" altLang="en-US" dirty="0">
                    <a:latin typeface="Times New Roman" panose="02020603050405020304" pitchFamily="18" charset="0"/>
                  </a:rPr>
                  <a:t>将极大项按下标从小到大排列</a:t>
                </a:r>
                <a:endParaRPr lang="zh-CN" altLang="en-US" sz="3200" dirty="0">
                  <a:latin typeface="Times New Roman" panose="02020603050405020304" pitchFamily="18" charset="0"/>
                </a:endParaRP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999" t="-2143"/>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626A3C04-7104-47DC-97A9-2371B621A327}"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72</a:t>
            </a:fld>
            <a:endParaRPr lang="zh-CN" altLang="en-US" dirty="0"/>
          </a:p>
        </p:txBody>
      </p:sp>
    </p:spTree>
    <p:extLst>
      <p:ext uri="{BB962C8B-B14F-4D97-AF65-F5344CB8AC3E}">
        <p14:creationId xmlns:p14="http://schemas.microsoft.com/office/powerpoint/2010/main" val="28602923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主合取范式</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zh-CN" altLang="en-US" dirty="0"/>
                  <a:t>例</a:t>
                </a:r>
                <a:r>
                  <a:rPr lang="en-US" altLang="zh-CN" dirty="0"/>
                  <a:t>:</a:t>
                </a:r>
                <a:r>
                  <a:rPr lang="zh-CN" altLang="en-US" dirty="0"/>
                  <a:t>求</a:t>
                </a:r>
                <a:r>
                  <a:rPr lang="en-US" altLang="zh-CN" dirty="0">
                    <a:ea typeface="Cambria Math" panose="02040503050406030204" pitchFamily="18" charset="0"/>
                  </a:rPr>
                  <a:t>(</a:t>
                </a:r>
                <a14:m>
                  <m:oMath xmlns:m="http://schemas.openxmlformats.org/officeDocument/2006/math">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𝑞</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𝑞</m:t>
                    </m:r>
                    <m:r>
                      <a:rPr lang="en-US" altLang="zh-CN">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oMath>
                </a14:m>
                <a:r>
                  <a:rPr lang="zh-CN" altLang="en-US" dirty="0"/>
                  <a:t>的主合取范式</a:t>
                </a:r>
                <a:r>
                  <a:rPr lang="en-US" altLang="zh-CN" dirty="0"/>
                  <a:t>.</a:t>
                </a:r>
              </a:p>
              <a:p>
                <a:r>
                  <a:rPr lang="zh-CN" altLang="en-US" dirty="0"/>
                  <a:t>解</a:t>
                </a:r>
                <a:r>
                  <a:rPr lang="en-US" altLang="zh-CN" dirty="0"/>
                  <a:t>: </a:t>
                </a:r>
                <a:r>
                  <a:rPr lang="en-US" altLang="zh-CN" dirty="0">
                    <a:ea typeface="Cambria Math" panose="02040503050406030204" pitchFamily="18" charset="0"/>
                  </a:rPr>
                  <a:t> </a:t>
                </a:r>
                <a:endParaRPr lang="en-US" altLang="zh-CN" i="1" dirty="0">
                  <a:latin typeface="Cambria Math" panose="02040503050406030204" pitchFamily="18" charset="0"/>
                  <a:ea typeface="Cambria Math" panose="02040503050406030204" pitchFamily="18" charset="0"/>
                </a:endParaRPr>
              </a:p>
              <a:p>
                <a:pPr lvl="1"/>
                <a14:m>
                  <m:oMath xmlns:m="http://schemas.openxmlformats.org/officeDocument/2006/math">
                    <m:r>
                      <a:rPr lang="en-US" altLang="zh-CN">
                        <a:latin typeface="Cambria Math" panose="02040503050406030204" pitchFamily="18" charset="0"/>
                      </a:rPr>
                      <m:t>≡¬</m:t>
                    </m:r>
                  </m:oMath>
                </a14:m>
                <a:r>
                  <a:rPr lang="en-US" altLang="zh-CN" dirty="0"/>
                  <a:t>(</a:t>
                </a:r>
                <a14:m>
                  <m:oMath xmlns:m="http://schemas.openxmlformats.org/officeDocument/2006/math">
                    <m:r>
                      <a:rPr lang="en-US" altLang="zh-CN">
                        <a:latin typeface="Cambria Math" panose="02040503050406030204" pitchFamily="18" charset="0"/>
                      </a:rPr>
                      <m:t>¬</m:t>
                    </m:r>
                    <m:r>
                      <a:rPr lang="en-US" altLang="zh-CN">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𝑞</m:t>
                    </m:r>
                    <m:r>
                      <a:rPr lang="en-US" altLang="zh-CN">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𝑞</m:t>
                    </m:r>
                    <m:r>
                      <a:rPr lang="en-US" altLang="zh-CN">
                        <a:latin typeface="Cambria Math" panose="02040503050406030204" pitchFamily="18" charset="0"/>
                      </a:rPr>
                      <m:t>⋀</m:t>
                    </m:r>
                    <m:r>
                      <a:rPr lang="en-US" altLang="zh-CN">
                        <a:latin typeface="Cambria Math" panose="02040503050406030204" pitchFamily="18" charset="0"/>
                      </a:rPr>
                      <m:t>𝑟</m:t>
                    </m:r>
                    <m:r>
                      <a:rPr lang="en-US" altLang="zh-CN">
                        <a:latin typeface="Cambria Math" panose="02040503050406030204" pitchFamily="18" charset="0"/>
                      </a:rPr>
                      <m:t>)</m:t>
                    </m:r>
                  </m:oMath>
                </a14:m>
                <a:r>
                  <a:rPr lang="en-US" altLang="zh-CN" dirty="0"/>
                  <a:t>                             </a:t>
                </a:r>
                <a:r>
                  <a:rPr lang="zh-CN" altLang="en-US" dirty="0"/>
                  <a:t>去掉</a:t>
                </a:r>
                <a14:m>
                  <m:oMath xmlns:m="http://schemas.openxmlformats.org/officeDocument/2006/math">
                    <m:r>
                      <a:rPr lang="en-US" altLang="zh-CN">
                        <a:latin typeface="Cambria Math" panose="02040503050406030204" pitchFamily="18" charset="0"/>
                      </a:rPr>
                      <m:t>⋀⋁¬</m:t>
                    </m:r>
                  </m:oMath>
                </a14:m>
                <a:r>
                  <a:rPr lang="zh-CN" altLang="en-US" dirty="0"/>
                  <a:t>以外的其他连结词</a:t>
                </a:r>
                <a:endParaRPr lang="en-US" altLang="zh-CN" dirty="0"/>
              </a:p>
              <a:p>
                <a:pPr lvl="1"/>
                <a14:m>
                  <m:oMath xmlns:m="http://schemas.openxmlformats.org/officeDocument/2006/math">
                    <m:r>
                      <a:rPr lang="en-US" altLang="zh-CN">
                        <a:latin typeface="Cambria Math" panose="02040503050406030204" pitchFamily="18" charset="0"/>
                      </a:rPr>
                      <m:t>≡ </m:t>
                    </m:r>
                  </m:oMath>
                </a14:m>
                <a:r>
                  <a:rPr lang="en-US" altLang="zh-CN" dirty="0"/>
                  <a:t>(</a:t>
                </a:r>
                <a14:m>
                  <m:oMath xmlns:m="http://schemas.openxmlformats.org/officeDocument/2006/math">
                    <m:r>
                      <a:rPr lang="en-US" altLang="zh-CN">
                        <a:latin typeface="Cambria Math" panose="02040503050406030204" pitchFamily="18" charset="0"/>
                      </a:rPr>
                      <m:t> </m:t>
                    </m:r>
                    <m:r>
                      <a:rPr lang="en-US" altLang="zh-CN">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𝑞</m:t>
                    </m:r>
                  </m:oMath>
                </a14:m>
                <a:r>
                  <a:rPr lang="en-US" altLang="zh-CN" dirty="0"/>
                  <a:t>)</a:t>
                </a:r>
                <a14:m>
                  <m:oMath xmlns:m="http://schemas.openxmlformats.org/officeDocument/2006/math">
                    <m:r>
                      <a:rPr lang="en-US" altLang="zh-CN">
                        <a:latin typeface="Cambria Math" panose="02040503050406030204" pitchFamily="18" charset="0"/>
                      </a:rPr>
                      <m:t>⋁</m:t>
                    </m:r>
                  </m:oMath>
                </a14:m>
                <a:r>
                  <a:rPr lang="en-US" altLang="zh-CN" dirty="0"/>
                  <a:t>(</a:t>
                </a:r>
                <a14:m>
                  <m:oMath xmlns:m="http://schemas.openxmlformats.org/officeDocument/2006/math">
                    <m:r>
                      <a:rPr lang="en-US" altLang="zh-CN">
                        <a:latin typeface="Cambria Math" panose="02040503050406030204" pitchFamily="18" charset="0"/>
                      </a:rPr>
                      <m:t>𝑞</m:t>
                    </m:r>
                    <m:r>
                      <a:rPr lang="en-US" altLang="zh-CN">
                        <a:latin typeface="Cambria Math" panose="02040503050406030204" pitchFamily="18" charset="0"/>
                      </a:rPr>
                      <m:t>⋀</m:t>
                    </m:r>
                    <m:r>
                      <a:rPr lang="en-US" altLang="zh-CN">
                        <a:latin typeface="Cambria Math" panose="02040503050406030204" pitchFamily="18" charset="0"/>
                      </a:rPr>
                      <m:t>𝑟</m:t>
                    </m:r>
                  </m:oMath>
                </a14:m>
                <a:r>
                  <a:rPr lang="en-US" altLang="zh-CN" dirty="0"/>
                  <a:t>)     </a:t>
                </a:r>
                <a14:m>
                  <m:oMath xmlns:m="http://schemas.openxmlformats.org/officeDocument/2006/math">
                    <m:r>
                      <a:rPr lang="en-US" altLang="zh-CN">
                        <a:latin typeface="Cambria Math" panose="02040503050406030204" pitchFamily="18" charset="0"/>
                      </a:rPr>
                      <m:t>                                     ¬</m:t>
                    </m:r>
                  </m:oMath>
                </a14:m>
                <a:r>
                  <a:rPr lang="zh-CN" altLang="en-US" dirty="0"/>
                  <a:t>移到命题变元前面</a:t>
                </a:r>
                <a:endParaRPr lang="en-US" altLang="zh-CN" dirty="0"/>
              </a:p>
              <a:p>
                <a:pPr lvl="1"/>
                <a14:m>
                  <m:oMath xmlns:m="http://schemas.openxmlformats.org/officeDocument/2006/math">
                    <m:r>
                      <a:rPr lang="en-US" altLang="zh-CN">
                        <a:latin typeface="Cambria Math" panose="02040503050406030204" pitchFamily="18" charset="0"/>
                      </a:rPr>
                      <m:t>≡ </m:t>
                    </m:r>
                  </m:oMath>
                </a14:m>
                <a:r>
                  <a:rPr lang="en-US" altLang="zh-CN" dirty="0"/>
                  <a:t>(</a:t>
                </a:r>
                <a14:m>
                  <m:oMath xmlns:m="http://schemas.openxmlformats.org/officeDocument/2006/math">
                    <m:r>
                      <a:rPr lang="en-US" altLang="zh-CN">
                        <a:latin typeface="Cambria Math" panose="02040503050406030204" pitchFamily="18" charset="0"/>
                      </a:rPr>
                      <m:t> </m:t>
                    </m:r>
                    <m:r>
                      <a:rPr lang="en-US" altLang="zh-CN" b="0" i="0" smtClean="0">
                        <a:latin typeface="Cambria Math" panose="02040503050406030204" pitchFamily="18" charset="0"/>
                      </a:rPr>
                      <m:t>(</m:t>
                    </m:r>
                    <m:r>
                      <a:rPr lang="en-US" altLang="zh-CN">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𝑞</m:t>
                    </m:r>
                    <m:r>
                      <a:rPr lang="en-US" altLang="zh-CN" b="0" i="0" smtClean="0">
                        <a:latin typeface="Cambria Math" panose="02040503050406030204" pitchFamily="18" charset="0"/>
                      </a:rPr>
                      <m:t>)</m:t>
                    </m:r>
                    <m:r>
                      <a:rPr lang="en-US" altLang="zh-CN" smtClean="0">
                        <a:latin typeface="Cambria Math" panose="02040503050406030204" pitchFamily="18" charset="0"/>
                      </a:rPr>
                      <m:t>⋁</m:t>
                    </m:r>
                    <m:r>
                      <a:rPr lang="en-US" altLang="zh-CN">
                        <a:latin typeface="Cambria Math" panose="02040503050406030204" pitchFamily="18" charset="0"/>
                      </a:rPr>
                      <m:t>𝑞</m:t>
                    </m:r>
                    <m:r>
                      <a:rPr lang="en-US" altLang="zh-CN" i="1">
                        <a:latin typeface="Cambria Math" panose="02040503050406030204" pitchFamily="18" charset="0"/>
                      </a:rPr>
                      <m:t>)</m:t>
                    </m:r>
                    <m:r>
                      <a:rPr lang="en-US" altLang="zh-CN">
                        <a:latin typeface="Cambria Math" panose="02040503050406030204" pitchFamily="18" charset="0"/>
                      </a:rPr>
                      <m:t>⋀</m:t>
                    </m:r>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𝑞</m:t>
                    </m:r>
                    <m:r>
                      <a:rPr lang="en-US" altLang="zh-CN" b="0" i="0" smtClean="0">
                        <a:latin typeface="Cambria Math" panose="02040503050406030204" pitchFamily="18" charset="0"/>
                      </a:rPr>
                      <m:t>)</m:t>
                    </m:r>
                    <m:r>
                      <a:rPr lang="en-US" altLang="zh-CN">
                        <a:latin typeface="Cambria Math" panose="02040503050406030204" pitchFamily="18" charset="0"/>
                      </a:rPr>
                      <m:t>⋁</m:t>
                    </m:r>
                    <m:r>
                      <a:rPr lang="en-US" altLang="zh-CN">
                        <a:latin typeface="Cambria Math" panose="02040503050406030204" pitchFamily="18" charset="0"/>
                      </a:rPr>
                      <m:t>𝑟</m:t>
                    </m:r>
                  </m:oMath>
                </a14:m>
                <a:r>
                  <a:rPr lang="en-US" altLang="zh-CN" dirty="0"/>
                  <a:t>)</a:t>
                </a:r>
                <a14:m>
                  <m:oMath xmlns:m="http://schemas.openxmlformats.org/officeDocument/2006/math">
                    <m:r>
                      <a:rPr lang="en-US" altLang="zh-CN" i="1" smtClean="0">
                        <a:latin typeface="Cambria Math" panose="02040503050406030204" pitchFamily="18" charset="0"/>
                      </a:rPr>
                      <m:t> </m:t>
                    </m:r>
                  </m:oMath>
                </a14:m>
                <a:r>
                  <a:rPr lang="zh-CN" altLang="en-US" dirty="0"/>
                  <a:t>               分配律</a:t>
                </a:r>
                <a:endParaRPr lang="en-US" altLang="zh-CN" dirty="0"/>
              </a:p>
              <a:p>
                <a:pPr lvl="1"/>
                <a14:m>
                  <m:oMath xmlns:m="http://schemas.openxmlformats.org/officeDocument/2006/math">
                    <m:r>
                      <a:rPr lang="en-US" altLang="zh-CN">
                        <a:latin typeface="Cambria Math" panose="02040503050406030204" pitchFamily="18" charset="0"/>
                      </a:rPr>
                      <m:t>≡ </m:t>
                    </m:r>
                  </m:oMath>
                </a14:m>
                <a:r>
                  <a:rPr lang="en-US" altLang="zh-CN" dirty="0"/>
                  <a:t>(</a:t>
                </a:r>
                <a14:m>
                  <m:oMath xmlns:m="http://schemas.openxmlformats.org/officeDocument/2006/math">
                    <m:r>
                      <a:rPr lang="en-US" altLang="zh-CN">
                        <a:latin typeface="Cambria Math" panose="02040503050406030204" pitchFamily="18" charset="0"/>
                      </a:rPr>
                      <m:t> (</m:t>
                    </m:r>
                    <m:r>
                      <a:rPr lang="en-US" altLang="zh-CN">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𝑞</m:t>
                    </m:r>
                    <m:r>
                      <a:rPr lang="en-US" altLang="zh-CN" i="1">
                        <a:latin typeface="Cambria Math" panose="02040503050406030204" pitchFamily="18" charset="0"/>
                      </a:rPr>
                      <m:t>)</m:t>
                    </m:r>
                    <m:r>
                      <a:rPr lang="en-US" altLang="zh-CN">
                        <a:latin typeface="Cambria Math" panose="02040503050406030204" pitchFamily="18" charset="0"/>
                      </a:rPr>
                      <m:t>⋀</m:t>
                    </m:r>
                    <m:r>
                      <a:rPr lang="en-US" altLang="zh-CN" b="0" i="1" smtClean="0">
                        <a:latin typeface="Cambria Math" panose="02040503050406030204" pitchFamily="18" charset="0"/>
                      </a:rPr>
                      <m:t>(</m:t>
                    </m:r>
                    <m:r>
                      <a:rPr lang="en-US" altLang="zh-CN">
                        <a:latin typeface="Cambria Math" panose="02040503050406030204" pitchFamily="18" charset="0"/>
                      </a:rPr>
                      <m:t>¬</m:t>
                    </m:r>
                    <m:r>
                      <a:rPr lang="en-US" altLang="zh-CN">
                        <a:latin typeface="Cambria Math" panose="02040503050406030204" pitchFamily="18" charset="0"/>
                      </a:rPr>
                      <m:t>𝑞</m:t>
                    </m:r>
                    <m:r>
                      <a:rPr lang="en-US" altLang="zh-CN">
                        <a:latin typeface="Cambria Math" panose="02040503050406030204" pitchFamily="18" charset="0"/>
                      </a:rPr>
                      <m:t>⋁</m:t>
                    </m:r>
                    <m:r>
                      <a:rPr lang="en-US" altLang="zh-CN">
                        <a:latin typeface="Cambria Math" panose="02040503050406030204" pitchFamily="18" charset="0"/>
                      </a:rPr>
                      <m:t>𝑞</m:t>
                    </m:r>
                    <m:r>
                      <a:rPr lang="en-US" altLang="zh-CN" b="0" i="1" smtClean="0">
                        <a:latin typeface="Cambria Math" panose="02040503050406030204" pitchFamily="18" charset="0"/>
                      </a:rPr>
                      <m:t>)</m:t>
                    </m:r>
                    <m:r>
                      <a:rPr lang="en-US" altLang="zh-CN">
                        <a:latin typeface="Cambria Math" panose="02040503050406030204" pitchFamily="18" charset="0"/>
                      </a:rPr>
                      <m:t>⋀</m:t>
                    </m:r>
                    <m:r>
                      <a:rPr lang="en-US" altLang="zh-CN" b="0" i="1" smtClean="0">
                        <a:latin typeface="Cambria Math" panose="02040503050406030204" pitchFamily="18" charset="0"/>
                      </a:rPr>
                      <m:t>(</m:t>
                    </m:r>
                    <m:r>
                      <a:rPr lang="en-US" altLang="zh-CN">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𝑟</m:t>
                    </m:r>
                    <m:r>
                      <a:rPr lang="en-US" altLang="zh-CN" b="0" i="1" smtClean="0">
                        <a:latin typeface="Cambria Math" panose="02040503050406030204" pitchFamily="18" charset="0"/>
                      </a:rPr>
                      <m:t>)</m:t>
                    </m:r>
                    <m:r>
                      <a:rPr lang="en-US" altLang="zh-CN">
                        <a:latin typeface="Cambria Math" panose="02040503050406030204" pitchFamily="18" charset="0"/>
                      </a:rPr>
                      <m:t>⋀</m:t>
                    </m:r>
                    <m:r>
                      <a:rPr lang="en-US" altLang="zh-CN" i="1" smtClean="0">
                        <a:latin typeface="Cambria Math" panose="02040503050406030204" pitchFamily="18" charset="0"/>
                      </a:rPr>
                      <m:t>(</m:t>
                    </m:r>
                    <m:r>
                      <a:rPr lang="en-US" altLang="zh-CN">
                        <a:latin typeface="Cambria Math" panose="02040503050406030204" pitchFamily="18" charset="0"/>
                      </a:rPr>
                      <m:t>¬</m:t>
                    </m:r>
                    <m:r>
                      <a:rPr lang="en-US" altLang="zh-CN">
                        <a:latin typeface="Cambria Math" panose="02040503050406030204" pitchFamily="18" charset="0"/>
                      </a:rPr>
                      <m:t>𝑞</m:t>
                    </m:r>
                    <m:r>
                      <a:rPr lang="en-US" altLang="zh-CN">
                        <a:latin typeface="Cambria Math" panose="02040503050406030204" pitchFamily="18" charset="0"/>
                      </a:rPr>
                      <m:t>⋁</m:t>
                    </m:r>
                    <m:r>
                      <a:rPr lang="en-US" altLang="zh-CN">
                        <a:latin typeface="Cambria Math" panose="02040503050406030204" pitchFamily="18" charset="0"/>
                      </a:rPr>
                      <m:t>𝑟</m:t>
                    </m:r>
                  </m:oMath>
                </a14:m>
                <a:r>
                  <a:rPr lang="en-US" altLang="zh-CN" dirty="0"/>
                  <a:t>)</a:t>
                </a:r>
                <a14:m>
                  <m:oMath xmlns:m="http://schemas.openxmlformats.org/officeDocument/2006/math">
                    <m:r>
                      <a:rPr lang="en-US" altLang="zh-CN" i="1">
                        <a:latin typeface="Cambria Math" panose="02040503050406030204" pitchFamily="18" charset="0"/>
                      </a:rPr>
                      <m:t> </m:t>
                    </m:r>
                  </m:oMath>
                </a14:m>
                <a:r>
                  <a:rPr lang="zh-CN" altLang="en-US" dirty="0"/>
                  <a:t>     展开</a:t>
                </a:r>
                <a:endParaRPr lang="en-US" altLang="zh-CN" dirty="0"/>
              </a:p>
              <a:p>
                <a:pPr lvl="1"/>
                <a14:m>
                  <m:oMath xmlns:m="http://schemas.openxmlformats.org/officeDocument/2006/math">
                    <m:r>
                      <a:rPr lang="en-US" altLang="zh-CN">
                        <a:latin typeface="Cambria Math" panose="02040503050406030204" pitchFamily="18" charset="0"/>
                      </a:rPr>
                      <m:t>≡ </m:t>
                    </m:r>
                  </m:oMath>
                </a14:m>
                <a:r>
                  <a:rPr lang="en-US" altLang="zh-CN" dirty="0"/>
                  <a:t>(</a:t>
                </a:r>
                <a14:m>
                  <m:oMath xmlns:m="http://schemas.openxmlformats.org/officeDocument/2006/math">
                    <m:r>
                      <a:rPr lang="en-US" altLang="zh-CN">
                        <a:latin typeface="Cambria Math" panose="02040503050406030204" pitchFamily="18" charset="0"/>
                      </a:rPr>
                      <m:t> (</m:t>
                    </m:r>
                    <m:r>
                      <a:rPr lang="en-US" altLang="zh-CN">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𝑞</m:t>
                    </m:r>
                    <m:r>
                      <a:rPr lang="en-US" altLang="zh-CN" i="1">
                        <a:latin typeface="Cambria Math" panose="02040503050406030204" pitchFamily="18" charset="0"/>
                      </a:rPr>
                      <m:t>)</m:t>
                    </m:r>
                    <m:r>
                      <a:rPr lang="en-US" altLang="zh-CN" i="1" smtClean="0">
                        <a:latin typeface="Cambria Math" panose="02040503050406030204" pitchFamily="18" charset="0"/>
                      </a:rPr>
                      <m:t> </m:t>
                    </m:r>
                    <m:r>
                      <a:rPr lang="en-US" altLang="zh-CN">
                        <a:latin typeface="Cambria Math" panose="02040503050406030204" pitchFamily="18" charset="0"/>
                      </a:rPr>
                      <m:t>⋀</m:t>
                    </m:r>
                    <m:r>
                      <a:rPr lang="en-US" altLang="zh-CN" i="1">
                        <a:latin typeface="Cambria Math" panose="02040503050406030204" pitchFamily="18" charset="0"/>
                      </a:rPr>
                      <m:t>(</m:t>
                    </m:r>
                    <m:r>
                      <a:rPr lang="en-US" altLang="zh-CN">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𝑟</m:t>
                    </m:r>
                    <m:r>
                      <a:rPr lang="en-US" altLang="zh-CN" i="1">
                        <a:latin typeface="Cambria Math" panose="02040503050406030204" pitchFamily="18" charset="0"/>
                      </a:rPr>
                      <m:t>)</m:t>
                    </m:r>
                    <m:r>
                      <a:rPr lang="en-US" altLang="zh-CN">
                        <a:latin typeface="Cambria Math" panose="02040503050406030204" pitchFamily="18" charset="0"/>
                      </a:rPr>
                      <m:t>⋀</m:t>
                    </m:r>
                    <m:r>
                      <a:rPr lang="en-US" altLang="zh-CN" i="1">
                        <a:latin typeface="Cambria Math" panose="02040503050406030204" pitchFamily="18" charset="0"/>
                      </a:rPr>
                      <m:t>(</m:t>
                    </m:r>
                    <m:r>
                      <a:rPr lang="en-US" altLang="zh-CN">
                        <a:latin typeface="Cambria Math" panose="02040503050406030204" pitchFamily="18" charset="0"/>
                      </a:rPr>
                      <m:t>¬</m:t>
                    </m:r>
                    <m:r>
                      <a:rPr lang="en-US" altLang="zh-CN">
                        <a:latin typeface="Cambria Math" panose="02040503050406030204" pitchFamily="18" charset="0"/>
                      </a:rPr>
                      <m:t>𝑞</m:t>
                    </m:r>
                    <m:r>
                      <a:rPr lang="en-US" altLang="zh-CN">
                        <a:latin typeface="Cambria Math" panose="02040503050406030204" pitchFamily="18" charset="0"/>
                      </a:rPr>
                      <m:t>⋁</m:t>
                    </m:r>
                    <m:r>
                      <a:rPr lang="en-US" altLang="zh-CN">
                        <a:latin typeface="Cambria Math" panose="02040503050406030204" pitchFamily="18" charset="0"/>
                      </a:rPr>
                      <m:t>𝑟</m:t>
                    </m:r>
                  </m:oMath>
                </a14:m>
                <a:r>
                  <a:rPr lang="en-US" altLang="zh-CN" dirty="0"/>
                  <a:t>)                   </a:t>
                </a:r>
                <a:r>
                  <a:rPr lang="zh-CN" altLang="en-US" dirty="0"/>
                  <a:t>获得合取范式</a:t>
                </a:r>
                <a:endParaRPr lang="en-US" altLang="zh-CN" dirty="0"/>
              </a:p>
              <a:p>
                <a:pPr lvl="1" algn="just"/>
                <a14:m>
                  <m:oMath xmlns:m="http://schemas.openxmlformats.org/officeDocument/2006/math">
                    <m:r>
                      <a:rPr lang="en-US" altLang="zh-CN">
                        <a:latin typeface="Cambria Math" panose="02040503050406030204" pitchFamily="18" charset="0"/>
                      </a:rPr>
                      <m:t>≡</m:t>
                    </m:r>
                    <m:r>
                      <m:rPr>
                        <m:nor/>
                      </m:rPr>
                      <a:rPr lang="en-US" altLang="zh-CN" dirty="0"/>
                      <m:t>(</m:t>
                    </m:r>
                    <m:r>
                      <a:rPr lang="en-US" altLang="zh-CN">
                        <a:latin typeface="Cambria Math" panose="02040503050406030204" pitchFamily="18" charset="0"/>
                      </a:rPr>
                      <m:t>(</m:t>
                    </m:r>
                    <m:r>
                      <a:rPr lang="en-US" altLang="zh-CN">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𝑞</m:t>
                    </m:r>
                    <m:r>
                      <a:rPr lang="en-US" altLang="zh-CN">
                        <a:solidFill>
                          <a:srgbClr val="C00000"/>
                        </a:solidFill>
                        <a:latin typeface="Cambria Math" panose="02040503050406030204" pitchFamily="18" charset="0"/>
                      </a:rPr>
                      <m:t>⋁</m:t>
                    </m:r>
                    <m:d>
                      <m:dPr>
                        <m:ctrlPr>
                          <a:rPr lang="en-US" altLang="zh-CN" i="1">
                            <a:solidFill>
                              <a:srgbClr val="C00000"/>
                            </a:solidFill>
                            <a:latin typeface="Cambria Math" panose="02040503050406030204" pitchFamily="18" charset="0"/>
                          </a:rPr>
                        </m:ctrlPr>
                      </m:dPr>
                      <m:e>
                        <m:r>
                          <a:rPr lang="en-US" altLang="zh-CN">
                            <a:solidFill>
                              <a:srgbClr val="C00000"/>
                            </a:solidFill>
                            <a:latin typeface="Cambria Math" panose="02040503050406030204" pitchFamily="18" charset="0"/>
                          </a:rPr>
                          <m:t>𝑟</m:t>
                        </m:r>
                        <m:r>
                          <a:rPr lang="en-US" altLang="zh-CN">
                            <a:solidFill>
                              <a:srgbClr val="C00000"/>
                            </a:solidFill>
                            <a:latin typeface="Cambria Math" panose="02040503050406030204" pitchFamily="18" charset="0"/>
                          </a:rPr>
                          <m:t>⋀¬</m:t>
                        </m:r>
                        <m:r>
                          <a:rPr lang="en-US" altLang="zh-CN">
                            <a:solidFill>
                              <a:srgbClr val="C00000"/>
                            </a:solidFill>
                            <a:latin typeface="Cambria Math" panose="02040503050406030204" pitchFamily="18" charset="0"/>
                          </a:rPr>
                          <m:t>𝑟</m:t>
                        </m:r>
                      </m:e>
                    </m:d>
                    <m:r>
                      <a:rPr lang="en-US" altLang="zh-CN" i="1">
                        <a:latin typeface="Cambria Math" panose="02040503050406030204" pitchFamily="18" charset="0"/>
                      </a:rPr>
                      <m:t>)</m:t>
                    </m:r>
                    <m:r>
                      <a:rPr lang="en-US" altLang="zh-CN">
                        <a:latin typeface="Cambria Math" panose="02040503050406030204" pitchFamily="18" charset="0"/>
                      </a:rPr>
                      <m:t>⋀</m:t>
                    </m:r>
                    <m:r>
                      <a:rPr lang="en-US" altLang="zh-CN" i="1">
                        <a:latin typeface="Cambria Math" panose="02040503050406030204" pitchFamily="18" charset="0"/>
                      </a:rPr>
                      <m:t>(</m:t>
                    </m:r>
                    <m:r>
                      <a:rPr lang="en-US" altLang="zh-CN">
                        <a:latin typeface="Cambria Math" panose="02040503050406030204" pitchFamily="18" charset="0"/>
                      </a:rPr>
                      <m:t>𝑝</m:t>
                    </m:r>
                    <m:r>
                      <a:rPr lang="en-US" altLang="zh-CN">
                        <a:solidFill>
                          <a:srgbClr val="C00000"/>
                        </a:solidFill>
                        <a:latin typeface="Cambria Math" panose="02040503050406030204" pitchFamily="18" charset="0"/>
                      </a:rPr>
                      <m:t>⋁</m:t>
                    </m:r>
                    <m:d>
                      <m:dPr>
                        <m:ctrlPr>
                          <a:rPr lang="en-US" altLang="zh-CN" i="1">
                            <a:solidFill>
                              <a:srgbClr val="C00000"/>
                            </a:solidFill>
                            <a:latin typeface="Cambria Math" panose="02040503050406030204" pitchFamily="18" charset="0"/>
                          </a:rPr>
                        </m:ctrlPr>
                      </m:dPr>
                      <m:e>
                        <m:r>
                          <a:rPr lang="en-US" altLang="zh-CN">
                            <a:solidFill>
                              <a:srgbClr val="C00000"/>
                            </a:solidFill>
                            <a:latin typeface="Cambria Math" panose="02040503050406030204" pitchFamily="18" charset="0"/>
                          </a:rPr>
                          <m:t>𝑞</m:t>
                        </m:r>
                        <m:r>
                          <a:rPr lang="en-US" altLang="zh-CN">
                            <a:solidFill>
                              <a:srgbClr val="C00000"/>
                            </a:solidFill>
                            <a:latin typeface="Cambria Math" panose="02040503050406030204" pitchFamily="18" charset="0"/>
                          </a:rPr>
                          <m:t>⋀¬</m:t>
                        </m:r>
                        <m:r>
                          <a:rPr lang="en-US" altLang="zh-CN">
                            <a:solidFill>
                              <a:srgbClr val="C00000"/>
                            </a:solidFill>
                            <a:latin typeface="Cambria Math" panose="02040503050406030204" pitchFamily="18" charset="0"/>
                          </a:rPr>
                          <m:t>𝑞</m:t>
                        </m:r>
                      </m:e>
                    </m:d>
                    <m:r>
                      <a:rPr lang="en-US" altLang="zh-CN" i="1">
                        <a:latin typeface="Cambria Math" panose="02040503050406030204" pitchFamily="18" charset="0"/>
                      </a:rPr>
                      <m:t>)</m:t>
                    </m:r>
                    <m:r>
                      <a:rPr lang="en-US" altLang="zh-CN">
                        <a:latin typeface="Cambria Math" panose="02040503050406030204" pitchFamily="18" charset="0"/>
                      </a:rPr>
                      <m:t>⋁</m:t>
                    </m:r>
                    <m:r>
                      <a:rPr lang="en-US" altLang="zh-CN">
                        <a:latin typeface="Cambria Math" panose="02040503050406030204" pitchFamily="18" charset="0"/>
                      </a:rPr>
                      <m:t>𝑟</m:t>
                    </m:r>
                    <m:r>
                      <a:rPr lang="en-US" altLang="zh-CN" i="1">
                        <a:latin typeface="Cambria Math" panose="02040503050406030204" pitchFamily="18" charset="0"/>
                      </a:rPr>
                      <m:t>)</m:t>
                    </m:r>
                    <m:r>
                      <a:rPr lang="en-US" altLang="zh-CN">
                        <a:latin typeface="Cambria Math" panose="02040503050406030204" pitchFamily="18" charset="0"/>
                      </a:rPr>
                      <m:t>⋀</m:t>
                    </m:r>
                    <m:r>
                      <a:rPr lang="en-US" altLang="zh-CN" i="1">
                        <a:latin typeface="Cambria Math" panose="02040503050406030204" pitchFamily="18" charset="0"/>
                      </a:rPr>
                      <m:t>(</m:t>
                    </m:r>
                    <m:d>
                      <m:dPr>
                        <m:ctrlPr>
                          <a:rPr lang="en-US" altLang="zh-CN" i="1">
                            <a:solidFill>
                              <a:srgbClr val="C00000"/>
                            </a:solidFill>
                            <a:latin typeface="Cambria Math" panose="02040503050406030204" pitchFamily="18" charset="0"/>
                          </a:rPr>
                        </m:ctrlPr>
                      </m:dPr>
                      <m:e>
                        <m:r>
                          <a:rPr lang="en-US" altLang="zh-CN">
                            <a:solidFill>
                              <a:srgbClr val="C00000"/>
                            </a:solidFill>
                            <a:latin typeface="Cambria Math" panose="02040503050406030204" pitchFamily="18" charset="0"/>
                          </a:rPr>
                          <m:t>𝑝</m:t>
                        </m:r>
                        <m:r>
                          <a:rPr lang="en-US" altLang="zh-CN">
                            <a:solidFill>
                              <a:srgbClr val="C00000"/>
                            </a:solidFill>
                            <a:latin typeface="Cambria Math" panose="02040503050406030204" pitchFamily="18" charset="0"/>
                          </a:rPr>
                          <m:t>⋀¬</m:t>
                        </m:r>
                        <m:r>
                          <a:rPr lang="en-US" altLang="zh-CN">
                            <a:solidFill>
                              <a:srgbClr val="C00000"/>
                            </a:solidFill>
                            <a:latin typeface="Cambria Math" panose="02040503050406030204" pitchFamily="18" charset="0"/>
                          </a:rPr>
                          <m:t>𝑝</m:t>
                        </m:r>
                      </m:e>
                    </m:d>
                    <m:r>
                      <a:rPr lang="en-US" altLang="zh-CN">
                        <a:solidFill>
                          <a:srgbClr val="C00000"/>
                        </a:solidFill>
                        <a:latin typeface="Cambria Math" panose="02040503050406030204" pitchFamily="18" charset="0"/>
                      </a:rPr>
                      <m:t>⋁</m:t>
                    </m:r>
                    <m:r>
                      <a:rPr lang="en-US" altLang="zh-CN">
                        <a:latin typeface="Cambria Math" panose="02040503050406030204" pitchFamily="18" charset="0"/>
                      </a:rPr>
                      <m:t>¬</m:t>
                    </m:r>
                    <m:r>
                      <a:rPr lang="en-US" altLang="zh-CN">
                        <a:latin typeface="Cambria Math" panose="02040503050406030204" pitchFamily="18" charset="0"/>
                      </a:rPr>
                      <m:t>𝑞</m:t>
                    </m:r>
                    <m:r>
                      <a:rPr lang="en-US" altLang="zh-CN">
                        <a:latin typeface="Cambria Math" panose="02040503050406030204" pitchFamily="18" charset="0"/>
                      </a:rPr>
                      <m:t>⋁</m:t>
                    </m:r>
                    <m:r>
                      <a:rPr lang="en-US" altLang="zh-CN">
                        <a:latin typeface="Cambria Math" panose="02040503050406030204" pitchFamily="18" charset="0"/>
                      </a:rPr>
                      <m:t>𝑟</m:t>
                    </m:r>
                    <m:r>
                      <m:rPr>
                        <m:nor/>
                      </m:rPr>
                      <a:rPr lang="en-US" altLang="zh-CN" dirty="0"/>
                      <m:t>)</m:t>
                    </m:r>
                    <m:r>
                      <a:rPr lang="en-US" altLang="zh-CN"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b="0" i="1">
                            <a:latin typeface="Cambria Math" panose="02040503050406030204" pitchFamily="18" charset="0"/>
                          </a:rPr>
                          <m:t>  </m:t>
                        </m:r>
                        <m:r>
                          <a:rPr lang="en-US" altLang="zh-CN" i="1">
                            <a:latin typeface="Cambria Math" panose="02040503050406030204" pitchFamily="18" charset="0"/>
                          </a:rPr>
                          <m:t>   </m:t>
                        </m:r>
                        <m:r>
                          <m:rPr>
                            <m:sty m:val="p"/>
                          </m:rPr>
                          <a:rPr lang="en-US" altLang="zh-CN" i="1">
                            <a:latin typeface="Cambria Math" panose="02040503050406030204" pitchFamily="18" charset="0"/>
                          </a:rPr>
                          <m:t>A</m:t>
                        </m:r>
                      </m:e>
                      <m:sub>
                        <m:r>
                          <m:rPr>
                            <m:sty m:val="p"/>
                          </m:rPr>
                          <a:rPr lang="en-US" altLang="zh-CN" i="1">
                            <a:latin typeface="Cambria Math" panose="02040503050406030204" pitchFamily="18" charset="0"/>
                          </a:rPr>
                          <m:t>i</m:t>
                        </m:r>
                      </m:sub>
                    </m:sSub>
                  </m:oMath>
                </a14:m>
                <a:r>
                  <a:rPr lang="zh-CN" altLang="en-US" i="0" dirty="0">
                    <a:latin typeface="+mj-lt"/>
                  </a:rPr>
                  <a:t>中若不包含某个命题变元</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oMath>
                </a14:m>
                <a:r>
                  <a:rPr lang="en-US" altLang="zh-CN" dirty="0"/>
                  <a:t>, </a:t>
                </a:r>
                <a:r>
                  <a:rPr lang="zh-CN" altLang="en-US" dirty="0"/>
                  <a:t>则增加</a:t>
                </a:r>
                <a:endParaRPr lang="en-US" altLang="zh-CN" dirty="0"/>
              </a:p>
              <a:p>
                <a:pPr lvl="1"/>
                <a14:m>
                  <m:oMath xmlns:m="http://schemas.openxmlformats.org/officeDocument/2006/math">
                    <m:r>
                      <a:rPr lang="en-US" altLang="zh-CN">
                        <a:latin typeface="Cambria Math" panose="02040503050406030204" pitchFamily="18" charset="0"/>
                      </a:rPr>
                      <m:t>≡ </m:t>
                    </m:r>
                  </m:oMath>
                </a14:m>
                <a:r>
                  <a:rPr lang="en-US" altLang="zh-CN" dirty="0"/>
                  <a:t>(</a:t>
                </a:r>
                <a14:m>
                  <m:oMath xmlns:m="http://schemas.openxmlformats.org/officeDocument/2006/math">
                    <m:r>
                      <a:rPr lang="en-US" altLang="zh-CN">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𝑞</m:t>
                    </m:r>
                    <m:r>
                      <a:rPr lang="en-US" altLang="zh-CN">
                        <a:latin typeface="Cambria Math" panose="02040503050406030204" pitchFamily="18" charset="0"/>
                      </a:rPr>
                      <m:t>⋁</m:t>
                    </m:r>
                    <m:r>
                      <a:rPr lang="en-US" altLang="zh-CN">
                        <a:latin typeface="Cambria Math" panose="02040503050406030204" pitchFamily="18" charset="0"/>
                      </a:rPr>
                      <m:t>𝑟</m:t>
                    </m:r>
                    <m:r>
                      <a:rPr lang="en-US" altLang="zh-CN" i="1">
                        <a:latin typeface="Cambria Math" panose="02040503050406030204" pitchFamily="18" charset="0"/>
                      </a:rPr>
                      <m:t>)</m:t>
                    </m:r>
                    <m:r>
                      <a:rPr lang="en-US" altLang="zh-CN">
                        <a:latin typeface="Cambria Math" panose="02040503050406030204" pitchFamily="18" charset="0"/>
                      </a:rPr>
                      <m:t>⋀</m:t>
                    </m:r>
                    <m:r>
                      <a:rPr lang="en-US" altLang="zh-CN" i="1">
                        <a:latin typeface="Cambria Math" panose="02040503050406030204" pitchFamily="18" charset="0"/>
                      </a:rPr>
                      <m:t>(</m:t>
                    </m:r>
                    <m:r>
                      <a:rPr lang="en-US" altLang="zh-CN">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𝑞</m:t>
                    </m:r>
                    <m:r>
                      <a:rPr lang="en-US" altLang="zh-CN">
                        <a:latin typeface="Cambria Math" panose="02040503050406030204" pitchFamily="18" charset="0"/>
                      </a:rPr>
                      <m:t>⋁¬</m:t>
                    </m:r>
                    <m:r>
                      <a:rPr lang="en-US" altLang="zh-CN">
                        <a:latin typeface="Cambria Math" panose="02040503050406030204" pitchFamily="18" charset="0"/>
                      </a:rPr>
                      <m:t>𝑟</m:t>
                    </m:r>
                  </m:oMath>
                </a14:m>
                <a:r>
                  <a:rPr lang="en-US" altLang="zh-CN" dirty="0"/>
                  <a:t>)</a:t>
                </a:r>
                <a14:m>
                  <m:oMath xmlns:m="http://schemas.openxmlformats.org/officeDocument/2006/math">
                    <m:r>
                      <a:rPr lang="en-US" altLang="zh-CN">
                        <a:latin typeface="Cambria Math" panose="02040503050406030204" pitchFamily="18" charset="0"/>
                      </a:rPr>
                      <m:t>⋀</m:t>
                    </m:r>
                  </m:oMath>
                </a14:m>
                <a:r>
                  <a:rPr lang="en-US" altLang="zh-CN" dirty="0"/>
                  <a:t>(</a:t>
                </a:r>
                <a14:m>
                  <m:oMath xmlns:m="http://schemas.openxmlformats.org/officeDocument/2006/math">
                    <m:r>
                      <a:rPr lang="en-US" altLang="zh-CN">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𝑞</m:t>
                    </m:r>
                    <m:r>
                      <a:rPr lang="en-US" altLang="zh-CN">
                        <a:latin typeface="Cambria Math" panose="02040503050406030204" pitchFamily="18" charset="0"/>
                      </a:rPr>
                      <m:t>⋁</m:t>
                    </m:r>
                    <m:r>
                      <a:rPr lang="en-US" altLang="zh-CN">
                        <a:latin typeface="Cambria Math" panose="02040503050406030204" pitchFamily="18" charset="0"/>
                      </a:rPr>
                      <m:t>𝑟</m:t>
                    </m:r>
                  </m:oMath>
                </a14:m>
                <a:r>
                  <a:rPr lang="en-US" altLang="zh-CN" dirty="0"/>
                  <a:t>)</a:t>
                </a:r>
                <a14:m>
                  <m:oMath xmlns:m="http://schemas.openxmlformats.org/officeDocument/2006/math">
                    <m:r>
                      <a:rPr lang="en-US" altLang="zh-CN">
                        <a:latin typeface="Cambria Math" panose="02040503050406030204" pitchFamily="18" charset="0"/>
                      </a:rPr>
                      <m:t>⋀(</m:t>
                    </m:r>
                    <m:r>
                      <a:rPr lang="en-US" altLang="zh-CN">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𝑞</m:t>
                    </m:r>
                    <m:r>
                      <a:rPr lang="en-US" altLang="zh-CN">
                        <a:latin typeface="Cambria Math" panose="02040503050406030204" pitchFamily="18" charset="0"/>
                      </a:rPr>
                      <m:t>⋁</m:t>
                    </m:r>
                    <m:r>
                      <a:rPr lang="en-US" altLang="zh-CN">
                        <a:latin typeface="Cambria Math" panose="02040503050406030204" pitchFamily="18" charset="0"/>
                      </a:rPr>
                      <m:t>𝑟</m:t>
                    </m:r>
                  </m:oMath>
                </a14:m>
                <a:r>
                  <a:rPr lang="en-US" altLang="zh-CN" dirty="0"/>
                  <a:t>)</a:t>
                </a:r>
                <a14:m>
                  <m:oMath xmlns:m="http://schemas.openxmlformats.org/officeDocument/2006/math">
                    <m:r>
                      <a:rPr lang="en-US" altLang="zh-CN">
                        <a:latin typeface="Cambria Math" panose="02040503050406030204" pitchFamily="18" charset="0"/>
                      </a:rPr>
                      <m:t>⋀</m:t>
                    </m:r>
                  </m:oMath>
                </a14:m>
                <a:r>
                  <a:rPr lang="en-US" altLang="zh-CN" dirty="0"/>
                  <a:t>(</a:t>
                </a:r>
                <a14:m>
                  <m:oMath xmlns:m="http://schemas.openxmlformats.org/officeDocument/2006/math">
                    <m:r>
                      <a:rPr lang="en-US" altLang="zh-CN">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𝑞</m:t>
                    </m:r>
                    <m:r>
                      <a:rPr lang="en-US" altLang="zh-CN">
                        <a:latin typeface="Cambria Math" panose="02040503050406030204" pitchFamily="18" charset="0"/>
                      </a:rPr>
                      <m:t>⋁</m:t>
                    </m:r>
                    <m:r>
                      <a:rPr lang="en-US" altLang="zh-CN">
                        <a:latin typeface="Cambria Math" panose="02040503050406030204" pitchFamily="18" charset="0"/>
                      </a:rPr>
                      <m:t>𝑟</m:t>
                    </m:r>
                  </m:oMath>
                </a14:m>
                <a:r>
                  <a:rPr lang="en-US" altLang="zh-CN" dirty="0"/>
                  <a:t>)</a:t>
                </a:r>
                <a14:m>
                  <m:oMath xmlns:m="http://schemas.openxmlformats.org/officeDocument/2006/math">
                    <m:r>
                      <a:rPr lang="en-US" altLang="zh-CN">
                        <a:latin typeface="Cambria Math" panose="02040503050406030204" pitchFamily="18" charset="0"/>
                      </a:rPr>
                      <m:t>⋀(¬</m:t>
                    </m:r>
                    <m:r>
                      <a:rPr lang="en-US" altLang="zh-CN">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𝑞</m:t>
                    </m:r>
                    <m:r>
                      <a:rPr lang="en-US" altLang="zh-CN">
                        <a:latin typeface="Cambria Math" panose="02040503050406030204" pitchFamily="18" charset="0"/>
                      </a:rPr>
                      <m:t>⋁</m:t>
                    </m:r>
                    <m:r>
                      <a:rPr lang="en-US" altLang="zh-CN">
                        <a:latin typeface="Cambria Math" panose="02040503050406030204" pitchFamily="18" charset="0"/>
                      </a:rPr>
                      <m:t>𝑟</m:t>
                    </m:r>
                  </m:oMath>
                </a14:m>
                <a:r>
                  <a:rPr lang="en-US" altLang="zh-CN" dirty="0"/>
                  <a:t>)   </a:t>
                </a:r>
                <a:r>
                  <a:rPr lang="zh-CN" altLang="en-US" dirty="0"/>
                  <a:t>展开</a:t>
                </a:r>
                <a:endParaRPr lang="en-US" altLang="zh-CN" dirty="0"/>
              </a:p>
              <a:p>
                <a:pPr lvl="1"/>
                <a14:m>
                  <m:oMath xmlns:m="http://schemas.openxmlformats.org/officeDocument/2006/math">
                    <m:r>
                      <a:rPr lang="en-US" altLang="zh-CN">
                        <a:latin typeface="Cambria Math" panose="02040503050406030204" pitchFamily="18" charset="0"/>
                      </a:rPr>
                      <m:t>≡ </m:t>
                    </m:r>
                  </m:oMath>
                </a14:m>
                <a:r>
                  <a:rPr lang="en-US" altLang="zh-CN" dirty="0"/>
                  <a:t>(</a:t>
                </a:r>
                <a14:m>
                  <m:oMath xmlns:m="http://schemas.openxmlformats.org/officeDocument/2006/math">
                    <m:r>
                      <a:rPr lang="en-US" altLang="zh-CN">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𝑞</m:t>
                    </m:r>
                    <m:r>
                      <a:rPr lang="en-US" altLang="zh-CN">
                        <a:latin typeface="Cambria Math" panose="02040503050406030204" pitchFamily="18" charset="0"/>
                      </a:rPr>
                      <m:t>⋁</m:t>
                    </m:r>
                    <m:r>
                      <a:rPr lang="en-US" altLang="zh-CN">
                        <a:latin typeface="Cambria Math" panose="02040503050406030204" pitchFamily="18" charset="0"/>
                      </a:rPr>
                      <m:t>𝑟</m:t>
                    </m:r>
                    <m:r>
                      <a:rPr lang="en-US" altLang="zh-CN" i="1">
                        <a:latin typeface="Cambria Math" panose="02040503050406030204" pitchFamily="18" charset="0"/>
                      </a:rPr>
                      <m:t>)</m:t>
                    </m:r>
                    <m:r>
                      <a:rPr lang="en-US" altLang="zh-CN">
                        <a:latin typeface="Cambria Math" panose="02040503050406030204" pitchFamily="18" charset="0"/>
                      </a:rPr>
                      <m:t>⋀</m:t>
                    </m:r>
                    <m:r>
                      <a:rPr lang="en-US" altLang="zh-CN" i="1">
                        <a:latin typeface="Cambria Math" panose="02040503050406030204" pitchFamily="18" charset="0"/>
                      </a:rPr>
                      <m:t>(</m:t>
                    </m:r>
                    <m:r>
                      <a:rPr lang="en-US" altLang="zh-CN">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𝑞</m:t>
                    </m:r>
                    <m:r>
                      <a:rPr lang="en-US" altLang="zh-CN">
                        <a:latin typeface="Cambria Math" panose="02040503050406030204" pitchFamily="18" charset="0"/>
                      </a:rPr>
                      <m:t>⋁¬</m:t>
                    </m:r>
                    <m:r>
                      <a:rPr lang="en-US" altLang="zh-CN">
                        <a:latin typeface="Cambria Math" panose="02040503050406030204" pitchFamily="18" charset="0"/>
                      </a:rPr>
                      <m:t>𝑟</m:t>
                    </m:r>
                  </m:oMath>
                </a14:m>
                <a:r>
                  <a:rPr lang="en-US" altLang="zh-CN" dirty="0"/>
                  <a:t>)</a:t>
                </a:r>
                <a14:m>
                  <m:oMath xmlns:m="http://schemas.openxmlformats.org/officeDocument/2006/math">
                    <m:r>
                      <a:rPr lang="en-US" altLang="zh-CN">
                        <a:latin typeface="Cambria Math" panose="02040503050406030204" pitchFamily="18" charset="0"/>
                      </a:rPr>
                      <m:t>⋀(</m:t>
                    </m:r>
                    <m:r>
                      <a:rPr lang="en-US" altLang="zh-CN">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𝑞</m:t>
                    </m:r>
                    <m:r>
                      <a:rPr lang="en-US" altLang="zh-CN">
                        <a:latin typeface="Cambria Math" panose="02040503050406030204" pitchFamily="18" charset="0"/>
                      </a:rPr>
                      <m:t>⋁</m:t>
                    </m:r>
                    <m:r>
                      <a:rPr lang="en-US" altLang="zh-CN">
                        <a:latin typeface="Cambria Math" panose="02040503050406030204" pitchFamily="18" charset="0"/>
                      </a:rPr>
                      <m:t>𝑟</m:t>
                    </m:r>
                  </m:oMath>
                </a14:m>
                <a:r>
                  <a:rPr lang="en-US" altLang="zh-CN" dirty="0"/>
                  <a:t>)</a:t>
                </a:r>
                <a14:m>
                  <m:oMath xmlns:m="http://schemas.openxmlformats.org/officeDocument/2006/math">
                    <m:r>
                      <a:rPr lang="en-US" altLang="zh-CN">
                        <a:latin typeface="Cambria Math" panose="02040503050406030204" pitchFamily="18" charset="0"/>
                      </a:rPr>
                      <m:t>⋀(¬</m:t>
                    </m:r>
                    <m:r>
                      <a:rPr lang="en-US" altLang="zh-CN">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𝑞</m:t>
                    </m:r>
                    <m:r>
                      <a:rPr lang="en-US" altLang="zh-CN">
                        <a:latin typeface="Cambria Math" panose="02040503050406030204" pitchFamily="18" charset="0"/>
                      </a:rPr>
                      <m:t>⋁</m:t>
                    </m:r>
                    <m:r>
                      <a:rPr lang="en-US" altLang="zh-CN">
                        <a:latin typeface="Cambria Math" panose="02040503050406030204" pitchFamily="18" charset="0"/>
                      </a:rPr>
                      <m:t>𝑟</m:t>
                    </m:r>
                  </m:oMath>
                </a14:m>
                <a:r>
                  <a:rPr lang="en-US" altLang="zh-CN" dirty="0"/>
                  <a:t>)                               </a:t>
                </a:r>
                <a:r>
                  <a:rPr lang="zh-CN" altLang="en-US" dirty="0"/>
                  <a:t>幂等律</a:t>
                </a:r>
                <a:endParaRPr lang="en-US" altLang="zh-CN" dirty="0"/>
              </a:p>
              <a:p>
                <a:pPr lvl="1" algn="just"/>
                <a14:m>
                  <m:oMath xmlns:m="http://schemas.openxmlformats.org/officeDocument/2006/math">
                    <m:r>
                      <a:rPr lang="en-US" altLang="zh-CN">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i="1">
                            <a:latin typeface="Cambria Math" panose="02040503050406030204" pitchFamily="18" charset="0"/>
                          </a:rPr>
                          <m:t>0</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i="1">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i="1">
                            <a:latin typeface="Cambria Math" panose="02040503050406030204" pitchFamily="18" charset="0"/>
                          </a:rPr>
                          <m:t>2</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i="1">
                            <a:latin typeface="Cambria Math" panose="02040503050406030204" pitchFamily="18" charset="0"/>
                          </a:rPr>
                          <m:t>6</m:t>
                        </m:r>
                      </m:sub>
                    </m:sSub>
                  </m:oMath>
                </a14:m>
                <a:endParaRPr lang="en-US" altLang="zh-CN" dirty="0"/>
              </a:p>
              <a:p>
                <a:pPr marL="393192" lvl="1" indent="0" algn="just">
                  <a:buNone/>
                </a:pPr>
                <a:r>
                  <a:rPr lang="en-US" altLang="zh-CN" dirty="0"/>
                  <a:t>						</a:t>
                </a:r>
              </a:p>
              <a:p>
                <a:pPr marL="393192" lvl="1" indent="0" algn="just">
                  <a:buNone/>
                </a:pPr>
                <a:r>
                  <a:rPr lang="zh-CN" altLang="en-US" dirty="0">
                    <a:solidFill>
                      <a:srgbClr val="C00000"/>
                    </a:solidFill>
                  </a:rPr>
                  <a:t>确定从小到大的出现顺序</a:t>
                </a:r>
                <a:r>
                  <a:rPr lang="zh-CN" altLang="en-US" dirty="0"/>
                  <a:t>（</a:t>
                </a:r>
                <a:r>
                  <a:rPr lang="zh-CN" altLang="en-US" dirty="0">
                    <a:solidFill>
                      <a:srgbClr val="C00000"/>
                    </a:solidFill>
                  </a:rPr>
                  <a:t>命题变量看为</a:t>
                </a:r>
                <a:r>
                  <a:rPr lang="en-US" altLang="zh-CN" dirty="0">
                    <a:solidFill>
                      <a:srgbClr val="C00000"/>
                    </a:solidFill>
                  </a:rPr>
                  <a:t>0, </a:t>
                </a:r>
                <a:r>
                  <a:rPr lang="zh-CN" altLang="en-US" dirty="0">
                    <a:solidFill>
                      <a:srgbClr val="C00000"/>
                    </a:solidFill>
                  </a:rPr>
                  <a:t>命题变量的否定看为</a:t>
                </a:r>
                <a:r>
                  <a:rPr lang="en-US" altLang="zh-CN" dirty="0">
                    <a:solidFill>
                      <a:srgbClr val="C00000"/>
                    </a:solidFill>
                  </a:rPr>
                  <a:t>1</a:t>
                </a:r>
                <a:r>
                  <a:rPr lang="en-US" altLang="zh-CN" dirty="0"/>
                  <a:t>, </a:t>
                </a:r>
                <a14:m>
                  <m:oMath xmlns:m="http://schemas.openxmlformats.org/officeDocument/2006/math">
                    <m:r>
                      <a:rPr lang="en-US" altLang="zh-CN">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𝑞</m:t>
                    </m:r>
                    <m:r>
                      <a:rPr lang="en-US" altLang="zh-CN">
                        <a:latin typeface="Cambria Math" panose="02040503050406030204" pitchFamily="18" charset="0"/>
                      </a:rPr>
                      <m:t>⋁</m:t>
                    </m:r>
                    <m:r>
                      <a:rPr lang="en-US" altLang="zh-CN">
                        <a:latin typeface="Cambria Math" panose="02040503050406030204" pitchFamily="18" charset="0"/>
                      </a:rPr>
                      <m:t>𝑟</m:t>
                    </m:r>
                  </m:oMath>
                </a14:m>
                <a:r>
                  <a:rPr lang="zh-CN" altLang="en-US" dirty="0"/>
                  <a:t>为</a:t>
                </a:r>
                <a:r>
                  <a:rPr lang="en-US" altLang="zh-CN" dirty="0"/>
                  <a:t>000, </a:t>
                </a:r>
                <a:r>
                  <a:rPr lang="zh-CN" altLang="en-US" dirty="0"/>
                  <a:t>转为十进制数</a:t>
                </a:r>
                <a:r>
                  <a:rPr lang="en-US" altLang="zh-CN" dirty="0"/>
                  <a:t>0, </a:t>
                </a:r>
                <a:r>
                  <a:rPr lang="zh-CN" altLang="en-US" dirty="0"/>
                  <a:t>写作</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i="1">
                            <a:latin typeface="Cambria Math" panose="02040503050406030204" pitchFamily="18" charset="0"/>
                          </a:rPr>
                          <m:t>0</m:t>
                        </m:r>
                      </m:sub>
                    </m:sSub>
                  </m:oMath>
                </a14:m>
                <a:r>
                  <a:rPr lang="en-US" altLang="zh-CN" dirty="0"/>
                  <a:t>, </a:t>
                </a:r>
                <a:r>
                  <a:rPr lang="zh-CN" altLang="en-US" dirty="0"/>
                  <a:t>其他分别为</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i="1">
                            <a:latin typeface="Cambria Math" panose="02040503050406030204" pitchFamily="18" charset="0"/>
                          </a:rPr>
                          <m:t>1</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i="1">
                            <a:latin typeface="Cambria Math" panose="02040503050406030204" pitchFamily="18" charset="0"/>
                          </a:rPr>
                          <m:t>2</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smtClean="0">
                            <a:latin typeface="Cambria Math" panose="02040503050406030204" pitchFamily="18" charset="0"/>
                          </a:rPr>
                          <m:t>𝑀</m:t>
                        </m:r>
                      </m:e>
                      <m:sub>
                        <m:r>
                          <a:rPr lang="en-US" altLang="zh-CN" i="1">
                            <a:latin typeface="Cambria Math" panose="02040503050406030204" pitchFamily="18" charset="0"/>
                          </a:rPr>
                          <m:t>6</m:t>
                        </m:r>
                      </m:sub>
                    </m:sSub>
                  </m:oMath>
                </a14:m>
                <a:r>
                  <a:rPr lang="en-US" altLang="zh-CN" dirty="0"/>
                  <a:t>.</a:t>
                </a:r>
                <a:r>
                  <a:rPr lang="zh-CN" altLang="en-US" dirty="0"/>
                  <a:t>因此结果也可以写作</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i="1">
                            <a:latin typeface="Cambria Math" panose="02040503050406030204" pitchFamily="18" charset="0"/>
                          </a:rPr>
                          <m:t>0</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i="1">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i="1">
                            <a:latin typeface="Cambria Math" panose="02040503050406030204" pitchFamily="18" charset="0"/>
                          </a:rPr>
                          <m:t>2</m:t>
                        </m:r>
                      </m:sub>
                    </m:sSub>
                    <m:r>
                      <a:rPr lang="en-US" altLang="zh-CN">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i="1">
                            <a:latin typeface="Cambria Math" panose="02040503050406030204" pitchFamily="18" charset="0"/>
                          </a:rPr>
                          <m:t>6</m:t>
                        </m:r>
                      </m:sub>
                    </m:sSub>
                  </m:oMath>
                </a14:m>
                <a:r>
                  <a:rPr lang="zh-CN" altLang="en-US" dirty="0"/>
                  <a:t>）</a:t>
                </a:r>
                <a:endParaRPr lang="en-US" altLang="zh-CN" dirty="0"/>
              </a:p>
              <a:p>
                <a:pPr lvl="1"/>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88" t="-2738" r="-721" b="-1429"/>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a:xfrm>
            <a:off x="457200" y="6400799"/>
            <a:ext cx="2895600" cy="370917"/>
          </a:xfrm>
        </p:spPr>
        <p:txBody>
          <a:bodyPr/>
          <a:lstStyle/>
          <a:p>
            <a:fld id="{8808BC81-5250-4A30-A75D-D914FC050331}" type="datetime1">
              <a:rPr lang="zh-CN" altLang="en-US" smtClean="0"/>
              <a:t>2023/11/18</a:t>
            </a:fld>
            <a:endParaRPr lang="zh-CN" altLang="en-US" dirty="0"/>
          </a:p>
        </p:txBody>
      </p:sp>
      <p:sp>
        <p:nvSpPr>
          <p:cNvPr id="5" name="页脚占位符 4"/>
          <p:cNvSpPr>
            <a:spLocks noGrp="1"/>
          </p:cNvSpPr>
          <p:nvPr>
            <p:ph type="ftr" sz="quarter" idx="11"/>
          </p:nvPr>
        </p:nvSpPr>
        <p:spPr>
          <a:xfrm>
            <a:off x="7543800" y="6394469"/>
            <a:ext cx="4267200" cy="387295"/>
          </a:xfrm>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a:xfrm>
            <a:off x="4267200" y="6406591"/>
            <a:ext cx="3657600" cy="365125"/>
          </a:xfrm>
        </p:spPr>
        <p:txBody>
          <a:bodyPr/>
          <a:lstStyle/>
          <a:p>
            <a:fld id="{67913A8A-9EFB-4B5F-9CCB-3D21173FAA85}" type="slidenum">
              <a:rPr lang="zh-CN" altLang="en-US" smtClean="0"/>
              <a:pPr/>
              <a:t>73</a:t>
            </a:fld>
            <a:endParaRPr lang="zh-CN" altLang="en-US" dirty="0"/>
          </a:p>
        </p:txBody>
      </p:sp>
    </p:spTree>
    <p:extLst>
      <p:ext uri="{BB962C8B-B14F-4D97-AF65-F5344CB8AC3E}">
        <p14:creationId xmlns:p14="http://schemas.microsoft.com/office/powerpoint/2010/main" val="30270219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 </a:t>
            </a:r>
            <a:r>
              <a:rPr lang="zh-CN" altLang="en-US" dirty="0"/>
              <a:t>命题等价式的课后作业</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1. </a:t>
                </a:r>
                <a:r>
                  <a:rPr lang="zh-CN" altLang="en-US" dirty="0"/>
                  <a:t>命题公式</a:t>
                </a:r>
                <a14:m>
                  <m:oMath xmlns:m="http://schemas.openxmlformats.org/officeDocument/2006/math">
                    <m:r>
                      <a:rPr lang="en-US" altLang="zh-CN">
                        <a:latin typeface="Cambria Math" panose="02040503050406030204" pitchFamily="18" charset="0"/>
                      </a:rPr>
                      <m:t>𝑞</m:t>
                    </m:r>
                    <m:r>
                      <a:rPr lang="en-US" altLang="zh-CN" i="1">
                        <a:latin typeface="Cambria Math" panose="02040503050406030204" pitchFamily="18" charset="0"/>
                        <a:ea typeface="Cambria Math" panose="02040503050406030204" pitchFamily="18" charset="0"/>
                      </a:rPr>
                      <m:t>→</m:t>
                    </m:r>
                  </m:oMath>
                </a14:m>
                <a:r>
                  <a:rPr lang="en-US" altLang="zh-CN" dirty="0"/>
                  <a:t>(</a:t>
                </a:r>
                <a14:m>
                  <m:oMath xmlns:m="http://schemas.openxmlformats.org/officeDocument/2006/math">
                    <m:r>
                      <a:rPr lang="en-US" altLang="zh-CN" smtClean="0">
                        <a:latin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oMath>
                </a14:m>
                <a:r>
                  <a:rPr lang="en-US" altLang="zh-CN" dirty="0"/>
                  <a:t> </a:t>
                </a:r>
                <a14:m>
                  <m:oMath xmlns:m="http://schemas.openxmlformats.org/officeDocument/2006/math">
                    <m:r>
                      <a:rPr lang="en-US" altLang="zh-CN">
                        <a:latin typeface="Cambria Math" panose="02040503050406030204" pitchFamily="18" charset="0"/>
                      </a:rPr>
                      <m:t>𝑞</m:t>
                    </m:r>
                  </m:oMath>
                </a14:m>
                <a:r>
                  <a:rPr lang="en-US" altLang="zh-CN" dirty="0"/>
                  <a:t>)</a:t>
                </a:r>
                <a:r>
                  <a:rPr lang="zh-CN" altLang="en-US" dirty="0"/>
                  <a:t>是</a:t>
                </a:r>
                <a:r>
                  <a:rPr lang="en-US" altLang="zh-CN" u="sng" dirty="0"/>
                  <a:t>     </a:t>
                </a:r>
                <a:r>
                  <a:rPr lang="zh-CN" altLang="en-US" dirty="0"/>
                  <a:t>公式</a:t>
                </a:r>
                <a:r>
                  <a:rPr lang="en-US" altLang="zh-CN" dirty="0"/>
                  <a:t>(</a:t>
                </a:r>
                <a:r>
                  <a:rPr lang="zh-CN" altLang="en-US" dirty="0"/>
                  <a:t>填永真，永假或可满足</a:t>
                </a:r>
                <a:r>
                  <a:rPr lang="en-US" altLang="zh-CN" dirty="0"/>
                  <a:t>)</a:t>
                </a:r>
              </a:p>
              <a:p>
                <a:r>
                  <a:rPr lang="en-US" altLang="zh-CN" dirty="0"/>
                  <a:t>2. </a:t>
                </a:r>
                <a:r>
                  <a:rPr lang="zh-CN" altLang="en-US" dirty="0"/>
                  <a:t>求</a:t>
                </a:r>
                <a:r>
                  <a:rPr lang="en-US" altLang="zh-CN" dirty="0"/>
                  <a:t>((</a:t>
                </a:r>
                <a14:m>
                  <m:oMath xmlns:m="http://schemas.openxmlformats.org/officeDocument/2006/math">
                    <m:r>
                      <a:rPr lang="en-US" altLang="zh-CN">
                        <a:latin typeface="Cambria Math" panose="02040503050406030204" pitchFamily="18" charset="0"/>
                      </a:rPr>
                      <m:t>𝑝</m:t>
                    </m:r>
                    <m:r>
                      <a:rPr lang="en-US" altLang="zh-CN">
                        <a:latin typeface="Cambria Math" panose="02040503050406030204" pitchFamily="18" charset="0"/>
                      </a:rPr>
                      <m:t>⋁</m:t>
                    </m:r>
                    <m:r>
                      <a:rPr lang="en-US" altLang="zh-CN">
                        <a:latin typeface="Cambria Math" panose="02040503050406030204" pitchFamily="18" charset="0"/>
                      </a:rPr>
                      <m:t>𝑞</m:t>
                    </m:r>
                  </m:oMath>
                </a14:m>
                <a:r>
                  <a:rPr lang="en-US" altLang="zh-CN" dirty="0"/>
                  <a:t>)</a:t>
                </a:r>
                <a14:m>
                  <m:oMath xmlns:m="http://schemas.openxmlformats.org/officeDocument/2006/math">
                    <m:r>
                      <a:rPr lang="en-US" altLang="zh-CN" i="1">
                        <a:latin typeface="Cambria Math" panose="02040503050406030204" pitchFamily="18" charset="0"/>
                        <a:ea typeface="Cambria Math" panose="02040503050406030204" pitchFamily="18" charset="0"/>
                      </a:rPr>
                      <m:t>→</m:t>
                    </m:r>
                    <m:r>
                      <a:rPr lang="en-US" altLang="zh-CN">
                        <a:latin typeface="Cambria Math" panose="02040503050406030204" pitchFamily="18" charset="0"/>
                      </a:rPr>
                      <m:t>𝑟</m:t>
                    </m:r>
                  </m:oMath>
                </a14:m>
                <a:r>
                  <a:rPr lang="en-US" altLang="zh-CN" dirty="0"/>
                  <a:t>)</a:t>
                </a:r>
                <a14:m>
                  <m:oMath xmlns:m="http://schemas.openxmlformats.org/officeDocument/2006/math">
                    <m:r>
                      <a:rPr lang="en-US" altLang="zh-CN" b="0" i="0" smtClean="0">
                        <a:latin typeface="Cambria Math" panose="02040503050406030204" pitchFamily="18" charset="0"/>
                        <a:ea typeface="Cambria Math" panose="02040503050406030204" pitchFamily="18" charset="0"/>
                      </a:rPr>
                      <m:t> </m:t>
                    </m:r>
                    <m:r>
                      <a:rPr lang="en-US" altLang="zh-CN" i="1" smtClean="0">
                        <a:latin typeface="Cambria Math" panose="02040503050406030204" pitchFamily="18" charset="0"/>
                        <a:ea typeface="Cambria Math" panose="02040503050406030204" pitchFamily="18" charset="0"/>
                      </a:rPr>
                      <m:t>→</m:t>
                    </m:r>
                    <m:r>
                      <a:rPr lang="en-US" altLang="zh-CN">
                        <a:latin typeface="Cambria Math" panose="02040503050406030204" pitchFamily="18" charset="0"/>
                      </a:rPr>
                      <m:t>𝑝</m:t>
                    </m:r>
                  </m:oMath>
                </a14:m>
                <a:r>
                  <a:rPr lang="zh-CN" altLang="en-US" dirty="0"/>
                  <a:t>的主析取范式和主合取范式</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99" t="-2143"/>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11699EC-3F2E-4439-A281-7FD796E8D395}"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74</a:t>
            </a:fld>
            <a:endParaRPr lang="zh-CN" altLang="en-US" dirty="0"/>
          </a:p>
        </p:txBody>
      </p:sp>
    </p:spTree>
    <p:extLst>
      <p:ext uri="{BB962C8B-B14F-4D97-AF65-F5344CB8AC3E}">
        <p14:creationId xmlns:p14="http://schemas.microsoft.com/office/powerpoint/2010/main" val="40678526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20712"/>
            <a:ext cx="876695" cy="2780907"/>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052139" y="1920712"/>
            <a:ext cx="7139861" cy="2783263"/>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5689599" y="1923068"/>
            <a:ext cx="6502401" cy="2780907"/>
          </a:xfrm>
        </p:spPr>
        <p:txBody>
          <a:bodyPr>
            <a:normAutofit/>
          </a:bodyPr>
          <a:lstStyle/>
          <a:p>
            <a:r>
              <a:rPr lang="zh-CN" altLang="en-US" dirty="0"/>
              <a:t>第</a:t>
            </a:r>
            <a:r>
              <a:rPr lang="en-US" altLang="zh-CN" dirty="0"/>
              <a:t>1.4</a:t>
            </a:r>
            <a:r>
              <a:rPr lang="zh-CN" altLang="en-US" dirty="0"/>
              <a:t>节 谓词和量词</a:t>
            </a:r>
            <a:br>
              <a:rPr lang="en-US" altLang="zh-CN" dirty="0"/>
            </a:br>
            <a:r>
              <a:rPr lang="en-US" altLang="zh-CN" sz="1800" dirty="0">
                <a:latin typeface="Times New Roman" panose="02020603050405020304" pitchFamily="18" charset="0"/>
                <a:cs typeface="Times New Roman" panose="02020603050405020304" pitchFamily="18" charset="0"/>
              </a:rPr>
              <a:t>Section 1.4: Predicates and Quantifiers</a:t>
            </a:r>
            <a:endParaRPr lang="zh-CN" altLang="en-US" sz="1800" dirty="0"/>
          </a:p>
        </p:txBody>
      </p:sp>
      <p:pic>
        <p:nvPicPr>
          <p:cNvPr id="8" name="图片 7"/>
          <p:cNvPicPr>
            <a:picLocks noChangeAspect="1"/>
          </p:cNvPicPr>
          <p:nvPr/>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914400" y="1920712"/>
            <a:ext cx="4102169" cy="2780907"/>
          </a:xfrm>
          <a:prstGeom prst="rect">
            <a:avLst/>
          </a:prstGeom>
        </p:spPr>
      </p:pic>
    </p:spTree>
    <p:extLst>
      <p:ext uri="{BB962C8B-B14F-4D97-AF65-F5344CB8AC3E}">
        <p14:creationId xmlns:p14="http://schemas.microsoft.com/office/powerpoint/2010/main" val="32608298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我们将学到的知识</a:t>
            </a:r>
            <a:endParaRPr lang="en-US" dirty="0"/>
          </a:p>
        </p:txBody>
      </p:sp>
      <p:sp>
        <p:nvSpPr>
          <p:cNvPr id="3" name="Content Placeholder 2"/>
          <p:cNvSpPr>
            <a:spLocks noGrp="1"/>
          </p:cNvSpPr>
          <p:nvPr>
            <p:ph idx="1"/>
          </p:nvPr>
        </p:nvSpPr>
        <p:spPr/>
        <p:txBody>
          <a:bodyPr>
            <a:normAutofit/>
          </a:bodyPr>
          <a:lstStyle/>
          <a:p>
            <a:r>
              <a:rPr lang="zh-CN" altLang="en-US" dirty="0"/>
              <a:t>谓词</a:t>
            </a:r>
            <a:r>
              <a:rPr lang="en-US" dirty="0"/>
              <a:t> </a:t>
            </a:r>
          </a:p>
          <a:p>
            <a:r>
              <a:rPr lang="zh-CN" altLang="en-US" dirty="0"/>
              <a:t>变量</a:t>
            </a:r>
            <a:endParaRPr lang="en-US" dirty="0"/>
          </a:p>
          <a:p>
            <a:r>
              <a:rPr lang="zh-CN" altLang="en-US" dirty="0"/>
              <a:t>量词</a:t>
            </a:r>
            <a:endParaRPr lang="en-US" dirty="0"/>
          </a:p>
          <a:p>
            <a:pPr lvl="1"/>
            <a:r>
              <a:rPr lang="zh-CN" altLang="en-US" dirty="0"/>
              <a:t>全称量词</a:t>
            </a:r>
            <a:endParaRPr lang="en-US" dirty="0"/>
          </a:p>
          <a:p>
            <a:pPr lvl="1"/>
            <a:r>
              <a:rPr lang="zh-CN" altLang="en-US" dirty="0"/>
              <a:t>存在量词</a:t>
            </a:r>
            <a:endParaRPr lang="en-US" dirty="0"/>
          </a:p>
          <a:p>
            <a:r>
              <a:rPr lang="zh-CN" altLang="en-US" dirty="0"/>
              <a:t>否定量词</a:t>
            </a:r>
            <a:endParaRPr lang="en-US" dirty="0"/>
          </a:p>
          <a:p>
            <a:pPr lvl="1"/>
            <a:r>
              <a:rPr lang="zh-CN" altLang="en-US" dirty="0"/>
              <a:t>德摩根的量词定律</a:t>
            </a:r>
            <a:endParaRPr lang="en-US" dirty="0"/>
          </a:p>
          <a:p>
            <a:r>
              <a:rPr lang="zh-CN" altLang="en-US" dirty="0"/>
              <a:t>将语句翻译为逻辑表达式</a:t>
            </a:r>
            <a:endParaRPr lang="en-US" dirty="0"/>
          </a:p>
          <a:p>
            <a:r>
              <a:rPr lang="zh-CN" altLang="en-US" dirty="0"/>
              <a:t>逻辑编程</a:t>
            </a:r>
            <a:endParaRPr lang="en-US" dirty="0"/>
          </a:p>
          <a:p>
            <a:pPr lvl="1">
              <a:buNone/>
            </a:pPr>
            <a:endParaRPr lang="en-US" dirty="0"/>
          </a:p>
          <a:p>
            <a:endParaRPr lang="en-US" dirty="0"/>
          </a:p>
        </p:txBody>
      </p:sp>
      <p:sp>
        <p:nvSpPr>
          <p:cNvPr id="4" name="日期占位符 3"/>
          <p:cNvSpPr>
            <a:spLocks noGrp="1"/>
          </p:cNvSpPr>
          <p:nvPr>
            <p:ph type="dt" sz="half" idx="10"/>
          </p:nvPr>
        </p:nvSpPr>
        <p:spPr/>
        <p:txBody>
          <a:bodyPr/>
          <a:lstStyle/>
          <a:p>
            <a:fld id="{42B46346-BF7B-4296-A6EA-061780821A74}"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76</a:t>
            </a:fld>
            <a:endParaRPr lang="zh-CN" altLang="en-US" dirty="0"/>
          </a:p>
        </p:txBody>
      </p:sp>
    </p:spTree>
    <p:extLst>
      <p:ext uri="{BB962C8B-B14F-4D97-AF65-F5344CB8AC3E}">
        <p14:creationId xmlns:p14="http://schemas.microsoft.com/office/powerpoint/2010/main" val="9686956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命题逻辑还不够</a:t>
            </a:r>
            <a:endParaRPr lang="en-US" dirty="0"/>
          </a:p>
        </p:txBody>
      </p:sp>
      <p:sp>
        <p:nvSpPr>
          <p:cNvPr id="3" name="Content Placeholder 2"/>
          <p:cNvSpPr>
            <a:spLocks noGrp="1"/>
          </p:cNvSpPr>
          <p:nvPr>
            <p:ph idx="1"/>
          </p:nvPr>
        </p:nvSpPr>
        <p:spPr/>
        <p:txBody>
          <a:bodyPr>
            <a:normAutofit/>
          </a:bodyPr>
          <a:lstStyle/>
          <a:p>
            <a:r>
              <a:rPr lang="zh-CN" altLang="en-US" dirty="0"/>
              <a:t>如果我们知道</a:t>
            </a:r>
            <a:r>
              <a:rPr lang="en-US" dirty="0"/>
              <a:t>: </a:t>
            </a:r>
          </a:p>
          <a:p>
            <a:pPr lvl="1">
              <a:buNone/>
            </a:pPr>
            <a:r>
              <a:rPr lang="en-US" dirty="0"/>
              <a:t>“</a:t>
            </a:r>
            <a:r>
              <a:rPr lang="zh-CN" altLang="en-US" dirty="0"/>
              <a:t>所有的人都是凡人</a:t>
            </a:r>
            <a:r>
              <a:rPr lang="en-US" dirty="0"/>
              <a:t>.”</a:t>
            </a:r>
          </a:p>
          <a:p>
            <a:pPr lvl="1">
              <a:buNone/>
            </a:pPr>
            <a:r>
              <a:rPr lang="en-US" dirty="0"/>
              <a:t>“</a:t>
            </a:r>
            <a:r>
              <a:rPr lang="zh-CN" altLang="en-US" dirty="0"/>
              <a:t>苏格拉底是一个人</a:t>
            </a:r>
            <a:r>
              <a:rPr lang="en-US" dirty="0"/>
              <a:t>.”</a:t>
            </a:r>
          </a:p>
          <a:p>
            <a:r>
              <a:rPr lang="zh-CN" altLang="en-US" dirty="0"/>
              <a:t>能否得出</a:t>
            </a:r>
            <a:r>
              <a:rPr lang="en-US" dirty="0"/>
              <a:t>“</a:t>
            </a:r>
            <a:r>
              <a:rPr lang="zh-CN" altLang="en-US" dirty="0"/>
              <a:t>苏格拉底是一个凡人</a:t>
            </a:r>
            <a:r>
              <a:rPr lang="en-US" dirty="0"/>
              <a:t>”?</a:t>
            </a:r>
          </a:p>
          <a:p>
            <a:r>
              <a:rPr lang="zh-CN" altLang="en-US" dirty="0"/>
              <a:t>不能够用命题逻辑表达出来</a:t>
            </a:r>
            <a:r>
              <a:rPr lang="en-US" dirty="0"/>
              <a:t>. </a:t>
            </a:r>
            <a:r>
              <a:rPr lang="zh-CN" altLang="en-US" dirty="0"/>
              <a:t>需要一种新的逻辑来表达这种情况</a:t>
            </a:r>
            <a:r>
              <a:rPr lang="en-US" dirty="0"/>
              <a:t>. </a:t>
            </a:r>
          </a:p>
          <a:p>
            <a:r>
              <a:rPr lang="zh-CN" altLang="en-US" dirty="0"/>
              <a:t>接下来</a:t>
            </a:r>
            <a:r>
              <a:rPr lang="en-US" altLang="zh-CN" dirty="0"/>
              <a:t>, </a:t>
            </a:r>
            <a:r>
              <a:rPr lang="zh-CN" altLang="en-US" dirty="0"/>
              <a:t>我们介绍一种表达能力更强的逻辑</a:t>
            </a:r>
            <a:r>
              <a:rPr lang="en-US" altLang="zh-CN" dirty="0"/>
              <a:t>---</a:t>
            </a:r>
            <a:r>
              <a:rPr lang="zh-CN" altLang="en-US" b="1" dirty="0">
                <a:solidFill>
                  <a:srgbClr val="C00000"/>
                </a:solidFill>
              </a:rPr>
              <a:t>谓词逻辑</a:t>
            </a:r>
            <a:r>
              <a:rPr lang="en-US" dirty="0"/>
              <a:t>. </a:t>
            </a:r>
          </a:p>
        </p:txBody>
      </p:sp>
      <p:sp>
        <p:nvSpPr>
          <p:cNvPr id="4" name="日期占位符 3"/>
          <p:cNvSpPr>
            <a:spLocks noGrp="1"/>
          </p:cNvSpPr>
          <p:nvPr>
            <p:ph type="dt" sz="half" idx="10"/>
          </p:nvPr>
        </p:nvSpPr>
        <p:spPr/>
        <p:txBody>
          <a:bodyPr/>
          <a:lstStyle/>
          <a:p>
            <a:fld id="{B37B2EEA-8388-49EE-8629-81789485DA52}"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77</a:t>
            </a:fld>
            <a:endParaRPr lang="zh-CN" altLang="en-US" dirty="0"/>
          </a:p>
        </p:txBody>
      </p:sp>
    </p:spTree>
    <p:extLst>
      <p:ext uri="{BB962C8B-B14F-4D97-AF65-F5344CB8AC3E}">
        <p14:creationId xmlns:p14="http://schemas.microsoft.com/office/powerpoint/2010/main" val="251164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down)">
                                      <p:cBhvr>
                                        <p:cTn id="7" dur="500"/>
                                        <p:tgtEl>
                                          <p:spTgt spid="3">
                                            <p:txEl>
                                              <p:pRg st="4" end="4"/>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down)">
                                      <p:cBhvr>
                                        <p:cTn id="1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谓词逻辑</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a:t>谓词逻辑包含以下新特征</a:t>
                </a:r>
                <a:r>
                  <a:rPr lang="en-US" dirty="0"/>
                  <a:t>:</a:t>
                </a:r>
              </a:p>
              <a:p>
                <a:pPr lvl="1"/>
                <a:r>
                  <a:rPr lang="zh-CN" altLang="en-US" b="1" dirty="0"/>
                  <a:t>变量</a:t>
                </a:r>
                <a:r>
                  <a:rPr lang="en-US" dirty="0"/>
                  <a: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oMath>
                </a14:m>
                <a:endParaRPr lang="en-US" b="0" dirty="0"/>
              </a:p>
              <a:p>
                <a:pPr lvl="1"/>
                <a:r>
                  <a:rPr lang="zh-CN" altLang="en-US" b="1" dirty="0"/>
                  <a:t>谓词</a:t>
                </a:r>
                <a:r>
                  <a:rPr lang="en-US" dirty="0"/>
                  <a:t>:</a:t>
                </a:r>
                <a:r>
                  <a:rPr lang="en-US" i="1" dirty="0"/>
                  <a:t>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dirty="0"/>
              </a:p>
              <a:p>
                <a:pPr lvl="1"/>
                <a:r>
                  <a:rPr lang="zh-CN" altLang="en-US" b="1" dirty="0"/>
                  <a:t>量词</a:t>
                </a:r>
                <a:r>
                  <a:rPr lang="zh-CN" altLang="en-US" dirty="0"/>
                  <a:t> </a:t>
                </a:r>
                <a:r>
                  <a:rPr lang="en-US" altLang="zh-CN" dirty="0"/>
                  <a:t>(</a:t>
                </a:r>
                <a:r>
                  <a:rPr lang="zh-CN" altLang="en-US" dirty="0"/>
                  <a:t>后续章节会详细讲</a:t>
                </a:r>
                <a:r>
                  <a:rPr lang="en-US" altLang="zh-CN" dirty="0"/>
                  <a:t>)</a:t>
                </a:r>
              </a:p>
              <a:p>
                <a:pPr lvl="1"/>
                <a:endParaRPr lang="en-US" dirty="0"/>
              </a:p>
              <a:p>
                <a:r>
                  <a:rPr lang="zh-CN" altLang="en-US" b="1" dirty="0"/>
                  <a:t>命题函数</a:t>
                </a:r>
                <a:r>
                  <a:rPr lang="zh-CN" altLang="en-US" dirty="0"/>
                  <a:t>是命题的推广</a:t>
                </a:r>
                <a:r>
                  <a:rPr lang="en-US" dirty="0"/>
                  <a:t>. </a:t>
                </a:r>
              </a:p>
              <a:p>
                <a:pPr lvl="1"/>
                <a:r>
                  <a:rPr lang="zh-CN" altLang="en-US" dirty="0"/>
                  <a:t>它包含各种变量和谓词</a:t>
                </a:r>
                <a:r>
                  <a:rPr lang="en-US" dirty="0"/>
                  <a:t>, </a:t>
                </a:r>
                <a:r>
                  <a:rPr lang="zh-CN" altLang="en-US" dirty="0"/>
                  <a:t>例如</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endParaRPr lang="en-US" dirty="0"/>
              </a:p>
              <a:p>
                <a:pPr lvl="1"/>
                <a:r>
                  <a:rPr lang="zh-CN" altLang="en-US" dirty="0"/>
                  <a:t>变量可以被它域中的元素代替</a:t>
                </a:r>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45284FFF-0820-471A-9CA5-9E96AAEB1958}"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78</a:t>
            </a:fld>
            <a:endParaRPr lang="zh-CN" altLang="en-US" dirty="0"/>
          </a:p>
        </p:txBody>
      </p:sp>
    </p:spTree>
    <p:extLst>
      <p:ext uri="{BB962C8B-B14F-4D97-AF65-F5344CB8AC3E}">
        <p14:creationId xmlns:p14="http://schemas.microsoft.com/office/powerpoint/2010/main" val="8493312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命题函数</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gn="just"/>
                <a:r>
                  <a:rPr lang="zh-CN" altLang="en-US" dirty="0"/>
                  <a:t>命题函数将变为命题</a:t>
                </a:r>
                <a:r>
                  <a:rPr lang="en-US" dirty="0"/>
                  <a:t>(</a:t>
                </a:r>
                <a:r>
                  <a:rPr lang="zh-CN" altLang="en-US" dirty="0"/>
                  <a:t>具有真值</a:t>
                </a:r>
                <a:r>
                  <a:rPr lang="en-US" dirty="0"/>
                  <a:t>)</a:t>
                </a:r>
                <a:r>
                  <a:rPr lang="en-US" altLang="zh-CN" dirty="0"/>
                  <a:t>, </a:t>
                </a:r>
                <a:r>
                  <a:rPr lang="zh-CN" altLang="en-US" dirty="0"/>
                  <a:t>当它的每个变量被由其域中的元素替换</a:t>
                </a:r>
                <a:r>
                  <a:rPr lang="en-US" dirty="0"/>
                  <a:t> (</a:t>
                </a:r>
                <a:r>
                  <a:rPr lang="zh-CN" altLang="en-US" dirty="0"/>
                  <a:t>或者被量词约束</a:t>
                </a:r>
                <a:r>
                  <a:rPr lang="en-US" altLang="zh-CN" dirty="0"/>
                  <a:t>, </a:t>
                </a:r>
                <a:r>
                  <a:rPr lang="zh-CN" altLang="en-US" dirty="0"/>
                  <a:t>后续章节会讲</a:t>
                </a:r>
                <a:r>
                  <a:rPr lang="en-US" dirty="0"/>
                  <a:t>).</a:t>
                </a:r>
              </a:p>
              <a:p>
                <a:r>
                  <a:rPr lang="zh-CN" altLang="en-US" dirty="0"/>
                  <a:t>语句</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lang="zh-CN" altLang="en-US" dirty="0"/>
                  <a:t>表达函数</a:t>
                </a:r>
                <a14:m>
                  <m:oMath xmlns:m="http://schemas.openxmlformats.org/officeDocument/2006/math">
                    <m:r>
                      <a:rPr lang="en-US" altLang="zh-CN" i="1">
                        <a:latin typeface="Cambria Math" panose="02040503050406030204" pitchFamily="18" charset="0"/>
                      </a:rPr>
                      <m:t>𝑃</m:t>
                    </m:r>
                  </m:oMath>
                </a14:m>
                <a:r>
                  <a:rPr lang="zh-CN" altLang="en-US" dirty="0"/>
                  <a:t>在</a:t>
                </a:r>
                <a14:m>
                  <m:oMath xmlns:m="http://schemas.openxmlformats.org/officeDocument/2006/math">
                    <m:r>
                      <a:rPr lang="en-US" altLang="zh-CN" i="1">
                        <a:latin typeface="Cambria Math" panose="02040503050406030204" pitchFamily="18" charset="0"/>
                      </a:rPr>
                      <m:t>𝑥</m:t>
                    </m:r>
                  </m:oMath>
                </a14:m>
                <a:r>
                  <a:rPr lang="zh-CN" altLang="en-US" dirty="0"/>
                  <a:t>下的值</a:t>
                </a:r>
                <a:r>
                  <a:rPr lang="en-US" dirty="0"/>
                  <a:t>. </a:t>
                </a:r>
              </a:p>
              <a:p>
                <a:r>
                  <a:rPr lang="zh-CN" altLang="en-US" dirty="0"/>
                  <a:t>例</a:t>
                </a:r>
                <a:r>
                  <a:rPr lang="en-US" dirty="0"/>
                  <a:t>, </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lang="zh-CN" altLang="en-US" dirty="0"/>
                  <a:t>表示</a:t>
                </a:r>
                <a:r>
                  <a:rPr lang="en-US" dirty="0"/>
                  <a:t>“</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 </m:t>
                    </m:r>
                  </m:oMath>
                </a14:m>
                <a:r>
                  <a:rPr lang="en-US" dirty="0"/>
                  <a:t>&gt; </a:t>
                </a:r>
                <a:r>
                  <a:rPr lang="en-US" dirty="0">
                    <a:latin typeface="Cambria Math" pitchFamily="18" charset="0"/>
                    <a:ea typeface="Cambria Math" pitchFamily="18" charset="0"/>
                  </a:rPr>
                  <a:t>0”, </a:t>
                </a:r>
                <a:r>
                  <a:rPr lang="zh-CN" altLang="en-US" dirty="0"/>
                  <a:t>域是整数</a:t>
                </a:r>
                <a:r>
                  <a:rPr lang="en-US" dirty="0"/>
                  <a:t>. </a:t>
                </a:r>
                <a:r>
                  <a:rPr lang="zh-CN" altLang="en-US" dirty="0"/>
                  <a:t>那么</a:t>
                </a:r>
                <a:r>
                  <a:rPr lang="en-US" dirty="0"/>
                  <a:t>:</a:t>
                </a:r>
              </a:p>
              <a:p>
                <a:pPr lvl="1"/>
                <a14:m>
                  <m:oMath xmlns:m="http://schemas.openxmlformats.org/officeDocument/2006/math">
                    <m:r>
                      <a:rPr lang="en-US" altLang="zh-CN" i="1">
                        <a:latin typeface="Cambria Math" panose="02040503050406030204" pitchFamily="18" charset="0"/>
                      </a:rPr>
                      <m:t>𝑃</m:t>
                    </m:r>
                  </m:oMath>
                </a14:m>
                <a:r>
                  <a:rPr lang="en-US" dirty="0"/>
                  <a:t>(-</a:t>
                </a:r>
                <a:r>
                  <a:rPr lang="en-US" dirty="0">
                    <a:latin typeface="Cambria Math" pitchFamily="18" charset="0"/>
                    <a:ea typeface="Cambria Math" pitchFamily="18" charset="0"/>
                  </a:rPr>
                  <a:t>3</a:t>
                </a:r>
                <a:r>
                  <a:rPr lang="en-US" dirty="0"/>
                  <a:t>) </a:t>
                </a:r>
                <a:r>
                  <a:rPr lang="zh-CN" altLang="en-US" dirty="0"/>
                  <a:t>为假</a:t>
                </a:r>
                <a:r>
                  <a:rPr lang="en-US" dirty="0"/>
                  <a:t>.</a:t>
                </a:r>
              </a:p>
              <a:p>
                <a:pPr lvl="1"/>
                <a14:m>
                  <m:oMath xmlns:m="http://schemas.openxmlformats.org/officeDocument/2006/math">
                    <m:r>
                      <a:rPr lang="en-US" altLang="zh-CN" i="1">
                        <a:latin typeface="Cambria Math" panose="02040503050406030204" pitchFamily="18" charset="0"/>
                      </a:rPr>
                      <m:t>𝑃</m:t>
                    </m:r>
                  </m:oMath>
                </a14:m>
                <a:r>
                  <a:rPr lang="en-US" dirty="0"/>
                  <a:t>(</a:t>
                </a:r>
                <a:r>
                  <a:rPr lang="en-US" dirty="0">
                    <a:latin typeface="Cambria Math" pitchFamily="18" charset="0"/>
                    <a:ea typeface="Cambria Math" pitchFamily="18" charset="0"/>
                  </a:rPr>
                  <a:t>0</a:t>
                </a:r>
                <a:r>
                  <a:rPr lang="en-US" dirty="0"/>
                  <a:t>) </a:t>
                </a:r>
                <a:r>
                  <a:rPr lang="zh-CN" altLang="en-US" dirty="0"/>
                  <a:t>为假</a:t>
                </a:r>
                <a:r>
                  <a:rPr lang="en-US" dirty="0"/>
                  <a:t>.</a:t>
                </a:r>
              </a:p>
              <a:p>
                <a:pPr lvl="1"/>
                <a14:m>
                  <m:oMath xmlns:m="http://schemas.openxmlformats.org/officeDocument/2006/math">
                    <m:r>
                      <a:rPr lang="en-US" altLang="zh-CN" i="1">
                        <a:latin typeface="Cambria Math" panose="02040503050406030204" pitchFamily="18" charset="0"/>
                      </a:rPr>
                      <m:t>𝑃</m:t>
                    </m:r>
                  </m:oMath>
                </a14:m>
                <a:r>
                  <a:rPr lang="en-US" dirty="0"/>
                  <a:t>(</a:t>
                </a:r>
                <a:r>
                  <a:rPr lang="en-US" dirty="0">
                    <a:latin typeface="Cambria Math" pitchFamily="18" charset="0"/>
                    <a:ea typeface="Cambria Math" pitchFamily="18" charset="0"/>
                  </a:rPr>
                  <a:t>3</a:t>
                </a:r>
                <a:r>
                  <a:rPr lang="en-US" dirty="0"/>
                  <a:t>) </a:t>
                </a:r>
                <a:r>
                  <a:rPr lang="zh-CN" altLang="en-US" dirty="0"/>
                  <a:t>为真</a:t>
                </a:r>
                <a:r>
                  <a:rPr lang="en-US" dirty="0"/>
                  <a:t>. </a:t>
                </a:r>
              </a:p>
              <a:p>
                <a:r>
                  <a:rPr lang="zh-CN" altLang="en-US" dirty="0"/>
                  <a:t>通常</a:t>
                </a:r>
                <a:r>
                  <a:rPr lang="en-US" altLang="zh-CN" dirty="0"/>
                  <a:t>, </a:t>
                </a:r>
                <a:r>
                  <a:rPr lang="zh-CN" altLang="en-US" dirty="0"/>
                  <a:t>用</a:t>
                </a:r>
                <a14:m>
                  <m:oMath xmlns:m="http://schemas.openxmlformats.org/officeDocument/2006/math">
                    <m:r>
                      <a:rPr lang="en-US" altLang="zh-CN" b="0" i="1" smtClean="0">
                        <a:latin typeface="Cambria Math" panose="02040503050406030204" pitchFamily="18" charset="0"/>
                      </a:rPr>
                      <m:t>𝑈</m:t>
                    </m:r>
                  </m:oMath>
                </a14:m>
                <a:r>
                  <a:rPr lang="zh-CN" altLang="en-US" dirty="0"/>
                  <a:t>表示域</a:t>
                </a:r>
                <a:r>
                  <a:rPr lang="en-US" dirty="0"/>
                  <a:t>. </a:t>
                </a:r>
                <a:r>
                  <a:rPr lang="zh-CN" altLang="en-US" dirty="0"/>
                  <a:t>在上面例子中</a:t>
                </a:r>
                <a14:m>
                  <m:oMath xmlns:m="http://schemas.openxmlformats.org/officeDocument/2006/math">
                    <m:r>
                      <a:rPr lang="en-US" altLang="zh-CN" i="1">
                        <a:latin typeface="Cambria Math" panose="02040503050406030204" pitchFamily="18" charset="0"/>
                      </a:rPr>
                      <m:t>𝑈</m:t>
                    </m:r>
                  </m:oMath>
                </a14:m>
                <a:r>
                  <a:rPr lang="zh-CN" altLang="en-US" dirty="0"/>
                  <a:t>是整数</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r="-11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C5E0FE04-DF6E-493E-9CF3-EE7FE3C66C85}"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79</a:t>
            </a:fld>
            <a:endParaRPr lang="zh-CN" altLang="en-US" dirty="0"/>
          </a:p>
        </p:txBody>
      </p:sp>
    </p:spTree>
    <p:extLst>
      <p:ext uri="{BB962C8B-B14F-4D97-AF65-F5344CB8AC3E}">
        <p14:creationId xmlns:p14="http://schemas.microsoft.com/office/powerpoint/2010/main" val="1734833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down)">
                                      <p:cBhvr>
                                        <p:cTn id="10" dur="500"/>
                                        <p:tgtEl>
                                          <p:spTgt spid="3">
                                            <p:txEl>
                                              <p:pRg st="3" end="3"/>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wipe(down)">
                                      <p:cBhvr>
                                        <p:cTn id="13" dur="500"/>
                                        <p:tgtEl>
                                          <p:spTgt spid="3">
                                            <p:txEl>
                                              <p:pRg st="4" end="4"/>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wipe(down)">
                                      <p:cBhvr>
                                        <p:cTn id="16" dur="500"/>
                                        <p:tgtEl>
                                          <p:spTgt spid="3">
                                            <p:txEl>
                                              <p:pRg st="5" end="5"/>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wipe(down)">
                                      <p:cBhvr>
                                        <p:cTn id="1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思考？</a:t>
            </a:r>
            <a:endParaRPr lang="en-US" dirty="0"/>
          </a:p>
        </p:txBody>
      </p:sp>
      <p:sp>
        <p:nvSpPr>
          <p:cNvPr id="4" name="日期占位符 3"/>
          <p:cNvSpPr>
            <a:spLocks noGrp="1"/>
          </p:cNvSpPr>
          <p:nvPr>
            <p:ph type="dt" sz="half" idx="10"/>
          </p:nvPr>
        </p:nvSpPr>
        <p:spPr/>
        <p:txBody>
          <a:bodyPr/>
          <a:lstStyle/>
          <a:p>
            <a:fld id="{539E609D-C547-43AD-A0B7-140378720F4E}"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8</a:t>
            </a:fld>
            <a:endParaRPr lang="zh-CN" altLang="en-US" dirty="0"/>
          </a:p>
        </p:txBody>
      </p:sp>
      <p:sp>
        <p:nvSpPr>
          <p:cNvPr id="9" name="Rectangle 1027"/>
          <p:cNvSpPr>
            <a:spLocks noGrp="1" noChangeArrowheads="1"/>
          </p:cNvSpPr>
          <p:nvPr>
            <p:ph idx="1"/>
          </p:nvPr>
        </p:nvSpPr>
        <p:spPr>
          <a:xfrm>
            <a:off x="533400" y="990600"/>
            <a:ext cx="10987316" cy="5121481"/>
          </a:xfrm>
        </p:spPr>
        <p:txBody>
          <a:bodyPr>
            <a:normAutofit/>
          </a:bodyPr>
          <a:lstStyle/>
          <a:p>
            <a:pPr marL="0" indent="0" eaLnBrk="1" hangingPunct="1">
              <a:lnSpc>
                <a:spcPct val="110000"/>
              </a:lnSpc>
              <a:buNone/>
            </a:pPr>
            <a:r>
              <a:rPr lang="zh-CN" altLang="en-US" sz="2600" b="1" dirty="0">
                <a:solidFill>
                  <a:srgbClr val="0070C0"/>
                </a:solidFill>
              </a:rPr>
              <a:t>问题</a:t>
            </a:r>
            <a:endParaRPr lang="en-US" altLang="zh-CN" sz="2600" b="1" dirty="0">
              <a:solidFill>
                <a:srgbClr val="0070C0"/>
              </a:solidFill>
            </a:endParaRPr>
          </a:p>
        </p:txBody>
      </p:sp>
      <p:sp>
        <p:nvSpPr>
          <p:cNvPr id="7" name="Rectangle 3"/>
          <p:cNvSpPr txBox="1">
            <a:spLocks noChangeArrowheads="1"/>
          </p:cNvSpPr>
          <p:nvPr/>
        </p:nvSpPr>
        <p:spPr>
          <a:xfrm>
            <a:off x="428223" y="1600200"/>
            <a:ext cx="11606011" cy="443568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ormAutofit/>
          </a:bodyPr>
          <a:lstStyle>
            <a:lvl1pPr marL="274320" indent="-274320" algn="l" defTabSz="914400" rtl="0" eaLnBrk="1" latinLnBrk="0" hangingPunct="1">
              <a:lnSpc>
                <a:spcPct val="90000"/>
              </a:lnSpc>
              <a:spcBef>
                <a:spcPts val="1000"/>
              </a:spcBef>
              <a:buClr>
                <a:srgbClr val="CEA524"/>
              </a:buClr>
              <a:buSzPct val="100000"/>
              <a:buFont typeface="Wingdings" panose="05000000000000000000" pitchFamily="2" charset="2"/>
              <a:buChar char="q"/>
              <a:defRPr sz="2800" kern="1200">
                <a:solidFill>
                  <a:schemeClr val="tx1"/>
                </a:solidFill>
                <a:latin typeface="微软雅黑" panose="020B0503020204020204" pitchFamily="34" charset="-122"/>
                <a:ea typeface="微软雅黑" panose="020B0503020204020204" pitchFamily="34" charset="-122"/>
                <a:cs typeface="+mn-cs"/>
              </a:defRPr>
            </a:lvl1pPr>
            <a:lvl2pPr marL="640080" indent="-246888" algn="l" defTabSz="914400" rtl="0" eaLnBrk="1" latinLnBrk="0" hangingPunct="1">
              <a:lnSpc>
                <a:spcPct val="90000"/>
              </a:lnSpc>
              <a:spcBef>
                <a:spcPts val="500"/>
              </a:spcBef>
              <a:buClr>
                <a:srgbClr val="01559D"/>
              </a:buClr>
              <a:buFont typeface="Wingdings" panose="05000000000000000000" pitchFamily="2" charset="2"/>
              <a:buChar char="Ø"/>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a:t>在计算机系统或计算机应用系统中</a:t>
            </a:r>
            <a:r>
              <a:rPr lang="en-US" altLang="zh-CN" sz="2400" dirty="0"/>
              <a:t>, </a:t>
            </a:r>
            <a:r>
              <a:rPr lang="zh-CN" altLang="en-US" sz="2400" b="1" dirty="0">
                <a:solidFill>
                  <a:srgbClr val="0070C0"/>
                </a:solidFill>
              </a:rPr>
              <a:t>如何把现实中的逻辑语句、逻辑问题描述输入到系统中</a:t>
            </a:r>
            <a:r>
              <a:rPr lang="en-US" altLang="zh-CN" sz="2400" b="1" dirty="0">
                <a:solidFill>
                  <a:srgbClr val="0070C0"/>
                </a:solidFill>
              </a:rPr>
              <a:t>,</a:t>
            </a:r>
            <a:r>
              <a:rPr lang="zh-CN" altLang="en-US" sz="2400" b="1" dirty="0">
                <a:solidFill>
                  <a:srgbClr val="0070C0"/>
                </a:solidFill>
              </a:rPr>
              <a:t>计算机又如何去分析推导、演算，并进行相应的决策</a:t>
            </a:r>
            <a:r>
              <a:rPr lang="en-US" altLang="zh-CN" sz="2400" b="1" dirty="0">
                <a:solidFill>
                  <a:srgbClr val="0070C0"/>
                </a:solidFill>
              </a:rPr>
              <a:t>?  </a:t>
            </a:r>
          </a:p>
          <a:p>
            <a:pPr>
              <a:lnSpc>
                <a:spcPct val="150000"/>
              </a:lnSpc>
            </a:pPr>
            <a:r>
              <a:rPr lang="zh-CN" altLang="en-US" sz="2400" dirty="0"/>
              <a:t>如何将知识（很多知识都是命题）表示成计算机能接受理解的语言？</a:t>
            </a:r>
            <a:endParaRPr lang="en-US" altLang="zh-CN" sz="2400" dirty="0"/>
          </a:p>
          <a:p>
            <a:pPr>
              <a:lnSpc>
                <a:spcPct val="150000"/>
              </a:lnSpc>
            </a:pPr>
            <a:r>
              <a:rPr lang="zh-CN" altLang="en-US" sz="2400" dirty="0"/>
              <a:t>人工智能是怎么推理判断的？ </a:t>
            </a:r>
            <a:r>
              <a:rPr lang="zh-CN" altLang="en-US" sz="2400" b="1" dirty="0">
                <a:solidFill>
                  <a:srgbClr val="0070C0"/>
                </a:solidFill>
              </a:rPr>
              <a:t>数理逻辑是人工智能的必要基础！</a:t>
            </a:r>
            <a:endParaRPr lang="en-US" altLang="zh-CN" sz="2400" b="1" dirty="0">
              <a:solidFill>
                <a:srgbClr val="0070C0"/>
              </a:solidFill>
            </a:endParaRPr>
          </a:p>
          <a:p>
            <a:pPr>
              <a:lnSpc>
                <a:spcPct val="150000"/>
              </a:lnSpc>
            </a:pPr>
            <a:r>
              <a:rPr lang="zh-CN" altLang="en-US" sz="2400" dirty="0"/>
              <a:t>逻辑电路设计问题</a:t>
            </a:r>
            <a:endParaRPr lang="en-US" altLang="zh-CN" sz="2400" dirty="0"/>
          </a:p>
          <a:p>
            <a:pPr>
              <a:lnSpc>
                <a:spcPct val="150000"/>
              </a:lnSpc>
            </a:pPr>
            <a:r>
              <a:rPr lang="zh-CN" altLang="en-US" sz="2400" dirty="0"/>
              <a:t>程序设计问题等等</a:t>
            </a:r>
            <a:endParaRPr lang="en-US" altLang="zh-CN" sz="2400" dirty="0"/>
          </a:p>
        </p:txBody>
      </p:sp>
    </p:spTree>
    <p:extLst>
      <p:ext uri="{BB962C8B-B14F-4D97-AF65-F5344CB8AC3E}">
        <p14:creationId xmlns:p14="http://schemas.microsoft.com/office/powerpoint/2010/main" val="90258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命题函数</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gn="just">
                  <a:lnSpc>
                    <a:spcPct val="120000"/>
                  </a:lnSpc>
                </a:pPr>
                <a:r>
                  <a:rPr lang="zh-CN" altLang="en-US" dirty="0"/>
                  <a:t>例</a:t>
                </a:r>
                <a:r>
                  <a:rPr lang="en-US" altLang="zh-CN" dirty="0"/>
                  <a:t>:</a:t>
                </a:r>
                <a14:m>
                  <m:oMath xmlns:m="http://schemas.openxmlformats.org/officeDocument/2006/math">
                    <m:r>
                      <a:rPr lang="en-US" altLang="zh-CN" b="0" i="1" smtClean="0">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oMath>
                </a14:m>
                <a:r>
                  <a:rPr lang="zh-CN" altLang="en-US" dirty="0"/>
                  <a:t>表示</a:t>
                </a:r>
                <a:r>
                  <a:rPr lang="en-US" dirty="0"/>
                  <a:t>“</a:t>
                </a:r>
                <a14:m>
                  <m:oMath xmlns:m="http://schemas.openxmlformats.org/officeDocument/2006/math">
                    <m:r>
                      <a:rPr lang="en-US" altLang="zh-CN" i="1">
                        <a:latin typeface="Cambria Math" panose="02040503050406030204" pitchFamily="18" charset="0"/>
                      </a:rPr>
                      <m:t>𝑥</m:t>
                    </m:r>
                    <m:r>
                      <a:rPr lang="en-US" altLang="zh-CN" b="0" i="1" smtClean="0">
                        <a:latin typeface="Cambria Math" panose="02040503050406030204" pitchFamily="18" charset="0"/>
                      </a:rPr>
                      <m:t>+</m:t>
                    </m:r>
                    <m:r>
                      <a:rPr lang="en-US" altLang="zh-CN" i="1">
                        <a:latin typeface="Cambria Math" panose="02040503050406030204" pitchFamily="18" charset="0"/>
                      </a:rPr>
                      <m:t>𝑦</m:t>
                    </m:r>
                    <m:r>
                      <a:rPr lang="en-US" altLang="zh-CN" b="0" i="1" smtClean="0">
                        <a:latin typeface="Cambria Math" panose="02040503050406030204" pitchFamily="18" charset="0"/>
                      </a:rPr>
                      <m:t>=</m:t>
                    </m:r>
                    <m:r>
                      <a:rPr lang="en-US" altLang="zh-CN" i="1">
                        <a:latin typeface="Cambria Math" panose="02040503050406030204" pitchFamily="18" charset="0"/>
                      </a:rPr>
                      <m:t>𝑧</m:t>
                    </m:r>
                  </m:oMath>
                </a14:m>
                <a:r>
                  <a:rPr lang="en-US" i="1" dirty="0"/>
                  <a:t>”</a:t>
                </a:r>
                <a:r>
                  <a:rPr lang="en-US" altLang="zh-CN" i="1" dirty="0"/>
                  <a:t>,</a:t>
                </a:r>
                <a:r>
                  <a:rPr lang="en-US" i="1" dirty="0"/>
                  <a:t> </a:t>
                </a:r>
                <a14:m>
                  <m:oMath xmlns:m="http://schemas.openxmlformats.org/officeDocument/2006/math">
                    <m:r>
                      <a:rPr lang="en-US" altLang="zh-CN" i="1">
                        <a:latin typeface="Cambria Math" panose="02040503050406030204" pitchFamily="18" charset="0"/>
                      </a:rPr>
                      <m:t>𝑈</m:t>
                    </m:r>
                  </m:oMath>
                </a14:m>
                <a:r>
                  <a:rPr lang="en-US" dirty="0"/>
                  <a:t>(</a:t>
                </a:r>
                <a:r>
                  <a:rPr lang="zh-CN" altLang="en-US" dirty="0"/>
                  <a:t>对于三个变量</a:t>
                </a:r>
                <a:r>
                  <a:rPr lang="en-US" dirty="0"/>
                  <a:t>)</a:t>
                </a:r>
                <a:r>
                  <a:rPr lang="zh-CN" altLang="en-US" dirty="0"/>
                  <a:t>表示整数</a:t>
                </a:r>
                <a:r>
                  <a:rPr lang="en-US" dirty="0"/>
                  <a:t>. </a:t>
                </a:r>
                <a:r>
                  <a:rPr lang="zh-CN" altLang="en-US" dirty="0"/>
                  <a:t>确定下面的真值是什么</a:t>
                </a:r>
                <a:r>
                  <a:rPr lang="en-US" dirty="0"/>
                  <a:t>:</a:t>
                </a:r>
                <a:r>
                  <a:rPr lang="en-US" i="1" dirty="0"/>
                  <a:t> </a:t>
                </a:r>
                <a14:m>
                  <m:oMath xmlns:m="http://schemas.openxmlformats.org/officeDocument/2006/math">
                    <m:r>
                      <a:rPr lang="en-US" altLang="zh-CN" i="1">
                        <a:latin typeface="Cambria Math" panose="02040503050406030204" pitchFamily="18" charset="0"/>
                      </a:rPr>
                      <m:t>𝑅</m:t>
                    </m:r>
                  </m:oMath>
                </a14:m>
                <a:r>
                  <a:rPr lang="en-US" altLang="zh-CN" dirty="0"/>
                  <a:t>(</a:t>
                </a:r>
                <a:r>
                  <a:rPr lang="en-US" altLang="zh-CN" dirty="0">
                    <a:latin typeface="Cambria Math" pitchFamily="18" charset="0"/>
                    <a:ea typeface="Cambria Math" pitchFamily="18" charset="0"/>
                  </a:rPr>
                  <a:t>2,-1</a:t>
                </a:r>
                <a:r>
                  <a:rPr lang="en-US" altLang="zh-CN" dirty="0"/>
                  <a:t>,</a:t>
                </a:r>
                <a:r>
                  <a:rPr lang="en-US" altLang="zh-CN" dirty="0">
                    <a:latin typeface="Cambria Math" pitchFamily="18" charset="0"/>
                    <a:ea typeface="Cambria Math" pitchFamily="18" charset="0"/>
                  </a:rPr>
                  <a:t>5</a:t>
                </a:r>
                <a:r>
                  <a:rPr lang="en-US" altLang="zh-CN" dirty="0"/>
                  <a:t>), </a:t>
                </a:r>
                <a14:m>
                  <m:oMath xmlns:m="http://schemas.openxmlformats.org/officeDocument/2006/math">
                    <m:r>
                      <a:rPr lang="en-US" altLang="zh-CN" i="1">
                        <a:latin typeface="Cambria Math" panose="02040503050406030204" pitchFamily="18" charset="0"/>
                      </a:rPr>
                      <m:t>𝑅</m:t>
                    </m:r>
                  </m:oMath>
                </a14:m>
                <a:r>
                  <a:rPr lang="en-US" altLang="zh-CN" dirty="0"/>
                  <a:t>(</a:t>
                </a:r>
                <a:r>
                  <a:rPr lang="en-US" altLang="zh-CN" dirty="0">
                    <a:latin typeface="Cambria Math" pitchFamily="18" charset="0"/>
                    <a:ea typeface="Cambria Math" pitchFamily="18" charset="0"/>
                  </a:rPr>
                  <a:t>3,4,7</a:t>
                </a:r>
                <a:r>
                  <a:rPr lang="en-US" altLang="zh-CN" dirty="0"/>
                  <a:t>), </a:t>
                </a:r>
                <a14:m>
                  <m:oMath xmlns:m="http://schemas.openxmlformats.org/officeDocument/2006/math">
                    <m:r>
                      <a:rPr lang="en-US" altLang="zh-CN" i="1">
                        <a:latin typeface="Cambria Math" panose="02040503050406030204" pitchFamily="18" charset="0"/>
                      </a:rPr>
                      <m:t>𝑅</m:t>
                    </m:r>
                  </m:oMath>
                </a14:m>
                <a:r>
                  <a:rPr lang="en-US" altLang="zh-CN" dirty="0"/>
                  <a:t>(</a:t>
                </a:r>
                <a14:m>
                  <m:oMath xmlns:m="http://schemas.openxmlformats.org/officeDocument/2006/math">
                    <m:r>
                      <a:rPr lang="en-US" altLang="zh-CN" i="1">
                        <a:latin typeface="Cambria Math" panose="02040503050406030204" pitchFamily="18" charset="0"/>
                      </a:rPr>
                      <m:t>𝑥</m:t>
                    </m:r>
                  </m:oMath>
                </a14:m>
                <a:r>
                  <a:rPr lang="en-US" altLang="zh-CN" dirty="0"/>
                  <a:t>, </a:t>
                </a:r>
                <a:r>
                  <a:rPr lang="en-US" altLang="zh-CN" dirty="0">
                    <a:latin typeface="Cambria Math" pitchFamily="18" charset="0"/>
                    <a:ea typeface="Cambria Math" pitchFamily="18" charset="0"/>
                  </a:rPr>
                  <a:t>3</a:t>
                </a:r>
                <a:r>
                  <a:rPr lang="en-US" altLang="zh-CN" dirty="0"/>
                  <a:t>, </a:t>
                </a:r>
                <a14:m>
                  <m:oMath xmlns:m="http://schemas.openxmlformats.org/officeDocument/2006/math">
                    <m:r>
                      <a:rPr lang="en-US" altLang="zh-CN" i="1">
                        <a:latin typeface="Cambria Math" panose="02040503050406030204" pitchFamily="18" charset="0"/>
                      </a:rPr>
                      <m:t>𝑧</m:t>
                    </m:r>
                  </m:oMath>
                </a14:m>
                <a:r>
                  <a:rPr lang="en-US" altLang="zh-CN" dirty="0"/>
                  <a:t>)</a:t>
                </a:r>
              </a:p>
              <a:p>
                <a:pPr>
                  <a:lnSpc>
                    <a:spcPct val="120000"/>
                  </a:lnSpc>
                </a:pPr>
                <a:r>
                  <a:rPr lang="zh-CN" altLang="en-US" dirty="0"/>
                  <a:t>解</a:t>
                </a:r>
                <a:r>
                  <a:rPr lang="en-US" altLang="zh-CN" dirty="0"/>
                  <a:t>: </a:t>
                </a:r>
                <a14:m>
                  <m:oMath xmlns:m="http://schemas.openxmlformats.org/officeDocument/2006/math">
                    <m:r>
                      <a:rPr lang="en-US" altLang="zh-CN" i="1">
                        <a:latin typeface="Cambria Math" panose="02040503050406030204" pitchFamily="18" charset="0"/>
                      </a:rPr>
                      <m:t>𝑅</m:t>
                    </m:r>
                  </m:oMath>
                </a14:m>
                <a:r>
                  <a:rPr lang="en-US" dirty="0"/>
                  <a:t>(2,-1,5)</a:t>
                </a:r>
                <a:r>
                  <a:rPr lang="zh-CN" altLang="en-US" dirty="0"/>
                  <a:t>为假</a:t>
                </a:r>
                <a:r>
                  <a:rPr lang="en-US" altLang="zh-CN" dirty="0"/>
                  <a:t>, </a:t>
                </a:r>
                <a14:m>
                  <m:oMath xmlns:m="http://schemas.openxmlformats.org/officeDocument/2006/math">
                    <m:r>
                      <a:rPr lang="en-US" altLang="zh-CN" i="1">
                        <a:latin typeface="Cambria Math" panose="02040503050406030204" pitchFamily="18" charset="0"/>
                      </a:rPr>
                      <m:t>𝑅</m:t>
                    </m:r>
                  </m:oMath>
                </a14:m>
                <a:r>
                  <a:rPr lang="en-US" dirty="0"/>
                  <a:t>(3,4,7)</a:t>
                </a:r>
                <a:r>
                  <a:rPr lang="zh-CN" altLang="en-US" dirty="0"/>
                  <a:t>为真</a:t>
                </a:r>
                <a:r>
                  <a:rPr lang="en-US" altLang="zh-CN" dirty="0"/>
                  <a:t>, </a:t>
                </a:r>
                <a14:m>
                  <m:oMath xmlns:m="http://schemas.openxmlformats.org/officeDocument/2006/math">
                    <m:r>
                      <a:rPr lang="en-US" altLang="zh-CN" i="1">
                        <a:latin typeface="Cambria Math" panose="02040503050406030204" pitchFamily="18" charset="0"/>
                      </a:rPr>
                      <m:t>𝑅</m:t>
                    </m:r>
                  </m:oMath>
                </a14:m>
                <a:r>
                  <a:rPr lang="en-US" dirty="0"/>
                  <a:t>(</a:t>
                </a:r>
                <a14:m>
                  <m:oMath xmlns:m="http://schemas.openxmlformats.org/officeDocument/2006/math">
                    <m:r>
                      <a:rPr lang="en-US" altLang="zh-CN" i="1">
                        <a:latin typeface="Cambria Math" panose="02040503050406030204" pitchFamily="18" charset="0"/>
                      </a:rPr>
                      <m:t>𝑥</m:t>
                    </m:r>
                  </m:oMath>
                </a14:m>
                <a:r>
                  <a:rPr lang="en-US" dirty="0"/>
                  <a:t>, 3, </a:t>
                </a:r>
                <a14:m>
                  <m:oMath xmlns:m="http://schemas.openxmlformats.org/officeDocument/2006/math">
                    <m:r>
                      <a:rPr lang="en-US" altLang="zh-CN" i="1">
                        <a:latin typeface="Cambria Math" panose="02040503050406030204" pitchFamily="18" charset="0"/>
                      </a:rPr>
                      <m:t>𝑧</m:t>
                    </m:r>
                  </m:oMath>
                </a14:m>
                <a:r>
                  <a:rPr lang="en-US" dirty="0"/>
                  <a:t>)</a:t>
                </a:r>
                <a:r>
                  <a:rPr lang="zh-CN" altLang="en-US" dirty="0"/>
                  <a:t>不是命题</a:t>
                </a:r>
                <a:r>
                  <a:rPr lang="en-US" altLang="zh-CN" dirty="0"/>
                  <a:t>.</a:t>
                </a:r>
              </a:p>
              <a:p>
                <a:pPr>
                  <a:lnSpc>
                    <a:spcPct val="120000"/>
                  </a:lnSpc>
                </a:pPr>
                <a:endParaRPr lang="en-US" b="1" dirty="0"/>
              </a:p>
              <a:p>
                <a:r>
                  <a:rPr lang="zh-CN" altLang="en-US" dirty="0"/>
                  <a:t>例</a:t>
                </a:r>
                <a:r>
                  <a:rPr lang="en-US" altLang="zh-CN" dirty="0"/>
                  <a:t>:</a:t>
                </a:r>
                <a14:m>
                  <m:oMath xmlns:m="http://schemas.openxmlformats.org/officeDocument/2006/math">
                    <m:r>
                      <a:rPr lang="en-US" altLang="zh-CN" b="0" i="1" smtClean="0">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oMath>
                </a14:m>
                <a:r>
                  <a:rPr lang="zh-CN" altLang="en-US" dirty="0"/>
                  <a:t>表示</a:t>
                </a:r>
                <a:r>
                  <a:rPr lang="en-US" dirty="0"/>
                  <a:t>“</a:t>
                </a:r>
                <a14:m>
                  <m:oMath xmlns:m="http://schemas.openxmlformats.org/officeDocument/2006/math">
                    <m:r>
                      <a:rPr lang="en-US" altLang="zh-CN" i="1">
                        <a:latin typeface="Cambria Math" panose="02040503050406030204" pitchFamily="18" charset="0"/>
                      </a:rPr>
                      <m:t>𝑥</m:t>
                    </m:r>
                    <m:r>
                      <a:rPr lang="en-US" altLang="zh-CN" b="0" i="1" smtClean="0">
                        <a:latin typeface="Cambria Math" panose="02040503050406030204" pitchFamily="18" charset="0"/>
                      </a:rPr>
                      <m:t>−</m:t>
                    </m:r>
                    <m:r>
                      <a:rPr lang="en-US" altLang="zh-CN" i="1">
                        <a:latin typeface="Cambria Math" panose="02040503050406030204" pitchFamily="18" charset="0"/>
                      </a:rPr>
                      <m:t>𝑦</m:t>
                    </m:r>
                    <m:r>
                      <a:rPr lang="en-US" altLang="zh-CN" b="0" i="1" smtClean="0">
                        <a:latin typeface="Cambria Math" panose="02040503050406030204" pitchFamily="18" charset="0"/>
                      </a:rPr>
                      <m:t>=</m:t>
                    </m:r>
                    <m:r>
                      <a:rPr lang="en-US" altLang="zh-CN" i="1">
                        <a:latin typeface="Cambria Math" panose="02040503050406030204" pitchFamily="18" charset="0"/>
                      </a:rPr>
                      <m:t>𝑧</m:t>
                    </m:r>
                  </m:oMath>
                </a14:m>
                <a:r>
                  <a:rPr lang="en-US" i="1" dirty="0"/>
                  <a:t>”</a:t>
                </a:r>
                <a:r>
                  <a:rPr lang="en-US" altLang="zh-CN" i="1" dirty="0"/>
                  <a:t>, </a:t>
                </a:r>
                <a14:m>
                  <m:oMath xmlns:m="http://schemas.openxmlformats.org/officeDocument/2006/math">
                    <m:r>
                      <a:rPr lang="en-US" altLang="zh-CN" i="1">
                        <a:latin typeface="Cambria Math" panose="02040503050406030204" pitchFamily="18" charset="0"/>
                      </a:rPr>
                      <m:t>𝑈</m:t>
                    </m:r>
                  </m:oMath>
                </a14:m>
                <a:r>
                  <a:rPr lang="zh-CN" altLang="en-US" dirty="0"/>
                  <a:t>表示整数</a:t>
                </a:r>
                <a:r>
                  <a:rPr lang="en-US" dirty="0"/>
                  <a:t>. </a:t>
                </a:r>
                <a:r>
                  <a:rPr lang="zh-CN" altLang="en-US" dirty="0"/>
                  <a:t>确定下面的真值是什么</a:t>
                </a:r>
                <a:r>
                  <a:rPr lang="en-US" altLang="zh-CN" dirty="0"/>
                  <a:t>: </a:t>
                </a:r>
                <a14:m>
                  <m:oMath xmlns:m="http://schemas.openxmlformats.org/officeDocument/2006/math">
                    <m:r>
                      <a:rPr lang="en-US" altLang="zh-CN" i="1">
                        <a:latin typeface="Cambria Math" panose="02040503050406030204" pitchFamily="18" charset="0"/>
                      </a:rPr>
                      <m:t>𝑄</m:t>
                    </m:r>
                  </m:oMath>
                </a14:m>
                <a:r>
                  <a:rPr lang="en-US" dirty="0"/>
                  <a:t>(</a:t>
                </a:r>
                <a:r>
                  <a:rPr lang="en-US" dirty="0">
                    <a:latin typeface="Cambria Math" pitchFamily="18" charset="0"/>
                    <a:ea typeface="Cambria Math" pitchFamily="18" charset="0"/>
                  </a:rPr>
                  <a:t>2,-1,3</a:t>
                </a:r>
                <a:r>
                  <a:rPr lang="en-US" dirty="0"/>
                  <a:t>), </a:t>
                </a:r>
                <a14:m>
                  <m:oMath xmlns:m="http://schemas.openxmlformats.org/officeDocument/2006/math">
                    <m:r>
                      <a:rPr lang="en-US" altLang="zh-CN" i="1">
                        <a:latin typeface="Cambria Math" panose="02040503050406030204" pitchFamily="18" charset="0"/>
                      </a:rPr>
                      <m:t>𝑄</m:t>
                    </m:r>
                  </m:oMath>
                </a14:m>
                <a:r>
                  <a:rPr lang="en-US" altLang="zh-CN" dirty="0"/>
                  <a:t>(</a:t>
                </a:r>
                <a:r>
                  <a:rPr lang="en-US" altLang="zh-CN" dirty="0">
                    <a:latin typeface="Cambria Math" pitchFamily="18" charset="0"/>
                    <a:ea typeface="Cambria Math" pitchFamily="18" charset="0"/>
                  </a:rPr>
                  <a:t>3,4,7</a:t>
                </a:r>
                <a:r>
                  <a:rPr lang="en-US" altLang="zh-CN" dirty="0"/>
                  <a:t>), </a:t>
                </a:r>
                <a14:m>
                  <m:oMath xmlns:m="http://schemas.openxmlformats.org/officeDocument/2006/math">
                    <m:r>
                      <a:rPr lang="en-US" altLang="zh-CN" i="1">
                        <a:latin typeface="Cambria Math" panose="02040503050406030204" pitchFamily="18" charset="0"/>
                      </a:rPr>
                      <m:t>𝑄</m:t>
                    </m:r>
                  </m:oMath>
                </a14:m>
                <a:r>
                  <a:rPr lang="en-US" altLang="zh-CN" dirty="0"/>
                  <a:t>(</a:t>
                </a:r>
                <a14:m>
                  <m:oMath xmlns:m="http://schemas.openxmlformats.org/officeDocument/2006/math">
                    <m:r>
                      <a:rPr lang="en-US" altLang="zh-CN" i="1">
                        <a:latin typeface="Cambria Math" panose="02040503050406030204" pitchFamily="18" charset="0"/>
                      </a:rPr>
                      <m:t>𝑥</m:t>
                    </m:r>
                  </m:oMath>
                </a14:m>
                <a:r>
                  <a:rPr lang="en-US" altLang="zh-CN" dirty="0"/>
                  <a:t>, </a:t>
                </a:r>
                <a:r>
                  <a:rPr lang="en-US" altLang="zh-CN" dirty="0">
                    <a:latin typeface="Cambria Math" pitchFamily="18" charset="0"/>
                    <a:ea typeface="Cambria Math" pitchFamily="18" charset="0"/>
                  </a:rPr>
                  <a:t>3</a:t>
                </a:r>
                <a:r>
                  <a:rPr lang="en-US" altLang="zh-CN" dirty="0"/>
                  <a:t>, </a:t>
                </a:r>
                <a14:m>
                  <m:oMath xmlns:m="http://schemas.openxmlformats.org/officeDocument/2006/math">
                    <m:r>
                      <a:rPr lang="en-US" altLang="zh-CN" i="1">
                        <a:latin typeface="Cambria Math" panose="02040503050406030204" pitchFamily="18" charset="0"/>
                      </a:rPr>
                      <m:t>𝑧</m:t>
                    </m:r>
                  </m:oMath>
                </a14:m>
                <a:r>
                  <a:rPr lang="en-US" altLang="zh-CN" dirty="0"/>
                  <a:t>)</a:t>
                </a:r>
              </a:p>
              <a:p>
                <a:r>
                  <a:rPr lang="zh-CN" altLang="en-US" dirty="0"/>
                  <a:t>解</a:t>
                </a:r>
                <a:r>
                  <a:rPr lang="en-US" altLang="zh-CN" dirty="0"/>
                  <a:t>: </a:t>
                </a:r>
                <a14:m>
                  <m:oMath xmlns:m="http://schemas.openxmlformats.org/officeDocument/2006/math">
                    <m:r>
                      <a:rPr lang="en-US" altLang="zh-CN" i="1">
                        <a:latin typeface="Cambria Math" panose="02040503050406030204" pitchFamily="18" charset="0"/>
                      </a:rPr>
                      <m:t>𝑄</m:t>
                    </m:r>
                  </m:oMath>
                </a14:m>
                <a:r>
                  <a:rPr lang="en-US" altLang="zh-CN" dirty="0"/>
                  <a:t>(2,-1,3)</a:t>
                </a:r>
                <a:r>
                  <a:rPr lang="zh-CN" altLang="en-US" dirty="0"/>
                  <a:t>为真</a:t>
                </a:r>
                <a:r>
                  <a:rPr lang="en-US" altLang="zh-CN" dirty="0"/>
                  <a:t>, </a:t>
                </a:r>
                <a14:m>
                  <m:oMath xmlns:m="http://schemas.openxmlformats.org/officeDocument/2006/math">
                    <m:r>
                      <a:rPr lang="en-US" altLang="zh-CN" i="1">
                        <a:latin typeface="Cambria Math" panose="02040503050406030204" pitchFamily="18" charset="0"/>
                      </a:rPr>
                      <m:t>𝑄</m:t>
                    </m:r>
                  </m:oMath>
                </a14:m>
                <a:r>
                  <a:rPr lang="en-US" dirty="0"/>
                  <a:t>(3,4,7)</a:t>
                </a:r>
                <a:r>
                  <a:rPr lang="zh-CN" altLang="en-US" dirty="0"/>
                  <a:t>为假</a:t>
                </a:r>
                <a:r>
                  <a:rPr lang="en-US" altLang="zh-CN" dirty="0"/>
                  <a:t>, </a:t>
                </a:r>
                <a14:m>
                  <m:oMath xmlns:m="http://schemas.openxmlformats.org/officeDocument/2006/math">
                    <m:r>
                      <a:rPr lang="en-US" altLang="zh-CN" i="1">
                        <a:latin typeface="Cambria Math" panose="02040503050406030204" pitchFamily="18" charset="0"/>
                      </a:rPr>
                      <m:t>𝑄</m:t>
                    </m:r>
                  </m:oMath>
                </a14:m>
                <a:r>
                  <a:rPr lang="en-US" dirty="0"/>
                  <a:t>(</a:t>
                </a:r>
                <a14:m>
                  <m:oMath xmlns:m="http://schemas.openxmlformats.org/officeDocument/2006/math">
                    <m:r>
                      <a:rPr lang="en-US" altLang="zh-CN" i="1">
                        <a:latin typeface="Cambria Math" panose="02040503050406030204" pitchFamily="18" charset="0"/>
                      </a:rPr>
                      <m:t>𝑥</m:t>
                    </m:r>
                  </m:oMath>
                </a14:m>
                <a:r>
                  <a:rPr lang="en-US" dirty="0"/>
                  <a:t>, 3, </a:t>
                </a:r>
                <a14:m>
                  <m:oMath xmlns:m="http://schemas.openxmlformats.org/officeDocument/2006/math">
                    <m:r>
                      <a:rPr lang="en-US" altLang="zh-CN" i="1">
                        <a:latin typeface="Cambria Math" panose="02040503050406030204" pitchFamily="18" charset="0"/>
                      </a:rPr>
                      <m:t>𝑧</m:t>
                    </m:r>
                  </m:oMath>
                </a14:m>
                <a:r>
                  <a:rPr lang="en-US" dirty="0"/>
                  <a:t>)</a:t>
                </a:r>
                <a:r>
                  <a:rPr lang="zh-CN" altLang="en-US" dirty="0"/>
                  <a:t>不是命题</a:t>
                </a:r>
                <a:r>
                  <a:rPr lang="en-US" altLang="zh-CN" dirty="0"/>
                  <a:t>.</a:t>
                </a:r>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99" t="-476" r="-1276"/>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EEEED070-72F6-4FBA-A2FA-EEF2E26072FD}"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80</a:t>
            </a:fld>
            <a:endParaRPr lang="zh-CN" altLang="en-US" dirty="0"/>
          </a:p>
        </p:txBody>
      </p:sp>
    </p:spTree>
    <p:custDataLst>
      <p:tags r:id="rId1"/>
    </p:custDataLst>
    <p:extLst>
      <p:ext uri="{BB962C8B-B14F-4D97-AF65-F5344CB8AC3E}">
        <p14:creationId xmlns:p14="http://schemas.microsoft.com/office/powerpoint/2010/main" val="1428695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down)">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down)">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复合表达式</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a:t>表达式中包含变量</a:t>
                </a:r>
                <a:r>
                  <a:rPr lang="en-US" altLang="zh-CN" dirty="0"/>
                  <a:t>, </a:t>
                </a:r>
                <a:r>
                  <a:rPr lang="zh-CN" altLang="en-US" dirty="0"/>
                  <a:t>那它就不是命题</a:t>
                </a:r>
                <a:r>
                  <a:rPr lang="en-US" altLang="zh-CN" dirty="0"/>
                  <a:t>, </a:t>
                </a:r>
                <a:r>
                  <a:rPr lang="zh-CN" altLang="en-US" dirty="0"/>
                  <a:t>所以也不存在真值</a:t>
                </a:r>
                <a:r>
                  <a:rPr lang="en-US" altLang="zh-CN" dirty="0"/>
                  <a:t>, </a:t>
                </a:r>
                <a:r>
                  <a:rPr lang="zh-CN" altLang="en-US" dirty="0"/>
                  <a:t>例如</a:t>
                </a:r>
                <a:r>
                  <a:rPr lang="en-US" dirty="0"/>
                  <a:t>,</a:t>
                </a:r>
              </a:p>
              <a:p>
                <a:pPr lvl="1">
                  <a:buNone/>
                </a:pPr>
                <a14:m>
                  <m:oMath xmlns:m="http://schemas.openxmlformats.org/officeDocument/2006/math">
                    <m:r>
                      <a:rPr lang="en-US" altLang="zh-CN" i="1">
                        <a:latin typeface="Cambria Math" panose="02040503050406030204" pitchFamily="18" charset="0"/>
                      </a:rPr>
                      <m:t>𝑃</m:t>
                    </m:r>
                  </m:oMath>
                </a14:m>
                <a:r>
                  <a:rPr lang="en-US" dirty="0"/>
                  <a:t>(</a:t>
                </a:r>
                <a:r>
                  <a:rPr lang="en-US" dirty="0">
                    <a:latin typeface="Cambria Math" pitchFamily="18" charset="0"/>
                    <a:ea typeface="Cambria Math" pitchFamily="18" charset="0"/>
                  </a:rPr>
                  <a:t>3</a:t>
                </a:r>
                <a:r>
                  <a:rPr lang="en-US" dirty="0"/>
                  <a:t>) </a:t>
                </a:r>
                <a:r>
                  <a:rPr lang="en-US" dirty="0">
                    <a:latin typeface="Cambria Math"/>
                    <a:ea typeface="Cambria Math"/>
                  </a:rPr>
                  <a:t>∧ </a:t>
                </a:r>
                <a14:m>
                  <m:oMath xmlns:m="http://schemas.openxmlformats.org/officeDocument/2006/math">
                    <m:r>
                      <a:rPr lang="en-US" altLang="zh-CN" i="1">
                        <a:latin typeface="Cambria Math" panose="02040503050406030204" pitchFamily="18" charset="0"/>
                      </a:rPr>
                      <m:t>𝑃</m:t>
                    </m:r>
                  </m:oMath>
                </a14:m>
                <a:r>
                  <a:rPr lang="en-US" dirty="0">
                    <a:latin typeface="Cambria Math"/>
                    <a:ea typeface="Cambria Math"/>
                  </a:rPr>
                  <a:t>(</a:t>
                </a:r>
                <a14:m>
                  <m:oMath xmlns:m="http://schemas.openxmlformats.org/officeDocument/2006/math">
                    <m:r>
                      <a:rPr lang="en-US" altLang="zh-CN" i="1">
                        <a:latin typeface="Cambria Math" panose="02040503050406030204" pitchFamily="18" charset="0"/>
                      </a:rPr>
                      <m:t>𝑦</m:t>
                    </m:r>
                  </m:oMath>
                </a14:m>
                <a:r>
                  <a:rPr lang="en-US" dirty="0">
                    <a:latin typeface="Cambria Math"/>
                    <a:ea typeface="Cambria Math"/>
                  </a:rPr>
                  <a:t>)      </a:t>
                </a:r>
              </a:p>
              <a:p>
                <a:pPr lvl="1">
                  <a:buNone/>
                </a:pPr>
                <a14:m>
                  <m:oMath xmlns:m="http://schemas.openxmlformats.org/officeDocument/2006/math">
                    <m:r>
                      <a:rPr lang="en-US" altLang="zh-CN" i="1">
                        <a:latin typeface="Cambria Math" panose="02040503050406030204" pitchFamily="18" charset="0"/>
                      </a:rPr>
                      <m:t>𝑃</m:t>
                    </m:r>
                  </m:oMath>
                </a14:m>
                <a:r>
                  <a:rPr lang="en-US" dirty="0"/>
                  <a:t>(</a:t>
                </a:r>
                <a14:m>
                  <m:oMath xmlns:m="http://schemas.openxmlformats.org/officeDocument/2006/math">
                    <m:r>
                      <a:rPr lang="en-US" altLang="zh-CN" i="1">
                        <a:latin typeface="Cambria Math" panose="02040503050406030204" pitchFamily="18" charset="0"/>
                      </a:rPr>
                      <m:t>𝑥</m:t>
                    </m:r>
                  </m:oMath>
                </a14:m>
                <a:r>
                  <a:rPr lang="en-US" dirty="0"/>
                  <a:t>) </a:t>
                </a:r>
                <a:r>
                  <a:rPr lang="en-US" dirty="0">
                    <a:latin typeface="Cambria Math"/>
                    <a:ea typeface="Cambria Math"/>
                  </a:rPr>
                  <a:t>→ </a:t>
                </a:r>
                <a14:m>
                  <m:oMath xmlns:m="http://schemas.openxmlformats.org/officeDocument/2006/math">
                    <m:r>
                      <a:rPr lang="en-US" altLang="zh-CN" i="1">
                        <a:latin typeface="Cambria Math" panose="02040503050406030204" pitchFamily="18" charset="0"/>
                      </a:rPr>
                      <m:t>𝑃</m:t>
                    </m:r>
                  </m:oMath>
                </a14:m>
                <a:r>
                  <a:rPr lang="en-US" dirty="0">
                    <a:latin typeface="Cambria Math"/>
                    <a:ea typeface="Cambria Math"/>
                  </a:rPr>
                  <a:t>(</a:t>
                </a:r>
                <a14:m>
                  <m:oMath xmlns:m="http://schemas.openxmlformats.org/officeDocument/2006/math">
                    <m:r>
                      <a:rPr lang="en-US" altLang="zh-CN" i="1">
                        <a:latin typeface="Cambria Math" panose="02040503050406030204" pitchFamily="18" charset="0"/>
                      </a:rPr>
                      <m:t>𝑦</m:t>
                    </m:r>
                  </m:oMath>
                </a14:m>
                <a:r>
                  <a:rPr lang="en-US" dirty="0">
                    <a:latin typeface="Cambria Math"/>
                    <a:ea typeface="Cambria Math"/>
                  </a:rPr>
                  <a:t>)</a:t>
                </a:r>
              </a:p>
              <a:p>
                <a:r>
                  <a:rPr lang="zh-CN" altLang="en-US" dirty="0"/>
                  <a:t>但是</a:t>
                </a:r>
                <a:r>
                  <a:rPr lang="en-US" altLang="zh-CN" dirty="0"/>
                  <a:t>, </a:t>
                </a:r>
                <a:r>
                  <a:rPr lang="zh-CN" altLang="en-US" dirty="0"/>
                  <a:t>当用量词后</a:t>
                </a:r>
                <a:r>
                  <a:rPr lang="en-US" dirty="0"/>
                  <a:t>(</a:t>
                </a:r>
                <a:r>
                  <a:rPr lang="zh-CN" altLang="en-US" dirty="0"/>
                  <a:t>后续章节将介绍</a:t>
                </a:r>
                <a:r>
                  <a:rPr lang="en-US" dirty="0"/>
                  <a:t>), </a:t>
                </a:r>
                <a:r>
                  <a:rPr lang="zh-CN" altLang="en-US" dirty="0"/>
                  <a:t>这些表达式</a:t>
                </a:r>
                <a:r>
                  <a:rPr lang="en-US" dirty="0"/>
                  <a:t>(</a:t>
                </a:r>
                <a:r>
                  <a:rPr lang="zh-CN" altLang="en-US" dirty="0"/>
                  <a:t>命题函数</a:t>
                </a:r>
                <a:r>
                  <a:rPr lang="en-US" dirty="0"/>
                  <a:t>)</a:t>
                </a:r>
                <a:r>
                  <a:rPr lang="zh-CN" altLang="en-US" dirty="0"/>
                  <a:t>就变成了命题</a:t>
                </a:r>
                <a:r>
                  <a:rPr lang="en-US" dirty="0"/>
                  <a:t>.</a:t>
                </a:r>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r="-6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0C061EC7-E1B7-4DB9-8CAB-227D6A047185}"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81</a:t>
            </a:fld>
            <a:endParaRPr lang="zh-CN" altLang="en-US" dirty="0"/>
          </a:p>
        </p:txBody>
      </p:sp>
    </p:spTree>
    <p:extLst>
      <p:ext uri="{BB962C8B-B14F-4D97-AF65-F5344CB8AC3E}">
        <p14:creationId xmlns:p14="http://schemas.microsoft.com/office/powerpoint/2010/main" val="22897799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304802" y="3200400"/>
            <a:ext cx="11277599" cy="8382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normAutofit/>
          </a:bodyPr>
          <a:lstStyle/>
          <a:p>
            <a:r>
              <a:rPr lang="zh-CN" altLang="en-US" dirty="0"/>
              <a:t>量词</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a:t>我们需要</a:t>
                </a:r>
                <a:r>
                  <a:rPr lang="zh-CN" altLang="en-US" b="1" dirty="0">
                    <a:solidFill>
                      <a:srgbClr val="C00000"/>
                    </a:solidFill>
                  </a:rPr>
                  <a:t>量词</a:t>
                </a:r>
                <a:r>
                  <a:rPr lang="zh-CN" altLang="en-US" dirty="0"/>
                  <a:t>来表达语句中的</a:t>
                </a:r>
                <a:r>
                  <a:rPr lang="en-US" altLang="zh-CN" dirty="0"/>
                  <a:t>“</a:t>
                </a:r>
                <a:r>
                  <a:rPr lang="zh-CN" altLang="en-US" dirty="0"/>
                  <a:t>所有</a:t>
                </a:r>
                <a:r>
                  <a:rPr lang="en-US" altLang="zh-CN" dirty="0"/>
                  <a:t>”,”</a:t>
                </a:r>
                <a:r>
                  <a:rPr lang="zh-CN" altLang="en-US" dirty="0"/>
                  <a:t>一些</a:t>
                </a:r>
                <a:r>
                  <a:rPr lang="en-US" altLang="zh-CN" dirty="0"/>
                  <a:t>”:</a:t>
                </a:r>
                <a:endParaRPr lang="en-US" dirty="0"/>
              </a:p>
              <a:p>
                <a:pPr lvl="1"/>
                <a:r>
                  <a:rPr lang="en-US" dirty="0"/>
                  <a:t>“</a:t>
                </a:r>
                <a:r>
                  <a:rPr lang="zh-CN" altLang="en-US" dirty="0"/>
                  <a:t>所有的人都是凡人</a:t>
                </a:r>
                <a:r>
                  <a:rPr lang="en-US" dirty="0"/>
                  <a:t>”</a:t>
                </a:r>
              </a:p>
              <a:p>
                <a:pPr lvl="1"/>
                <a:r>
                  <a:rPr lang="en-US" dirty="0"/>
                  <a:t>“</a:t>
                </a:r>
                <a:r>
                  <a:rPr lang="zh-CN" altLang="en-US" dirty="0"/>
                  <a:t>有些猫没有毛</a:t>
                </a:r>
                <a:r>
                  <a:rPr lang="en-US" dirty="0"/>
                  <a:t>”</a:t>
                </a:r>
              </a:p>
              <a:p>
                <a:pPr lvl="1"/>
                <a:endParaRPr lang="en-US" dirty="0"/>
              </a:p>
              <a:p>
                <a:r>
                  <a:rPr lang="zh-CN" altLang="en-US" dirty="0"/>
                  <a:t>最重要的两个量词</a:t>
                </a:r>
                <a:r>
                  <a:rPr lang="en-US" dirty="0"/>
                  <a:t>:</a:t>
                </a:r>
              </a:p>
              <a:p>
                <a:pPr lvl="1"/>
                <a:r>
                  <a:rPr lang="zh-CN" altLang="en-US" b="1" dirty="0">
                    <a:solidFill>
                      <a:srgbClr val="C00000"/>
                    </a:solidFill>
                  </a:rPr>
                  <a:t>全称量词</a:t>
                </a:r>
                <a:r>
                  <a:rPr lang="en-US" i="1" dirty="0"/>
                  <a:t>, </a:t>
                </a:r>
                <a:r>
                  <a:rPr lang="en-US" dirty="0">
                    <a:sym typeface="Symbol"/>
                  </a:rPr>
                  <a:t>“</a:t>
                </a:r>
                <a:r>
                  <a:rPr lang="zh-CN" altLang="en-US" dirty="0">
                    <a:sym typeface="Symbol"/>
                  </a:rPr>
                  <a:t>所有</a:t>
                </a:r>
                <a:r>
                  <a:rPr lang="en-US" dirty="0"/>
                  <a:t>,”   </a:t>
                </a:r>
                <a:r>
                  <a:rPr lang="zh-CN" altLang="en-US" dirty="0"/>
                  <a:t>符号</a:t>
                </a:r>
                <a14:m>
                  <m:oMath xmlns:m="http://schemas.openxmlformats.org/officeDocument/2006/math">
                    <m:r>
                      <a:rPr lang="zh-CN" altLang="en-US" sz="2800" i="1">
                        <a:latin typeface="Cambria Math" panose="02040503050406030204" pitchFamily="18" charset="0"/>
                      </a:rPr>
                      <m:t>∀</m:t>
                    </m:r>
                  </m:oMath>
                </a14:m>
                <a:r>
                  <a:rPr lang="zh-CN" altLang="en-US" dirty="0"/>
                  <a:t>称为全称量词</a:t>
                </a:r>
                <a:r>
                  <a:rPr lang="en-US" altLang="zh-CN" dirty="0"/>
                  <a:t>.</a:t>
                </a:r>
                <a:endParaRPr lang="en-US" altLang="zh-CN" dirty="0">
                  <a:sym typeface="Symbol"/>
                </a:endParaRPr>
              </a:p>
              <a:p>
                <a:pPr lvl="1"/>
                <a:r>
                  <a:rPr lang="zh-CN" altLang="en-US" b="1" dirty="0">
                    <a:solidFill>
                      <a:srgbClr val="C00000"/>
                    </a:solidFill>
                  </a:rPr>
                  <a:t>存在量词</a:t>
                </a:r>
                <a:r>
                  <a:rPr lang="en-US" dirty="0"/>
                  <a:t>, “</a:t>
                </a:r>
                <a:r>
                  <a:rPr lang="zh-CN" altLang="en-US" dirty="0"/>
                  <a:t>有些</a:t>
                </a:r>
                <a:r>
                  <a:rPr lang="en-US" dirty="0"/>
                  <a:t>,”   </a:t>
                </a:r>
                <a:r>
                  <a:rPr lang="zh-CN" altLang="en-US" dirty="0"/>
                  <a:t>符号</a:t>
                </a:r>
                <a14:m>
                  <m:oMath xmlns:m="http://schemas.openxmlformats.org/officeDocument/2006/math">
                    <m:r>
                      <a:rPr lang="zh-CN" altLang="en-US" i="1">
                        <a:latin typeface="Cambria Math" panose="02040503050406030204" pitchFamily="18" charset="0"/>
                      </a:rPr>
                      <m:t>∃</m:t>
                    </m:r>
                    <m:r>
                      <m:rPr>
                        <m:nor/>
                      </m:rPr>
                      <a:rPr lang="zh-CN" altLang="en-US" dirty="0"/>
                      <m:t>称为</m:t>
                    </m:r>
                    <m:r>
                      <a:rPr lang="zh-CN" altLang="en-US" i="1" dirty="0" smtClean="0">
                        <a:latin typeface="Cambria Math" panose="02040503050406030204" pitchFamily="18" charset="0"/>
                      </a:rPr>
                      <m:t>存在</m:t>
                    </m:r>
                    <m:r>
                      <m:rPr>
                        <m:nor/>
                      </m:rPr>
                      <a:rPr lang="zh-CN" altLang="en-US" dirty="0"/>
                      <m:t>量词</m:t>
                    </m:r>
                    <m:r>
                      <m:rPr>
                        <m:nor/>
                      </m:rPr>
                      <a:rPr lang="en-US" altLang="zh-CN" dirty="0"/>
                      <m:t>.</m:t>
                    </m:r>
                  </m:oMath>
                </a14:m>
                <a:endParaRPr lang="en-US" altLang="zh-CN" dirty="0">
                  <a:sym typeface="Symbol"/>
                </a:endParaRP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DC7DEF31-F68B-4A1F-9909-804CC059A8E9}" type="datetime1">
              <a:rPr lang="zh-CN" altLang="en-US" smtClean="0"/>
              <a:t>2023/11/18</a:t>
            </a:fld>
            <a:endParaRPr lang="zh-CN" altLang="en-US" dirty="0"/>
          </a:p>
        </p:txBody>
      </p:sp>
      <p:sp>
        <p:nvSpPr>
          <p:cNvPr id="7" name="页脚占位符 6"/>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82</a:t>
            </a:fld>
            <a:endParaRPr lang="zh-CN" altLang="en-US" dirty="0"/>
          </a:p>
        </p:txBody>
      </p:sp>
    </p:spTree>
    <p:extLst>
      <p:ext uri="{BB962C8B-B14F-4D97-AF65-F5344CB8AC3E}">
        <p14:creationId xmlns:p14="http://schemas.microsoft.com/office/powerpoint/2010/main" val="3147637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down)">
                                      <p:cBhvr>
                                        <p:cTn id="7" dur="500"/>
                                        <p:tgtEl>
                                          <p:spTgt spid="3">
                                            <p:txEl>
                                              <p:pRg st="4" end="4"/>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down)">
                                      <p:cBhvr>
                                        <p:cTn id="10" dur="500"/>
                                        <p:tgtEl>
                                          <p:spTgt spid="3">
                                            <p:txEl>
                                              <p:pRg st="5" end="5"/>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down)">
                                      <p:cBhvr>
                                        <p:cTn id="13" dur="500"/>
                                        <p:tgtEl>
                                          <p:spTgt spid="3">
                                            <p:txEl>
                                              <p:pRg st="6" end="6"/>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200" y="990600"/>
            <a:ext cx="11277599" cy="16764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a:t>全称量词</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174625" lvl="1" indent="-174625">
                  <a:buClr>
                    <a:srgbClr val="CEA524"/>
                  </a:buClr>
                  <a:buSzPct val="100000"/>
                  <a:buFont typeface="Wingdings" panose="05000000000000000000" pitchFamily="2" charset="2"/>
                  <a:buChar char="q"/>
                </a:pPr>
                <a:r>
                  <a:rPr lang="zh-CN" altLang="en-US" sz="2800" dirty="0">
                    <a:latin typeface="Cambria Math" panose="02040503050406030204" pitchFamily="18" charset="0"/>
                  </a:rPr>
                  <a:t>定义</a:t>
                </a:r>
                <a:r>
                  <a:rPr lang="en-US" altLang="zh-CN" sz="2800" dirty="0">
                    <a:latin typeface="Cambria Math" panose="02040503050406030204" pitchFamily="18" charset="0"/>
                  </a:rPr>
                  <a:t>: </a:t>
                </a:r>
                <a14:m>
                  <m:oMath xmlns:m="http://schemas.openxmlformats.org/officeDocument/2006/math">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𝑥</m:t>
                        </m:r>
                      </m:e>
                    </m:d>
                    <m:r>
                      <a:rPr lang="zh-CN" altLang="en-US" sz="2800" i="1">
                        <a:latin typeface="Cambria Math" panose="02040503050406030204" pitchFamily="18" charset="0"/>
                      </a:rPr>
                      <m:t>的</m:t>
                    </m:r>
                  </m:oMath>
                </a14:m>
                <a:r>
                  <a:rPr lang="zh-CN" altLang="en-US" sz="2800" b="1" dirty="0">
                    <a:solidFill>
                      <a:srgbClr val="C00000"/>
                    </a:solidFill>
                    <a:latin typeface="Cambria Math" panose="02040503050406030204" pitchFamily="18" charset="0"/>
                  </a:rPr>
                  <a:t>全称量化</a:t>
                </a:r>
                <a:r>
                  <a:rPr lang="zh-CN" altLang="en-US" sz="2800" dirty="0">
                    <a:latin typeface="Cambria Math" panose="02040503050406030204" pitchFamily="18" charset="0"/>
                  </a:rPr>
                  <a:t>是语句</a:t>
                </a:r>
                <a14:m>
                  <m:oMath xmlns:m="http://schemas.openxmlformats.org/officeDocument/2006/math">
                    <m:r>
                      <a:rPr lang="zh-CN" altLang="en-US" sz="2800" i="1">
                        <a:latin typeface="Cambria Math" panose="02040503050406030204" pitchFamily="18" charset="0"/>
                      </a:rPr>
                      <m:t>“</m:t>
                    </m:r>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𝑥</m:t>
                        </m:r>
                      </m:e>
                    </m:d>
                  </m:oMath>
                </a14:m>
                <a:r>
                  <a:rPr lang="zh-CN" altLang="en-US" sz="2800" dirty="0">
                    <a:latin typeface="Cambria Math" panose="02040503050406030204" pitchFamily="18" charset="0"/>
                  </a:rPr>
                  <a:t>对</a:t>
                </a:r>
                <a14:m>
                  <m:oMath xmlns:m="http://schemas.openxmlformats.org/officeDocument/2006/math">
                    <m:r>
                      <a:rPr lang="en-US" altLang="zh-CN" sz="2800" i="1">
                        <a:latin typeface="Cambria Math" panose="02040503050406030204" pitchFamily="18" charset="0"/>
                      </a:rPr>
                      <m:t>𝑥</m:t>
                    </m:r>
                  </m:oMath>
                </a14:m>
                <a:r>
                  <a:rPr lang="zh-CN" altLang="en-US" sz="2800" dirty="0">
                    <a:latin typeface="Cambria Math" panose="02040503050406030204" pitchFamily="18" charset="0"/>
                  </a:rPr>
                  <a:t>在其论域的所有值为真</a:t>
                </a:r>
                <a:r>
                  <a:rPr lang="en-US" altLang="zh-CN" sz="2800" dirty="0">
                    <a:latin typeface="Cambria Math" panose="02040503050406030204" pitchFamily="18" charset="0"/>
                  </a:rPr>
                  <a:t>.” </a:t>
                </a:r>
                <a:r>
                  <a:rPr lang="zh-CN" altLang="en-US" sz="2800" dirty="0">
                    <a:latin typeface="Cambria Math" panose="02040503050406030204" pitchFamily="18" charset="0"/>
                  </a:rPr>
                  <a:t>符号</a:t>
                </a:r>
                <a14:m>
                  <m:oMath xmlns:m="http://schemas.openxmlformats.org/officeDocument/2006/math">
                    <m:r>
                      <a:rPr lang="zh-CN" altLang="en-US" sz="2800" b="1" i="1" smtClean="0">
                        <a:solidFill>
                          <a:srgbClr val="C00000"/>
                        </a:solidFill>
                        <a:latin typeface="Cambria Math" panose="02040503050406030204" pitchFamily="18" charset="0"/>
                      </a:rPr>
                      <m:t>∀</m:t>
                    </m:r>
                    <m:r>
                      <a:rPr lang="en-US" altLang="zh-CN" sz="2800" b="1" i="1">
                        <a:solidFill>
                          <a:srgbClr val="C00000"/>
                        </a:solidFill>
                        <a:latin typeface="Cambria Math" panose="02040503050406030204" pitchFamily="18" charset="0"/>
                      </a:rPr>
                      <m:t>𝒙𝑷</m:t>
                    </m:r>
                    <m:r>
                      <a:rPr lang="en-US" altLang="zh-CN" sz="2800" b="1" i="1">
                        <a:solidFill>
                          <a:srgbClr val="C00000"/>
                        </a:solidFill>
                        <a:latin typeface="Cambria Math" panose="02040503050406030204" pitchFamily="18" charset="0"/>
                      </a:rPr>
                      <m:t>(</m:t>
                    </m:r>
                    <m:r>
                      <a:rPr lang="en-US" altLang="zh-CN" sz="2800" b="1" i="1">
                        <a:solidFill>
                          <a:srgbClr val="C00000"/>
                        </a:solidFill>
                        <a:latin typeface="Cambria Math" panose="02040503050406030204" pitchFamily="18" charset="0"/>
                      </a:rPr>
                      <m:t>𝒙</m:t>
                    </m:r>
                    <m:r>
                      <a:rPr lang="en-US" altLang="zh-CN" sz="2800" b="1" i="1">
                        <a:solidFill>
                          <a:srgbClr val="C00000"/>
                        </a:solidFill>
                        <a:latin typeface="Cambria Math" panose="02040503050406030204" pitchFamily="18" charset="0"/>
                      </a:rPr>
                      <m:t>)</m:t>
                    </m:r>
                  </m:oMath>
                </a14:m>
                <a:r>
                  <a:rPr lang="zh-CN" altLang="en-US" sz="2800" dirty="0"/>
                  <a:t>表示</a:t>
                </a:r>
                <a14:m>
                  <m:oMath xmlns:m="http://schemas.openxmlformats.org/officeDocument/2006/math">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𝑥</m:t>
                        </m:r>
                      </m:e>
                    </m:d>
                    <m:r>
                      <a:rPr lang="zh-CN" altLang="en-US" sz="2800" i="1">
                        <a:latin typeface="Cambria Math" panose="02040503050406030204" pitchFamily="18" charset="0"/>
                      </a:rPr>
                      <m:t>的</m:t>
                    </m:r>
                  </m:oMath>
                </a14:m>
                <a:r>
                  <a:rPr lang="zh-CN" altLang="en-US" sz="2800" dirty="0">
                    <a:latin typeface="Cambria Math" panose="02040503050406030204" pitchFamily="18" charset="0"/>
                  </a:rPr>
                  <a:t>全称量化</a:t>
                </a:r>
                <a:r>
                  <a:rPr lang="en-US" altLang="zh-CN" sz="2800" dirty="0">
                    <a:latin typeface="Cambria Math" panose="02040503050406030204" pitchFamily="18" charset="0"/>
                  </a:rPr>
                  <a:t>, </a:t>
                </a:r>
                <a:r>
                  <a:rPr lang="zh-CN" altLang="en-US" sz="2800" dirty="0">
                    <a:latin typeface="Cambria Math" panose="02040503050406030204" pitchFamily="18" charset="0"/>
                  </a:rPr>
                  <a:t>其中</a:t>
                </a:r>
                <a14:m>
                  <m:oMath xmlns:m="http://schemas.openxmlformats.org/officeDocument/2006/math">
                    <m:r>
                      <a:rPr lang="zh-CN" altLang="en-US" sz="2800" i="1">
                        <a:latin typeface="Cambria Math" panose="02040503050406030204" pitchFamily="18" charset="0"/>
                      </a:rPr>
                      <m:t>∀</m:t>
                    </m:r>
                  </m:oMath>
                </a14:m>
                <a:r>
                  <a:rPr lang="zh-CN" altLang="en-US" sz="2800" dirty="0"/>
                  <a:t>称为全称量词</a:t>
                </a:r>
                <a:r>
                  <a:rPr lang="en-US" altLang="zh-CN" sz="2800" dirty="0"/>
                  <a:t>. </a:t>
                </a:r>
                <a:r>
                  <a:rPr lang="zh-CN" altLang="en-US" sz="2800" dirty="0"/>
                  <a:t>命题</a:t>
                </a:r>
                <a14:m>
                  <m:oMath xmlns:m="http://schemas.openxmlformats.org/officeDocument/2006/math">
                    <m:r>
                      <a:rPr lang="zh-CN" altLang="en-US" sz="2800" i="1">
                        <a:latin typeface="Cambria Math" panose="02040503050406030204" pitchFamily="18" charset="0"/>
                      </a:rPr>
                      <m:t>∀</m:t>
                    </m:r>
                    <m:r>
                      <a:rPr lang="en-US" altLang="zh-CN" sz="2800" i="1">
                        <a:latin typeface="Cambria Math" panose="02040503050406030204" pitchFamily="18" charset="0"/>
                      </a:rPr>
                      <m:t>𝑥𝑃</m:t>
                    </m:r>
                    <m:r>
                      <a:rPr lang="en-US" altLang="zh-CN" sz="2800" i="1">
                        <a:latin typeface="Cambria Math" panose="02040503050406030204" pitchFamily="18" charset="0"/>
                      </a:rPr>
                      <m:t>(</m:t>
                    </m:r>
                    <m:r>
                      <a:rPr lang="en-US" altLang="zh-CN" sz="2800" i="1">
                        <a:latin typeface="Cambria Math" panose="02040503050406030204" pitchFamily="18" charset="0"/>
                      </a:rPr>
                      <m:t>𝑥</m:t>
                    </m:r>
                    <m:r>
                      <a:rPr lang="en-US" altLang="zh-CN" sz="2800" i="1">
                        <a:latin typeface="Cambria Math" panose="02040503050406030204" pitchFamily="18" charset="0"/>
                      </a:rPr>
                      <m:t>)</m:t>
                    </m:r>
                  </m:oMath>
                </a14:m>
                <a:r>
                  <a:rPr lang="zh-CN" altLang="en-US" sz="2800" dirty="0"/>
                  <a:t>读作</a:t>
                </a:r>
                <a14:m>
                  <m:oMath xmlns:m="http://schemas.openxmlformats.org/officeDocument/2006/math">
                    <m:r>
                      <a:rPr lang="zh-CN" altLang="en-US" sz="2800" i="1">
                        <a:latin typeface="Cambria Math" panose="02040503050406030204" pitchFamily="18" charset="0"/>
                      </a:rPr>
                      <m:t>“</m:t>
                    </m:r>
                  </m:oMath>
                </a14:m>
                <a:r>
                  <a:rPr lang="zh-CN" altLang="en-US" sz="2800" dirty="0"/>
                  <a:t>对于所有</a:t>
                </a:r>
                <a14:m>
                  <m:oMath xmlns:m="http://schemas.openxmlformats.org/officeDocument/2006/math">
                    <m:r>
                      <a:rPr lang="en-US" altLang="zh-CN" sz="2800" i="1">
                        <a:latin typeface="Cambria Math" panose="02040503050406030204" pitchFamily="18" charset="0"/>
                      </a:rPr>
                      <m:t>𝑥</m:t>
                    </m:r>
                  </m:oMath>
                </a14:m>
                <a:r>
                  <a:rPr lang="en-US" sz="2800" dirty="0"/>
                  <a:t>, </a:t>
                </a:r>
                <a14:m>
                  <m:oMath xmlns:m="http://schemas.openxmlformats.org/officeDocument/2006/math">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𝑥</m:t>
                        </m:r>
                      </m:e>
                    </m:d>
                  </m:oMath>
                </a14:m>
                <a:r>
                  <a:rPr lang="en-US" altLang="zh-CN" sz="2800" dirty="0">
                    <a:latin typeface="Cambria Math" panose="02040503050406030204" pitchFamily="18" charset="0"/>
                  </a:rPr>
                  <a:t>”</a:t>
                </a:r>
                <a:r>
                  <a:rPr lang="zh-CN" altLang="en-US" sz="2800" dirty="0"/>
                  <a:t>或</a:t>
                </a:r>
                <a14:m>
                  <m:oMath xmlns:m="http://schemas.openxmlformats.org/officeDocument/2006/math">
                    <m:r>
                      <a:rPr lang="zh-CN" altLang="en-US" sz="2800" i="1">
                        <a:latin typeface="Cambria Math" panose="02040503050406030204" pitchFamily="18" charset="0"/>
                      </a:rPr>
                      <m:t>“</m:t>
                    </m:r>
                  </m:oMath>
                </a14:m>
                <a:r>
                  <a:rPr lang="zh-CN" altLang="en-US" sz="2800" dirty="0"/>
                  <a:t>对于</a:t>
                </a:r>
                <a14:m>
                  <m:oMath xmlns:m="http://schemas.openxmlformats.org/officeDocument/2006/math">
                    <m:r>
                      <a:rPr lang="zh-CN" altLang="en-US" sz="2800" i="1" dirty="0">
                        <a:latin typeface="Cambria Math" panose="02040503050406030204" pitchFamily="18" charset="0"/>
                      </a:rPr>
                      <m:t>每一个</m:t>
                    </m:r>
                    <m:r>
                      <a:rPr lang="en-US" altLang="zh-CN" sz="2800" i="1">
                        <a:latin typeface="Cambria Math" panose="02040503050406030204" pitchFamily="18" charset="0"/>
                      </a:rPr>
                      <m:t>𝑥</m:t>
                    </m:r>
                  </m:oMath>
                </a14:m>
                <a:r>
                  <a:rPr lang="en-US" altLang="zh-CN" sz="2800" dirty="0"/>
                  <a:t>, </a:t>
                </a:r>
                <a14:m>
                  <m:oMath xmlns:m="http://schemas.openxmlformats.org/officeDocument/2006/math">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𝑥</m:t>
                        </m:r>
                      </m:e>
                    </m:d>
                    <m:r>
                      <a:rPr lang="en-US" altLang="zh-CN" sz="2800" b="0" i="1" smtClean="0">
                        <a:latin typeface="Cambria Math" panose="02040503050406030204" pitchFamily="18" charset="0"/>
                      </a:rPr>
                      <m:t>”</m:t>
                    </m:r>
                    <m:r>
                      <a:rPr lang="en-US" altLang="zh-CN" sz="2800" b="0" i="0" smtClean="0">
                        <a:latin typeface="Cambria Math" panose="02040503050406030204" pitchFamily="18" charset="0"/>
                      </a:rPr>
                      <m:t>. </m:t>
                    </m:r>
                  </m:oMath>
                </a14:m>
                <a:r>
                  <a:rPr lang="zh-CN" altLang="en-US" sz="2800" dirty="0"/>
                  <a:t>一个使</a:t>
                </a:r>
                <a14:m>
                  <m:oMath xmlns:m="http://schemas.openxmlformats.org/officeDocument/2006/math">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𝑥</m:t>
                        </m:r>
                      </m:e>
                    </m:d>
                    <m:r>
                      <a:rPr lang="zh-CN" altLang="en-US" sz="2800" i="1">
                        <a:latin typeface="Cambria Math" panose="02040503050406030204" pitchFamily="18" charset="0"/>
                      </a:rPr>
                      <m:t>为</m:t>
                    </m:r>
                  </m:oMath>
                </a14:m>
                <a:r>
                  <a:rPr lang="zh-CN" altLang="en-US" sz="2800" dirty="0"/>
                  <a:t>假的个体称为</a:t>
                </a:r>
                <a14:m>
                  <m:oMath xmlns:m="http://schemas.openxmlformats.org/officeDocument/2006/math">
                    <m:r>
                      <a:rPr lang="zh-CN" altLang="en-US" sz="2800" i="1">
                        <a:latin typeface="Cambria Math" panose="02040503050406030204" pitchFamily="18" charset="0"/>
                      </a:rPr>
                      <m:t>∀</m:t>
                    </m:r>
                    <m:r>
                      <a:rPr lang="en-US" altLang="zh-CN" sz="2800" i="1">
                        <a:latin typeface="Cambria Math" panose="02040503050406030204" pitchFamily="18" charset="0"/>
                      </a:rPr>
                      <m:t>𝑥𝑃</m:t>
                    </m:r>
                    <m:r>
                      <a:rPr lang="en-US" altLang="zh-CN" sz="2800" i="1">
                        <a:latin typeface="Cambria Math" panose="02040503050406030204" pitchFamily="18" charset="0"/>
                      </a:rPr>
                      <m:t>(</m:t>
                    </m:r>
                    <m:r>
                      <a:rPr lang="en-US" altLang="zh-CN" sz="2800" i="1">
                        <a:latin typeface="Cambria Math" panose="02040503050406030204" pitchFamily="18" charset="0"/>
                      </a:rPr>
                      <m:t>𝑥</m:t>
                    </m:r>
                    <m:r>
                      <a:rPr lang="en-US" altLang="zh-CN" sz="2800" i="1">
                        <a:latin typeface="Cambria Math" panose="02040503050406030204" pitchFamily="18" charset="0"/>
                      </a:rPr>
                      <m:t>)</m:t>
                    </m:r>
                  </m:oMath>
                </a14:m>
                <a:r>
                  <a:rPr lang="zh-CN" altLang="en-US" sz="2800" dirty="0"/>
                  <a:t>的反例</a:t>
                </a:r>
                <a:r>
                  <a:rPr lang="en-US" altLang="zh-CN" sz="2800" dirty="0"/>
                  <a:t>.</a:t>
                </a:r>
                <a:endParaRPr lang="en-US" sz="2800" dirty="0"/>
              </a:p>
              <a:p>
                <a:pPr marL="0" lvl="1" indent="0">
                  <a:buClr>
                    <a:srgbClr val="CEA524"/>
                  </a:buClr>
                  <a:buSzPct val="100000"/>
                  <a:buNone/>
                </a:pPr>
                <a:endParaRPr lang="en-US" sz="2800" dirty="0"/>
              </a:p>
              <a:p>
                <a:pPr marL="0" lvl="1" indent="0">
                  <a:buClr>
                    <a:srgbClr val="CEA524"/>
                  </a:buClr>
                  <a:buSzPct val="100000"/>
                  <a:buNone/>
                </a:pPr>
                <a:endParaRPr lang="en-US" sz="2800" dirty="0"/>
              </a:p>
              <a:p>
                <a:pPr marL="0" lvl="1" indent="0">
                  <a:buClr>
                    <a:srgbClr val="CEA524"/>
                  </a:buClr>
                  <a:buSzPct val="100000"/>
                  <a:buNone/>
                </a:pPr>
                <a:endParaRPr lang="en-US" sz="2800" dirty="0"/>
              </a:p>
              <a:p>
                <a:pPr marL="174625" lvl="1" indent="-174625">
                  <a:buClr>
                    <a:srgbClr val="CEA524"/>
                  </a:buClr>
                  <a:buSzPct val="100000"/>
                  <a:buFont typeface="Wingdings" panose="05000000000000000000" pitchFamily="2" charset="2"/>
                  <a:buChar char="q"/>
                </a:pPr>
                <a:r>
                  <a:rPr lang="zh-CN" altLang="en-US" sz="2800" dirty="0"/>
                  <a:t>例</a:t>
                </a:r>
                <a:r>
                  <a:rPr lang="en-US" sz="2800" dirty="0"/>
                  <a:t>:</a:t>
                </a:r>
              </a:p>
              <a:p>
                <a:pPr marL="622300" lvl="2" indent="-261938">
                  <a:buClr>
                    <a:srgbClr val="01559D"/>
                  </a:buClr>
                  <a:buFont typeface="Wingdings" panose="05000000000000000000" pitchFamily="2" charset="2"/>
                  <a:buChar char="Ø"/>
                </a:pPr>
                <a:r>
                  <a:rPr lang="zh-CN" altLang="en-US" sz="2400" dirty="0"/>
                  <a:t>如果</a:t>
                </a:r>
                <a14:m>
                  <m:oMath xmlns:m="http://schemas.openxmlformats.org/officeDocument/2006/math">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oMath>
                </a14:m>
                <a:r>
                  <a:rPr lang="zh-CN" altLang="en-US" sz="2400" dirty="0"/>
                  <a:t>表示</a:t>
                </a:r>
                <a14:m>
                  <m:oMath xmlns:m="http://schemas.openxmlformats.org/officeDocument/2006/math">
                    <m:r>
                      <a:rPr lang="zh-CN" altLang="en-US" sz="2400" i="1">
                        <a:latin typeface="Cambria Math" panose="02040503050406030204" pitchFamily="18" charset="0"/>
                      </a:rPr>
                      <m:t>“</m:t>
                    </m:r>
                    <m:r>
                      <a:rPr lang="en-US" altLang="zh-CN" sz="2400" i="1">
                        <a:latin typeface="Cambria Math" panose="02040503050406030204" pitchFamily="18" charset="0"/>
                      </a:rPr>
                      <m:t>𝑥</m:t>
                    </m:r>
                  </m:oMath>
                </a14:m>
                <a:r>
                  <a:rPr lang="en-US" sz="2400" dirty="0"/>
                  <a:t>&gt; 0</a:t>
                </a:r>
                <a:r>
                  <a:rPr lang="en-US" altLang="zh-CN" sz="2400" dirty="0">
                    <a:latin typeface="Cambria Math" panose="02040503050406030204" pitchFamily="18" charset="0"/>
                  </a:rPr>
                  <a:t>”</a:t>
                </a:r>
                <a:r>
                  <a:rPr lang="en-US" sz="2400" dirty="0"/>
                  <a:t>, </a:t>
                </a:r>
                <a14:m>
                  <m:oMath xmlns:m="http://schemas.openxmlformats.org/officeDocument/2006/math">
                    <m:r>
                      <a:rPr lang="en-US" altLang="zh-CN" sz="2400" i="1">
                        <a:latin typeface="Cambria Math" panose="02040503050406030204" pitchFamily="18" charset="0"/>
                      </a:rPr>
                      <m:t>𝑈</m:t>
                    </m:r>
                  </m:oMath>
                </a14:m>
                <a:r>
                  <a:rPr lang="zh-CN" altLang="en-US" sz="2400" dirty="0"/>
                  <a:t>表示整数</a:t>
                </a:r>
                <a:r>
                  <a:rPr lang="en-US" sz="2400" dirty="0"/>
                  <a:t>, </a:t>
                </a:r>
                <a:r>
                  <a:rPr lang="zh-CN" altLang="en-US" sz="2400" dirty="0"/>
                  <a:t>那么</a:t>
                </a:r>
                <a14:m>
                  <m:oMath xmlns:m="http://schemas.openxmlformats.org/officeDocument/2006/math">
                    <m:r>
                      <a:rPr lang="zh-CN" altLang="en-US" sz="2400" i="1">
                        <a:latin typeface="Cambria Math" panose="02040503050406030204" pitchFamily="18" charset="0"/>
                      </a:rPr>
                      <m:t>∀</m:t>
                    </m:r>
                    <m:r>
                      <a:rPr lang="en-US" altLang="zh-CN" sz="2400" i="1">
                        <a:latin typeface="Cambria Math" panose="02040503050406030204" pitchFamily="18" charset="0"/>
                      </a:rPr>
                      <m:t>𝑥𝑃</m:t>
                    </m:r>
                    <m:r>
                      <a:rPr lang="en-US" altLang="zh-CN" sz="2400" i="1">
                        <a:latin typeface="Cambria Math" panose="02040503050406030204" pitchFamily="18" charset="0"/>
                      </a:rPr>
                      <m:t>(</m:t>
                    </m:r>
                    <m:r>
                      <a:rPr lang="en-US" altLang="zh-CN" sz="2400" i="1">
                        <a:latin typeface="Cambria Math" panose="02040503050406030204" pitchFamily="18" charset="0"/>
                      </a:rPr>
                      <m:t>𝑥</m:t>
                    </m:r>
                    <m:r>
                      <a:rPr lang="en-US" altLang="zh-CN" sz="2400" i="1">
                        <a:latin typeface="Cambria Math" panose="02040503050406030204" pitchFamily="18" charset="0"/>
                      </a:rPr>
                      <m:t>)</m:t>
                    </m:r>
                  </m:oMath>
                </a14:m>
                <a:r>
                  <a:rPr lang="zh-CN" altLang="en-US" sz="2400" dirty="0">
                    <a:sym typeface="Symbol"/>
                  </a:rPr>
                  <a:t>为假</a:t>
                </a:r>
                <a:r>
                  <a:rPr lang="en-US" sz="2400" dirty="0">
                    <a:sym typeface="Symbol"/>
                  </a:rPr>
                  <a:t>.</a:t>
                </a:r>
              </a:p>
              <a:p>
                <a:pPr marL="622300" lvl="2" indent="-261938">
                  <a:buClr>
                    <a:srgbClr val="01559D"/>
                  </a:buClr>
                  <a:buFont typeface="Wingdings" panose="05000000000000000000" pitchFamily="2" charset="2"/>
                  <a:buChar char="Ø"/>
                </a:pPr>
                <a:r>
                  <a:rPr lang="zh-CN" altLang="en-US" sz="2400" dirty="0"/>
                  <a:t>如果</a:t>
                </a:r>
                <a14:m>
                  <m:oMath xmlns:m="http://schemas.openxmlformats.org/officeDocument/2006/math">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oMath>
                </a14:m>
                <a:r>
                  <a:rPr lang="zh-CN" altLang="en-US" sz="2400" dirty="0"/>
                  <a:t>表示</a:t>
                </a:r>
                <a14:m>
                  <m:oMath xmlns:m="http://schemas.openxmlformats.org/officeDocument/2006/math">
                    <m:r>
                      <a:rPr lang="zh-CN" altLang="en-US" sz="2400" i="1">
                        <a:latin typeface="Cambria Math" panose="02040503050406030204" pitchFamily="18" charset="0"/>
                      </a:rPr>
                      <m:t>“</m:t>
                    </m:r>
                    <m:r>
                      <a:rPr lang="en-US" altLang="zh-CN" sz="2400" i="1">
                        <a:latin typeface="Cambria Math" panose="02040503050406030204" pitchFamily="18" charset="0"/>
                      </a:rPr>
                      <m:t>𝑥</m:t>
                    </m:r>
                  </m:oMath>
                </a14:m>
                <a:r>
                  <a:rPr lang="en-US" sz="2400" dirty="0"/>
                  <a:t> &gt; 0</a:t>
                </a:r>
                <a:r>
                  <a:rPr lang="en-US" altLang="zh-CN" sz="2400" dirty="0">
                    <a:latin typeface="Cambria Math" panose="02040503050406030204" pitchFamily="18" charset="0"/>
                  </a:rPr>
                  <a:t>”</a:t>
                </a:r>
                <a:r>
                  <a:rPr lang="en-US" sz="2400" dirty="0"/>
                  <a:t> , </a:t>
                </a:r>
                <a14:m>
                  <m:oMath xmlns:m="http://schemas.openxmlformats.org/officeDocument/2006/math">
                    <m:r>
                      <a:rPr lang="en-US" altLang="zh-CN" sz="2400" i="1">
                        <a:latin typeface="Cambria Math" panose="02040503050406030204" pitchFamily="18" charset="0"/>
                      </a:rPr>
                      <m:t>𝑈</m:t>
                    </m:r>
                  </m:oMath>
                </a14:m>
                <a:r>
                  <a:rPr lang="zh-CN" altLang="en-US" sz="2400" dirty="0"/>
                  <a:t>表示正整数</a:t>
                </a:r>
                <a:r>
                  <a:rPr lang="en-US" sz="2400" dirty="0"/>
                  <a:t>, </a:t>
                </a:r>
                <a:r>
                  <a:rPr lang="zh-CN" altLang="en-US" sz="2400" dirty="0"/>
                  <a:t>那么</a:t>
                </a:r>
                <a14:m>
                  <m:oMath xmlns:m="http://schemas.openxmlformats.org/officeDocument/2006/math">
                    <m:r>
                      <a:rPr lang="zh-CN" altLang="en-US" sz="2400" i="1">
                        <a:latin typeface="Cambria Math" panose="02040503050406030204" pitchFamily="18" charset="0"/>
                      </a:rPr>
                      <m:t>∀</m:t>
                    </m:r>
                    <m:r>
                      <a:rPr lang="en-US" altLang="zh-CN" sz="2400" i="1">
                        <a:latin typeface="Cambria Math" panose="02040503050406030204" pitchFamily="18" charset="0"/>
                      </a:rPr>
                      <m:t>𝑥𝑃</m:t>
                    </m:r>
                    <m:r>
                      <a:rPr lang="en-US" altLang="zh-CN" sz="2400" i="1">
                        <a:latin typeface="Cambria Math" panose="02040503050406030204" pitchFamily="18" charset="0"/>
                      </a:rPr>
                      <m:t>(</m:t>
                    </m:r>
                    <m:r>
                      <a:rPr lang="en-US" altLang="zh-CN" sz="2400" i="1">
                        <a:latin typeface="Cambria Math" panose="02040503050406030204" pitchFamily="18" charset="0"/>
                      </a:rPr>
                      <m:t>𝑥</m:t>
                    </m:r>
                    <m:r>
                      <a:rPr lang="en-US" altLang="zh-CN" sz="2400" i="1">
                        <a:latin typeface="Cambria Math" panose="02040503050406030204" pitchFamily="18" charset="0"/>
                      </a:rPr>
                      <m:t>)</m:t>
                    </m:r>
                  </m:oMath>
                </a14:m>
                <a:r>
                  <a:rPr lang="zh-CN" altLang="en-US" sz="2400" dirty="0">
                    <a:sym typeface="Symbol"/>
                  </a:rPr>
                  <a:t>为真</a:t>
                </a:r>
                <a:r>
                  <a:rPr lang="en-US" sz="2400" dirty="0">
                    <a:sym typeface="Symbol"/>
                  </a:rPr>
                  <a:t>.</a:t>
                </a:r>
              </a:p>
              <a:p>
                <a:pPr marL="622300" lvl="2" indent="-261938">
                  <a:buClr>
                    <a:srgbClr val="01559D"/>
                  </a:buClr>
                  <a:buFont typeface="Wingdings" panose="05000000000000000000" pitchFamily="2" charset="2"/>
                  <a:buChar char="Ø"/>
                </a:pPr>
                <a:r>
                  <a:rPr lang="zh-CN" altLang="en-US" sz="2400" dirty="0"/>
                  <a:t>如果</a:t>
                </a:r>
                <a14:m>
                  <m:oMath xmlns:m="http://schemas.openxmlformats.org/officeDocument/2006/math">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oMath>
                </a14:m>
                <a:r>
                  <a:rPr lang="zh-CN" altLang="en-US" sz="2400" dirty="0"/>
                  <a:t>表示</a:t>
                </a:r>
                <a14:m>
                  <m:oMath xmlns:m="http://schemas.openxmlformats.org/officeDocument/2006/math">
                    <m:r>
                      <a:rPr lang="zh-CN" altLang="en-US" sz="2400" i="1">
                        <a:latin typeface="Cambria Math" panose="02040503050406030204" pitchFamily="18" charset="0"/>
                      </a:rPr>
                      <m:t>“</m:t>
                    </m:r>
                    <m:r>
                      <a:rPr lang="en-US" altLang="zh-CN" sz="2400" i="1">
                        <a:latin typeface="Cambria Math" panose="02040503050406030204" pitchFamily="18" charset="0"/>
                      </a:rPr>
                      <m:t>𝑥</m:t>
                    </m:r>
                  </m:oMath>
                </a14:m>
                <a:r>
                  <a:rPr lang="en-US" sz="2400" dirty="0"/>
                  <a:t> </a:t>
                </a:r>
                <a:r>
                  <a:rPr lang="zh-CN" altLang="en-US" sz="2400" dirty="0"/>
                  <a:t>是偶数</a:t>
                </a:r>
                <a:r>
                  <a:rPr lang="en-US" altLang="zh-CN" sz="2400" dirty="0">
                    <a:latin typeface="Cambria Math" panose="02040503050406030204" pitchFamily="18" charset="0"/>
                  </a:rPr>
                  <a:t>”</a:t>
                </a:r>
                <a:r>
                  <a:rPr lang="en-US" sz="2400" dirty="0"/>
                  <a:t> , </a:t>
                </a:r>
                <a14:m>
                  <m:oMath xmlns:m="http://schemas.openxmlformats.org/officeDocument/2006/math">
                    <m:r>
                      <a:rPr lang="en-US" altLang="zh-CN" sz="2400" i="1">
                        <a:latin typeface="Cambria Math" panose="02040503050406030204" pitchFamily="18" charset="0"/>
                      </a:rPr>
                      <m:t>𝑈</m:t>
                    </m:r>
                  </m:oMath>
                </a14:m>
                <a:r>
                  <a:rPr lang="zh-CN" altLang="en-US" sz="2400" dirty="0"/>
                  <a:t>表示整数</a:t>
                </a:r>
                <a:r>
                  <a:rPr lang="en-US" sz="2400" dirty="0"/>
                  <a:t>,  </a:t>
                </a:r>
                <a:r>
                  <a:rPr lang="zh-CN" altLang="en-US" sz="2400" dirty="0"/>
                  <a:t>那么</a:t>
                </a:r>
                <a14:m>
                  <m:oMath xmlns:m="http://schemas.openxmlformats.org/officeDocument/2006/math">
                    <m:r>
                      <a:rPr lang="zh-CN" altLang="en-US" sz="2400" i="1">
                        <a:latin typeface="Cambria Math" panose="02040503050406030204" pitchFamily="18" charset="0"/>
                      </a:rPr>
                      <m:t>∀</m:t>
                    </m:r>
                    <m:r>
                      <a:rPr lang="en-US" altLang="zh-CN" sz="2400" i="1">
                        <a:latin typeface="Cambria Math" panose="02040503050406030204" pitchFamily="18" charset="0"/>
                      </a:rPr>
                      <m:t>𝑥𝑃</m:t>
                    </m:r>
                    <m:r>
                      <a:rPr lang="en-US" altLang="zh-CN" sz="2400" i="1">
                        <a:latin typeface="Cambria Math" panose="02040503050406030204" pitchFamily="18" charset="0"/>
                      </a:rPr>
                      <m:t>(</m:t>
                    </m:r>
                    <m:r>
                      <a:rPr lang="en-US" altLang="zh-CN" sz="2400" i="1">
                        <a:latin typeface="Cambria Math" panose="02040503050406030204" pitchFamily="18" charset="0"/>
                      </a:rPr>
                      <m:t>𝑥</m:t>
                    </m:r>
                    <m:r>
                      <a:rPr lang="en-US" altLang="zh-CN" sz="2400" i="1">
                        <a:latin typeface="Cambria Math" panose="02040503050406030204" pitchFamily="18" charset="0"/>
                      </a:rPr>
                      <m:t>)</m:t>
                    </m:r>
                  </m:oMath>
                </a14:m>
                <a:r>
                  <a:rPr lang="zh-CN" altLang="en-US" sz="2400" dirty="0">
                    <a:sym typeface="Symbol"/>
                  </a:rPr>
                  <a:t>为假</a:t>
                </a:r>
                <a:r>
                  <a:rPr lang="en-US" sz="2400" dirty="0">
                    <a:sym typeface="Symbol"/>
                  </a:rPr>
                  <a:t>.</a:t>
                </a: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262" r="-888"/>
                </a:stretch>
              </a:blipFill>
            </p:spPr>
            <p:txBody>
              <a:bodyPr/>
              <a:lstStyle/>
              <a:p>
                <a:r>
                  <a:rPr lang="zh-CN" altLang="en-US">
                    <a:noFill/>
                  </a:rPr>
                  <a:t> </a:t>
                </a:r>
              </a:p>
            </p:txBody>
          </p:sp>
        </mc:Fallback>
      </mc:AlternateContent>
      <p:sp>
        <p:nvSpPr>
          <p:cNvPr id="8" name="日期占位符 7"/>
          <p:cNvSpPr>
            <a:spLocks noGrp="1"/>
          </p:cNvSpPr>
          <p:nvPr>
            <p:ph type="dt" sz="half" idx="10"/>
          </p:nvPr>
        </p:nvSpPr>
        <p:spPr/>
        <p:txBody>
          <a:bodyPr/>
          <a:lstStyle/>
          <a:p>
            <a:fld id="{DD55DE86-5AAF-48F8-8C93-0A377B931C57}" type="datetime1">
              <a:rPr lang="zh-CN" altLang="en-US" smtClean="0"/>
              <a:t>2023/11/18</a:t>
            </a:fld>
            <a:endParaRPr lang="zh-CN" altLang="en-US" dirty="0"/>
          </a:p>
        </p:txBody>
      </p:sp>
      <p:sp>
        <p:nvSpPr>
          <p:cNvPr id="9" name="页脚占位符 8"/>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10" name="灯片编号占位符 9"/>
          <p:cNvSpPr>
            <a:spLocks noGrp="1"/>
          </p:cNvSpPr>
          <p:nvPr>
            <p:ph type="sldNum" sz="quarter" idx="12"/>
          </p:nvPr>
        </p:nvSpPr>
        <p:spPr/>
        <p:txBody>
          <a:bodyPr/>
          <a:lstStyle/>
          <a:p>
            <a:fld id="{67913A8A-9EFB-4B5F-9CCB-3D21173FAA85}" type="slidenum">
              <a:rPr lang="zh-CN" altLang="en-US" smtClean="0"/>
              <a:pPr/>
              <a:t>83</a:t>
            </a:fld>
            <a:endParaRPr lang="zh-CN" altLang="en-US" dirty="0"/>
          </a:p>
        </p:txBody>
      </p:sp>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extLst>
                  <p:ext uri="{D42A27DB-BD31-4B8C-83A1-F6EECF244321}">
                    <p14:modId xmlns:p14="http://schemas.microsoft.com/office/powerpoint/2010/main" val="1486216907"/>
                  </p:ext>
                </p:extLst>
              </p:nvPr>
            </p:nvGraphicFramePr>
            <p:xfrm>
              <a:off x="610326" y="3036572"/>
              <a:ext cx="10668000" cy="914400"/>
            </p:xfrm>
            <a:graphic>
              <a:graphicData uri="http://schemas.openxmlformats.org/drawingml/2006/table">
                <a:tbl>
                  <a:tblPr firstRow="1" bandRow="1">
                    <a:tableStyleId>{5C22544A-7EE6-4342-B048-85BDC9FD1C3A}</a:tableStyleId>
                  </a:tblPr>
                  <a:tblGrid>
                    <a:gridCol w="3556000">
                      <a:extLst>
                        <a:ext uri="{9D8B030D-6E8A-4147-A177-3AD203B41FA5}">
                          <a16:colId xmlns:a16="http://schemas.microsoft.com/office/drawing/2014/main" val="3258091269"/>
                        </a:ext>
                      </a:extLst>
                    </a:gridCol>
                    <a:gridCol w="3556000">
                      <a:extLst>
                        <a:ext uri="{9D8B030D-6E8A-4147-A177-3AD203B41FA5}">
                          <a16:colId xmlns:a16="http://schemas.microsoft.com/office/drawing/2014/main" val="3675238017"/>
                        </a:ext>
                      </a:extLst>
                    </a:gridCol>
                    <a:gridCol w="3556000">
                      <a:extLst>
                        <a:ext uri="{9D8B030D-6E8A-4147-A177-3AD203B41FA5}">
                          <a16:colId xmlns:a16="http://schemas.microsoft.com/office/drawing/2014/main" val="251522565"/>
                        </a:ext>
                      </a:extLst>
                    </a:gridCol>
                  </a:tblGrid>
                  <a:tr h="370840">
                    <a:tc>
                      <a:txBody>
                        <a:bodyPr/>
                        <a:lstStyle/>
                        <a:p>
                          <a:pPr algn="ctr"/>
                          <a:r>
                            <a:rPr lang="zh-CN" altLang="en-US" sz="2400" dirty="0">
                              <a:latin typeface="微软雅黑" panose="020B0503020204020204" pitchFamily="34" charset="-122"/>
                              <a:ea typeface="微软雅黑" panose="020B0503020204020204" pitchFamily="34" charset="-122"/>
                            </a:rPr>
                            <a:t>命题</a:t>
                          </a:r>
                        </a:p>
                      </a:txBody>
                      <a:tcPr/>
                    </a:tc>
                    <a:tc>
                      <a:txBody>
                        <a:bodyPr/>
                        <a:lstStyle/>
                        <a:p>
                          <a:pPr algn="ctr"/>
                          <a:r>
                            <a:rPr lang="zh-CN" altLang="en-US" sz="2400" dirty="0">
                              <a:latin typeface="微软雅黑" panose="020B0503020204020204" pitchFamily="34" charset="-122"/>
                              <a:ea typeface="微软雅黑" panose="020B0503020204020204" pitchFamily="34" charset="-122"/>
                            </a:rPr>
                            <a:t>什么时候为真</a:t>
                          </a:r>
                          <a:r>
                            <a:rPr lang="en-US" altLang="zh-CN" sz="2400" dirty="0">
                              <a:latin typeface="微软雅黑" panose="020B0503020204020204" pitchFamily="34" charset="-122"/>
                              <a:ea typeface="微软雅黑" panose="020B0503020204020204" pitchFamily="34" charset="-122"/>
                            </a:rPr>
                            <a:t>(T)</a:t>
                          </a:r>
                          <a:endParaRPr lang="zh-CN" altLang="en-US" sz="2400" dirty="0">
                            <a:latin typeface="微软雅黑" panose="020B0503020204020204" pitchFamily="34" charset="-122"/>
                            <a:ea typeface="微软雅黑" panose="020B0503020204020204" pitchFamily="34" charset="-122"/>
                          </a:endParaRPr>
                        </a:p>
                      </a:txBody>
                      <a:tcPr/>
                    </a:tc>
                    <a:tc>
                      <a:txBody>
                        <a:bodyPr/>
                        <a:lstStyle/>
                        <a:p>
                          <a:pPr algn="ctr"/>
                          <a:r>
                            <a:rPr lang="zh-CN" altLang="en-US" sz="2400" dirty="0">
                              <a:latin typeface="微软雅黑" panose="020B0503020204020204" pitchFamily="34" charset="-122"/>
                              <a:ea typeface="微软雅黑" panose="020B0503020204020204" pitchFamily="34" charset="-122"/>
                            </a:rPr>
                            <a:t>什么时候为假</a:t>
                          </a:r>
                          <a:r>
                            <a:rPr lang="en-US" altLang="zh-CN" sz="2400" dirty="0">
                              <a:latin typeface="微软雅黑" panose="020B0503020204020204" pitchFamily="34" charset="-122"/>
                              <a:ea typeface="微软雅黑" panose="020B0503020204020204" pitchFamily="34" charset="-122"/>
                            </a:rPr>
                            <a:t>(F)</a:t>
                          </a:r>
                          <a:endParaRPr lang="zh-CN" altLang="en-US" sz="24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4060140469"/>
                      </a:ext>
                    </a:extLst>
                  </a:tr>
                  <a:tr h="370840">
                    <a:tc>
                      <a:txBody>
                        <a:bodyPr/>
                        <a:lstStyle/>
                        <a:p>
                          <a:pPr algn="ctr"/>
                          <a14:m>
                            <m:oMathPara xmlns:m="http://schemas.openxmlformats.org/officeDocument/2006/math">
                              <m:oMathParaPr>
                                <m:jc m:val="centerGroup"/>
                              </m:oMathParaPr>
                              <m:oMath xmlns:m="http://schemas.openxmlformats.org/officeDocument/2006/math">
                                <m:r>
                                  <a:rPr lang="zh-CN" altLang="en-US" sz="2400" b="0" i="1" smtClean="0">
                                    <a:solidFill>
                                      <a:schemeClr val="tx1"/>
                                    </a:solidFill>
                                    <a:latin typeface="Cambria Math" panose="02040503050406030204" pitchFamily="18" charset="0"/>
                                  </a:rPr>
                                  <m:t>∀</m:t>
                                </m:r>
                                <m:r>
                                  <a:rPr lang="en-US" altLang="zh-CN" sz="2400" b="0" i="1">
                                    <a:solidFill>
                                      <a:schemeClr val="tx1"/>
                                    </a:solidFill>
                                    <a:latin typeface="Cambria Math" panose="02040503050406030204" pitchFamily="18" charset="0"/>
                                  </a:rPr>
                                  <m:t>𝑥𝑃</m:t>
                                </m:r>
                                <m:r>
                                  <a:rPr lang="en-US" altLang="zh-CN" sz="2400" b="0" i="1">
                                    <a:solidFill>
                                      <a:schemeClr val="tx1"/>
                                    </a:solidFill>
                                    <a:latin typeface="Cambria Math" panose="02040503050406030204" pitchFamily="18" charset="0"/>
                                  </a:rPr>
                                  <m:t>(</m:t>
                                </m:r>
                                <m:r>
                                  <a:rPr lang="en-US" altLang="zh-CN" sz="2400" b="0" i="1">
                                    <a:solidFill>
                                      <a:schemeClr val="tx1"/>
                                    </a:solidFill>
                                    <a:latin typeface="Cambria Math" panose="02040503050406030204" pitchFamily="18" charset="0"/>
                                  </a:rPr>
                                  <m:t>𝑥</m:t>
                                </m:r>
                                <m:r>
                                  <a:rPr lang="en-US" altLang="zh-CN" sz="2400" b="0" i="1">
                                    <a:solidFill>
                                      <a:schemeClr val="tx1"/>
                                    </a:solidFill>
                                    <a:latin typeface="Cambria Math" panose="02040503050406030204" pitchFamily="18" charset="0"/>
                                  </a:rPr>
                                  <m:t>)</m:t>
                                </m:r>
                              </m:oMath>
                            </m:oMathPara>
                          </a14:m>
                          <a:endParaRPr lang="zh-CN" altLang="en-US" sz="2400" b="0" dirty="0">
                            <a:solidFill>
                              <a:schemeClr val="tx1"/>
                            </a:solidFill>
                            <a:latin typeface="微软雅黑" panose="020B0503020204020204" pitchFamily="34" charset="-122"/>
                            <a:ea typeface="微软雅黑" panose="020B0503020204020204" pitchFamily="34" charset="-122"/>
                          </a:endParaRPr>
                        </a:p>
                      </a:txBody>
                      <a:tcPr/>
                    </a:tc>
                    <a:tc>
                      <a:txBody>
                        <a:bodyPr/>
                        <a:lstStyle/>
                        <a:p>
                          <a:pPr algn="ctr"/>
                          <a:r>
                            <a:rPr lang="zh-CN" altLang="en-US" sz="2400" dirty="0">
                              <a:latin typeface="微软雅黑" panose="020B0503020204020204" pitchFamily="34" charset="-122"/>
                              <a:ea typeface="微软雅黑" panose="020B0503020204020204" pitchFamily="34" charset="-122"/>
                            </a:rPr>
                            <a:t>对每一个</a:t>
                          </a:r>
                          <a14:m>
                            <m:oMath xmlns:m="http://schemas.openxmlformats.org/officeDocument/2006/math">
                              <m:r>
                                <a:rPr lang="en-US" altLang="zh-CN" sz="2400" i="1" smtClean="0">
                                  <a:latin typeface="Cambria Math" panose="02040503050406030204" pitchFamily="18" charset="0"/>
                                </a:rPr>
                                <m:t>𝑥</m:t>
                              </m:r>
                            </m:oMath>
                          </a14:m>
                          <a:r>
                            <a:rPr lang="en-US" altLang="zh-CN" sz="24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2400" kern="1200">
                                  <a:solidFill>
                                    <a:schemeClr val="dk1"/>
                                  </a:solidFill>
                                  <a:latin typeface="Cambria Math" panose="02040503050406030204" pitchFamily="18" charset="0"/>
                                  <a:ea typeface="微软雅黑" panose="020B0503020204020204" pitchFamily="34" charset="-122"/>
                                  <a:cs typeface="+mn-cs"/>
                                </a:rPr>
                                <m:t>𝑃</m:t>
                              </m:r>
                              <m:d>
                                <m:dPr>
                                  <m:ctrlPr>
                                    <a:rPr lang="en-US" altLang="zh-CN" sz="2400" i="1" kern="1200">
                                      <a:solidFill>
                                        <a:schemeClr val="dk1"/>
                                      </a:solidFill>
                                      <a:latin typeface="Cambria Math" panose="02040503050406030204" pitchFamily="18" charset="0"/>
                                      <a:ea typeface="微软雅黑" panose="020B0503020204020204" pitchFamily="34" charset="-122"/>
                                      <a:cs typeface="+mn-cs"/>
                                    </a:rPr>
                                  </m:ctrlPr>
                                </m:dPr>
                                <m:e>
                                  <m:r>
                                    <a:rPr lang="en-US" altLang="zh-CN" sz="2400" kern="1200">
                                      <a:solidFill>
                                        <a:schemeClr val="dk1"/>
                                      </a:solidFill>
                                      <a:latin typeface="Cambria Math" panose="02040503050406030204" pitchFamily="18" charset="0"/>
                                      <a:ea typeface="微软雅黑" panose="020B0503020204020204" pitchFamily="34" charset="-122"/>
                                      <a:cs typeface="+mn-cs"/>
                                    </a:rPr>
                                    <m:t>𝑥</m:t>
                                  </m:r>
                                </m:e>
                              </m:d>
                              <m:r>
                                <a:rPr lang="zh-CN" altLang="en-US" sz="2400" kern="1200" smtClean="0">
                                  <a:solidFill>
                                    <a:schemeClr val="dk1"/>
                                  </a:solidFill>
                                  <a:latin typeface="Cambria Math" panose="02040503050406030204" pitchFamily="18" charset="0"/>
                                  <a:ea typeface="微软雅黑" panose="020B0503020204020204" pitchFamily="34" charset="-122"/>
                                  <a:cs typeface="+mn-cs"/>
                                </a:rPr>
                                <m:t>都</m:t>
                              </m:r>
                            </m:oMath>
                          </a14:m>
                          <a:r>
                            <a:rPr lang="zh-CN" altLang="en-US" sz="2400" dirty="0">
                              <a:latin typeface="微软雅黑" panose="020B0503020204020204" pitchFamily="34" charset="-122"/>
                              <a:ea typeface="微软雅黑" panose="020B0503020204020204" pitchFamily="34" charset="-122"/>
                            </a:rPr>
                            <a:t>是真</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微软雅黑" panose="020B0503020204020204" pitchFamily="34" charset="-122"/>
                              <a:ea typeface="微软雅黑" panose="020B0503020204020204" pitchFamily="34" charset="-122"/>
                            </a:rPr>
                            <a:t>有一个</a:t>
                          </a:r>
                          <a14:m>
                            <m:oMath xmlns:m="http://schemas.openxmlformats.org/officeDocument/2006/math">
                              <m:r>
                                <a:rPr lang="en-US" altLang="zh-CN" sz="2400" i="1" smtClean="0">
                                  <a:latin typeface="Cambria Math" panose="02040503050406030204" pitchFamily="18" charset="0"/>
                                </a:rPr>
                                <m:t>𝑥</m:t>
                              </m:r>
                            </m:oMath>
                          </a14:m>
                          <a:r>
                            <a:rPr lang="en-US" altLang="zh-CN" sz="24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oMath>
                          </a14:m>
                          <a:r>
                            <a:rPr lang="zh-CN" altLang="en-US" sz="2400" dirty="0">
                              <a:latin typeface="微软雅黑" panose="020B0503020204020204" pitchFamily="34" charset="-122"/>
                              <a:ea typeface="微软雅黑" panose="020B0503020204020204" pitchFamily="34" charset="-122"/>
                            </a:rPr>
                            <a:t>是假</a:t>
                          </a:r>
                        </a:p>
                      </a:txBody>
                      <a:tcPr/>
                    </a:tc>
                    <a:extLst>
                      <a:ext uri="{0D108BD9-81ED-4DB2-BD59-A6C34878D82A}">
                        <a16:rowId xmlns:a16="http://schemas.microsoft.com/office/drawing/2014/main" val="2670923805"/>
                      </a:ext>
                    </a:extLst>
                  </a:tr>
                </a:tbl>
              </a:graphicData>
            </a:graphic>
          </p:graphicFrame>
        </mc:Choice>
        <mc:Fallback xmlns="">
          <p:graphicFrame>
            <p:nvGraphicFramePr>
              <p:cNvPr id="4" name="表格 3"/>
              <p:cNvGraphicFramePr>
                <a:graphicFrameLocks noGrp="1"/>
              </p:cNvGraphicFramePr>
              <p:nvPr>
                <p:extLst>
                  <p:ext uri="{D42A27DB-BD31-4B8C-83A1-F6EECF244321}">
                    <p14:modId xmlns:p14="http://schemas.microsoft.com/office/powerpoint/2010/main" val="1486216907"/>
                  </p:ext>
                </p:extLst>
              </p:nvPr>
            </p:nvGraphicFramePr>
            <p:xfrm>
              <a:off x="610326" y="3036572"/>
              <a:ext cx="10668000" cy="914400"/>
            </p:xfrm>
            <a:graphic>
              <a:graphicData uri="http://schemas.openxmlformats.org/drawingml/2006/table">
                <a:tbl>
                  <a:tblPr firstRow="1" bandRow="1">
                    <a:tableStyleId>{5C22544A-7EE6-4342-B048-85BDC9FD1C3A}</a:tableStyleId>
                  </a:tblPr>
                  <a:tblGrid>
                    <a:gridCol w="3556000">
                      <a:extLst>
                        <a:ext uri="{9D8B030D-6E8A-4147-A177-3AD203B41FA5}">
                          <a16:colId xmlns:a16="http://schemas.microsoft.com/office/drawing/2014/main" val="3258091269"/>
                        </a:ext>
                      </a:extLst>
                    </a:gridCol>
                    <a:gridCol w="3556000">
                      <a:extLst>
                        <a:ext uri="{9D8B030D-6E8A-4147-A177-3AD203B41FA5}">
                          <a16:colId xmlns:a16="http://schemas.microsoft.com/office/drawing/2014/main" val="3675238017"/>
                        </a:ext>
                      </a:extLst>
                    </a:gridCol>
                    <a:gridCol w="3556000">
                      <a:extLst>
                        <a:ext uri="{9D8B030D-6E8A-4147-A177-3AD203B41FA5}">
                          <a16:colId xmlns:a16="http://schemas.microsoft.com/office/drawing/2014/main" val="251522565"/>
                        </a:ext>
                      </a:extLst>
                    </a:gridCol>
                  </a:tblGrid>
                  <a:tr h="457200">
                    <a:tc>
                      <a:txBody>
                        <a:bodyPr/>
                        <a:lstStyle/>
                        <a:p>
                          <a:pPr algn="ctr"/>
                          <a:r>
                            <a:rPr lang="zh-CN" altLang="en-US" sz="2400" dirty="0" smtClean="0">
                              <a:latin typeface="微软雅黑" panose="020B0503020204020204" pitchFamily="34" charset="-122"/>
                              <a:ea typeface="微软雅黑" panose="020B0503020204020204" pitchFamily="34" charset="-122"/>
                            </a:rPr>
                            <a:t>命题</a:t>
                          </a:r>
                          <a:endParaRPr lang="zh-CN" altLang="en-US" sz="2400" dirty="0">
                            <a:latin typeface="微软雅黑" panose="020B0503020204020204" pitchFamily="34" charset="-122"/>
                            <a:ea typeface="微软雅黑" panose="020B0503020204020204" pitchFamily="34" charset="-122"/>
                          </a:endParaRPr>
                        </a:p>
                      </a:txBody>
                      <a:tcPr/>
                    </a:tc>
                    <a:tc>
                      <a:txBody>
                        <a:bodyPr/>
                        <a:lstStyle/>
                        <a:p>
                          <a:pPr algn="ctr"/>
                          <a:r>
                            <a:rPr lang="zh-CN" altLang="en-US" sz="2400" dirty="0" smtClean="0">
                              <a:latin typeface="微软雅黑" panose="020B0503020204020204" pitchFamily="34" charset="-122"/>
                              <a:ea typeface="微软雅黑" panose="020B0503020204020204" pitchFamily="34" charset="-122"/>
                            </a:rPr>
                            <a:t>什么时候为真</a:t>
                          </a:r>
                          <a:r>
                            <a:rPr lang="en-US" altLang="zh-CN" sz="2400" dirty="0" smtClean="0">
                              <a:latin typeface="微软雅黑" panose="020B0503020204020204" pitchFamily="34" charset="-122"/>
                              <a:ea typeface="微软雅黑" panose="020B0503020204020204" pitchFamily="34" charset="-122"/>
                            </a:rPr>
                            <a:t>(T)</a:t>
                          </a:r>
                          <a:endParaRPr lang="zh-CN" altLang="en-US" sz="2400" dirty="0">
                            <a:latin typeface="微软雅黑" panose="020B0503020204020204" pitchFamily="34" charset="-122"/>
                            <a:ea typeface="微软雅黑" panose="020B0503020204020204" pitchFamily="34" charset="-122"/>
                          </a:endParaRPr>
                        </a:p>
                      </a:txBody>
                      <a:tcPr/>
                    </a:tc>
                    <a:tc>
                      <a:txBody>
                        <a:bodyPr/>
                        <a:lstStyle/>
                        <a:p>
                          <a:pPr algn="ctr"/>
                          <a:r>
                            <a:rPr lang="zh-CN" altLang="en-US" sz="2400" dirty="0" smtClean="0">
                              <a:latin typeface="微软雅黑" panose="020B0503020204020204" pitchFamily="34" charset="-122"/>
                              <a:ea typeface="微软雅黑" panose="020B0503020204020204" pitchFamily="34" charset="-122"/>
                            </a:rPr>
                            <a:t>什么时候为假</a:t>
                          </a:r>
                          <a:r>
                            <a:rPr lang="en-US" altLang="zh-CN" sz="2400" dirty="0" smtClean="0">
                              <a:latin typeface="微软雅黑" panose="020B0503020204020204" pitchFamily="34" charset="-122"/>
                              <a:ea typeface="微软雅黑" panose="020B0503020204020204" pitchFamily="34" charset="-122"/>
                            </a:rPr>
                            <a:t>(F)</a:t>
                          </a:r>
                          <a:endParaRPr lang="zh-CN" altLang="en-US" sz="24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4060140469"/>
                      </a:ext>
                    </a:extLst>
                  </a:tr>
                  <a:tr h="457200">
                    <a:tc>
                      <a:txBody>
                        <a:bodyPr/>
                        <a:lstStyle/>
                        <a:p>
                          <a:endParaRPr lang="zh-CN"/>
                        </a:p>
                      </a:txBody>
                      <a:tcPr>
                        <a:blipFill>
                          <a:blip r:embed="rId3"/>
                          <a:stretch>
                            <a:fillRect l="-171" t="-112000" r="-200514" b="-29333"/>
                          </a:stretch>
                        </a:blipFill>
                      </a:tcPr>
                    </a:tc>
                    <a:tc>
                      <a:txBody>
                        <a:bodyPr/>
                        <a:lstStyle/>
                        <a:p>
                          <a:endParaRPr lang="zh-CN"/>
                        </a:p>
                      </a:txBody>
                      <a:tcPr>
                        <a:blipFill>
                          <a:blip r:embed="rId3"/>
                          <a:stretch>
                            <a:fillRect l="-100343" t="-112000" r="-100858" b="-29333"/>
                          </a:stretch>
                        </a:blipFill>
                      </a:tcPr>
                    </a:tc>
                    <a:tc>
                      <a:txBody>
                        <a:bodyPr/>
                        <a:lstStyle/>
                        <a:p>
                          <a:endParaRPr lang="zh-CN"/>
                        </a:p>
                      </a:txBody>
                      <a:tcPr>
                        <a:blipFill>
                          <a:blip r:embed="rId3"/>
                          <a:stretch>
                            <a:fillRect l="-200000" t="-112000" r="-685" b="-29333"/>
                          </a:stretch>
                        </a:blipFill>
                      </a:tcPr>
                    </a:tc>
                    <a:extLst>
                      <a:ext uri="{0D108BD9-81ED-4DB2-BD59-A6C34878D82A}">
                        <a16:rowId xmlns:a16="http://schemas.microsoft.com/office/drawing/2014/main" val="2670923805"/>
                      </a:ext>
                    </a:extLst>
                  </a:tr>
                </a:tbl>
              </a:graphicData>
            </a:graphic>
          </p:graphicFrame>
        </mc:Fallback>
      </mc:AlternateContent>
    </p:spTree>
    <p:extLst>
      <p:ext uri="{BB962C8B-B14F-4D97-AF65-F5344CB8AC3E}">
        <p14:creationId xmlns:p14="http://schemas.microsoft.com/office/powerpoint/2010/main" val="555919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down)">
                                      <p:cBhvr>
                                        <p:cTn id="7" dur="500"/>
                                        <p:tgtEl>
                                          <p:spTgt spid="3">
                                            <p:txEl>
                                              <p:pRg st="4" end="4"/>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down)">
                                      <p:cBhvr>
                                        <p:cTn id="10" dur="500"/>
                                        <p:tgtEl>
                                          <p:spTgt spid="3">
                                            <p:txEl>
                                              <p:pRg st="5" end="5"/>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down)">
                                      <p:cBhvr>
                                        <p:cTn id="13" dur="500"/>
                                        <p:tgtEl>
                                          <p:spTgt spid="3">
                                            <p:txEl>
                                              <p:pRg st="6" end="6"/>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wipe(down)">
                                      <p:cBhvr>
                                        <p:cTn id="1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200" y="990600"/>
            <a:ext cx="11277599" cy="12954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a:t>存在量词</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174625" lvl="1" indent="-174625" algn="just">
                  <a:buClr>
                    <a:srgbClr val="CEA524"/>
                  </a:buClr>
                  <a:buSzPct val="100000"/>
                  <a:buFont typeface="Wingdings" panose="05000000000000000000" pitchFamily="2" charset="2"/>
                  <a:buChar char="q"/>
                </a:pPr>
                <a:r>
                  <a:rPr lang="zh-CN" altLang="en-US" sz="2800" dirty="0">
                    <a:latin typeface="Cambria Math" panose="02040503050406030204" pitchFamily="18" charset="0"/>
                  </a:rPr>
                  <a:t>定义</a:t>
                </a:r>
                <a:r>
                  <a:rPr lang="en-US" altLang="zh-CN" sz="2800" dirty="0">
                    <a:latin typeface="Cambria Math" panose="02040503050406030204" pitchFamily="18" charset="0"/>
                  </a:rPr>
                  <a:t>: </a:t>
                </a:r>
                <a14:m>
                  <m:oMath xmlns:m="http://schemas.openxmlformats.org/officeDocument/2006/math">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𝑥</m:t>
                        </m:r>
                      </m:e>
                    </m:d>
                  </m:oMath>
                </a14:m>
                <a:r>
                  <a:rPr lang="zh-CN" altLang="en-US" sz="2800" dirty="0">
                    <a:latin typeface="Cambria Math" panose="02040503050406030204" pitchFamily="18" charset="0"/>
                  </a:rPr>
                  <a:t>的</a:t>
                </a:r>
                <a:r>
                  <a:rPr lang="zh-CN" altLang="en-US" sz="2800" b="1" dirty="0">
                    <a:solidFill>
                      <a:srgbClr val="C00000"/>
                    </a:solidFill>
                    <a:latin typeface="Cambria Math" panose="02040503050406030204" pitchFamily="18" charset="0"/>
                  </a:rPr>
                  <a:t>存在量化</a:t>
                </a:r>
                <a:r>
                  <a:rPr lang="zh-CN" altLang="en-US" sz="2800" dirty="0">
                    <a:latin typeface="Cambria Math" panose="02040503050406030204" pitchFamily="18" charset="0"/>
                  </a:rPr>
                  <a:t>是命题</a:t>
                </a:r>
                <a14:m>
                  <m:oMath xmlns:m="http://schemas.openxmlformats.org/officeDocument/2006/math">
                    <m:r>
                      <a:rPr lang="zh-CN" altLang="en-US" sz="2800" i="1">
                        <a:latin typeface="Cambria Math" panose="02040503050406030204" pitchFamily="18" charset="0"/>
                      </a:rPr>
                      <m:t>“</m:t>
                    </m:r>
                  </m:oMath>
                </a14:m>
                <a:r>
                  <a:rPr lang="zh-CN" altLang="en-US" sz="2800" dirty="0">
                    <a:latin typeface="Cambria Math" panose="02040503050406030204" pitchFamily="18" charset="0"/>
                  </a:rPr>
                  <a:t>论域</a:t>
                </a:r>
                <a14:m>
                  <m:oMath xmlns:m="http://schemas.openxmlformats.org/officeDocument/2006/math">
                    <m:r>
                      <a:rPr lang="zh-CN" altLang="en-US" sz="2800" i="1">
                        <a:latin typeface="Cambria Math" panose="02040503050406030204" pitchFamily="18" charset="0"/>
                      </a:rPr>
                      <m:t>中</m:t>
                    </m:r>
                    <m:r>
                      <a:rPr lang="zh-CN" altLang="en-US" sz="2800" i="1" smtClean="0">
                        <a:latin typeface="Cambria Math" panose="02040503050406030204" pitchFamily="18" charset="0"/>
                      </a:rPr>
                      <m:t>存在</m:t>
                    </m:r>
                    <m:r>
                      <a:rPr lang="zh-CN" altLang="en-US" sz="2800" i="1">
                        <a:latin typeface="Cambria Math" panose="02040503050406030204" pitchFamily="18" charset="0"/>
                      </a:rPr>
                      <m:t>一个</m:t>
                    </m:r>
                    <m:r>
                      <a:rPr lang="zh-CN" altLang="en-US" sz="2800" i="1" smtClean="0">
                        <a:latin typeface="Cambria Math" panose="02040503050406030204" pitchFamily="18" charset="0"/>
                      </a:rPr>
                      <m:t>个体</m:t>
                    </m:r>
                    <m:r>
                      <a:rPr lang="en-US" altLang="zh-CN" sz="2800" i="1">
                        <a:latin typeface="Cambria Math" panose="02040503050406030204" pitchFamily="18" charset="0"/>
                      </a:rPr>
                      <m:t>𝑥</m:t>
                    </m:r>
                    <m:r>
                      <a:rPr lang="en-US" altLang="zh-CN" sz="2800" b="0" i="1" smtClean="0">
                        <a:latin typeface="Cambria Math" panose="02040503050406030204" pitchFamily="18" charset="0"/>
                      </a:rPr>
                      <m:t>,</m:t>
                    </m:r>
                    <m:r>
                      <a:rPr lang="zh-CN" altLang="en-US" sz="2800" i="1" smtClean="0">
                        <a:latin typeface="Cambria Math" panose="02040503050406030204" pitchFamily="18" charset="0"/>
                      </a:rPr>
                      <m:t>满足</m:t>
                    </m:r>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𝑥</m:t>
                        </m:r>
                      </m:e>
                    </m:d>
                  </m:oMath>
                </a14:m>
                <a:r>
                  <a:rPr lang="en-US" altLang="zh-CN" sz="2800" dirty="0">
                    <a:latin typeface="Cambria Math" panose="02040503050406030204" pitchFamily="18" charset="0"/>
                  </a:rPr>
                  <a:t>.” </a:t>
                </a:r>
                <a:r>
                  <a:rPr lang="zh-CN" altLang="en-US" sz="2800" dirty="0">
                    <a:latin typeface="Cambria Math" panose="02040503050406030204" pitchFamily="18" charset="0"/>
                  </a:rPr>
                  <a:t>符号</a:t>
                </a:r>
                <a14:m>
                  <m:oMath xmlns:m="http://schemas.openxmlformats.org/officeDocument/2006/math">
                    <m:r>
                      <a:rPr lang="zh-CN" altLang="en-US" sz="2800" b="1" i="1" smtClean="0">
                        <a:solidFill>
                          <a:srgbClr val="C00000"/>
                        </a:solidFill>
                        <a:latin typeface="Cambria Math" panose="02040503050406030204" pitchFamily="18" charset="0"/>
                      </a:rPr>
                      <m:t>∃</m:t>
                    </m:r>
                    <m:r>
                      <a:rPr lang="en-US" altLang="zh-CN" sz="2800" b="1" i="1">
                        <a:solidFill>
                          <a:srgbClr val="C00000"/>
                        </a:solidFill>
                        <a:latin typeface="Cambria Math" panose="02040503050406030204" pitchFamily="18" charset="0"/>
                      </a:rPr>
                      <m:t>𝒙𝑷</m:t>
                    </m:r>
                    <m:r>
                      <a:rPr lang="en-US" altLang="zh-CN" sz="2800" b="1" i="1">
                        <a:solidFill>
                          <a:srgbClr val="C00000"/>
                        </a:solidFill>
                        <a:latin typeface="Cambria Math" panose="02040503050406030204" pitchFamily="18" charset="0"/>
                      </a:rPr>
                      <m:t>(</m:t>
                    </m:r>
                    <m:r>
                      <a:rPr lang="en-US" altLang="zh-CN" sz="2800" b="1" i="1">
                        <a:solidFill>
                          <a:srgbClr val="C00000"/>
                        </a:solidFill>
                        <a:latin typeface="Cambria Math" panose="02040503050406030204" pitchFamily="18" charset="0"/>
                      </a:rPr>
                      <m:t>𝒙</m:t>
                    </m:r>
                    <m:r>
                      <a:rPr lang="en-US" altLang="zh-CN" sz="2800" b="1" i="1">
                        <a:solidFill>
                          <a:srgbClr val="C00000"/>
                        </a:solidFill>
                        <a:latin typeface="Cambria Math" panose="02040503050406030204" pitchFamily="18" charset="0"/>
                      </a:rPr>
                      <m:t>)</m:t>
                    </m:r>
                  </m:oMath>
                </a14:m>
                <a:r>
                  <a:rPr lang="zh-CN" altLang="en-US" sz="2800" dirty="0"/>
                  <a:t>表示</a:t>
                </a:r>
                <a14:m>
                  <m:oMath xmlns:m="http://schemas.openxmlformats.org/officeDocument/2006/math">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𝑥</m:t>
                        </m:r>
                      </m:e>
                    </m:d>
                    <m:r>
                      <a:rPr lang="zh-CN" altLang="en-US" sz="2800" i="1">
                        <a:latin typeface="Cambria Math" panose="02040503050406030204" pitchFamily="18" charset="0"/>
                      </a:rPr>
                      <m:t>的存在</m:t>
                    </m:r>
                  </m:oMath>
                </a14:m>
                <a:r>
                  <a:rPr lang="zh-CN" altLang="en-US" sz="2800" dirty="0">
                    <a:latin typeface="Cambria Math" panose="02040503050406030204" pitchFamily="18" charset="0"/>
                  </a:rPr>
                  <a:t>量化</a:t>
                </a:r>
                <a:r>
                  <a:rPr lang="en-US" altLang="zh-CN" sz="2800" dirty="0">
                    <a:latin typeface="Cambria Math" panose="02040503050406030204" pitchFamily="18" charset="0"/>
                  </a:rPr>
                  <a:t>, </a:t>
                </a:r>
                <a:r>
                  <a:rPr lang="zh-CN" altLang="en-US" sz="2800" dirty="0">
                    <a:latin typeface="Cambria Math" panose="02040503050406030204" pitchFamily="18" charset="0"/>
                  </a:rPr>
                  <a:t>其中</a:t>
                </a:r>
                <a14:m>
                  <m:oMath xmlns:m="http://schemas.openxmlformats.org/officeDocument/2006/math">
                    <m:r>
                      <a:rPr lang="zh-CN" altLang="en-US" sz="2800" i="1">
                        <a:latin typeface="Cambria Math" panose="02040503050406030204" pitchFamily="18" charset="0"/>
                      </a:rPr>
                      <m:t>∃</m:t>
                    </m:r>
                  </m:oMath>
                </a14:m>
                <a:r>
                  <a:rPr lang="zh-CN" altLang="en-US" sz="2800" dirty="0"/>
                  <a:t>称为存在量词</a:t>
                </a:r>
                <a:r>
                  <a:rPr lang="en-US" altLang="zh-CN" sz="2800" dirty="0"/>
                  <a:t>. </a:t>
                </a:r>
                <a:r>
                  <a:rPr lang="zh-CN" altLang="en-US" sz="2800" dirty="0"/>
                  <a:t>命题</a:t>
                </a:r>
                <a14:m>
                  <m:oMath xmlns:m="http://schemas.openxmlformats.org/officeDocument/2006/math">
                    <m:r>
                      <a:rPr lang="zh-CN" altLang="en-US" sz="2800" i="1">
                        <a:latin typeface="Cambria Math" panose="02040503050406030204" pitchFamily="18" charset="0"/>
                      </a:rPr>
                      <m:t>∃</m:t>
                    </m:r>
                    <m:r>
                      <a:rPr lang="en-US" altLang="zh-CN" sz="2800" i="1">
                        <a:latin typeface="Cambria Math" panose="02040503050406030204" pitchFamily="18" charset="0"/>
                      </a:rPr>
                      <m:t>𝑥𝑃</m:t>
                    </m:r>
                    <m:r>
                      <a:rPr lang="en-US" altLang="zh-CN" sz="2800" i="1">
                        <a:latin typeface="Cambria Math" panose="02040503050406030204" pitchFamily="18" charset="0"/>
                      </a:rPr>
                      <m:t>(</m:t>
                    </m:r>
                    <m:r>
                      <a:rPr lang="en-US" altLang="zh-CN" sz="2800" i="1">
                        <a:latin typeface="Cambria Math" panose="02040503050406030204" pitchFamily="18" charset="0"/>
                      </a:rPr>
                      <m:t>𝑥</m:t>
                    </m:r>
                    <m:r>
                      <a:rPr lang="en-US" altLang="zh-CN" sz="2800" i="1">
                        <a:latin typeface="Cambria Math" panose="02040503050406030204" pitchFamily="18" charset="0"/>
                      </a:rPr>
                      <m:t>)</m:t>
                    </m:r>
                  </m:oMath>
                </a14:m>
                <a:r>
                  <a:rPr lang="zh-CN" altLang="en-US" sz="2800" dirty="0"/>
                  <a:t>读作</a:t>
                </a:r>
                <a14:m>
                  <m:oMath xmlns:m="http://schemas.openxmlformats.org/officeDocument/2006/math">
                    <m:r>
                      <a:rPr lang="zh-CN" altLang="en-US" sz="2800" i="1">
                        <a:latin typeface="Cambria Math" panose="02040503050406030204" pitchFamily="18" charset="0"/>
                      </a:rPr>
                      <m:t>“</m:t>
                    </m:r>
                  </m:oMath>
                </a14:m>
                <a:r>
                  <a:rPr lang="zh-CN" altLang="en-US" sz="2800" dirty="0"/>
                  <a:t>有一个</a:t>
                </a:r>
                <a14:m>
                  <m:oMath xmlns:m="http://schemas.openxmlformats.org/officeDocument/2006/math">
                    <m:r>
                      <a:rPr lang="en-US" altLang="zh-CN" sz="2800" i="1">
                        <a:latin typeface="Cambria Math" panose="02040503050406030204" pitchFamily="18" charset="0"/>
                      </a:rPr>
                      <m:t>𝑥</m:t>
                    </m:r>
                    <m:r>
                      <a:rPr lang="en-US" altLang="zh-CN" sz="2800" b="0" i="1" smtClean="0">
                        <a:latin typeface="Cambria Math" panose="02040503050406030204" pitchFamily="18" charset="0"/>
                      </a:rPr>
                      <m:t>,</m:t>
                    </m:r>
                    <m:r>
                      <a:rPr lang="zh-CN" altLang="en-US" sz="2800" i="1" smtClean="0">
                        <a:latin typeface="Cambria Math" panose="02040503050406030204" pitchFamily="18" charset="0"/>
                      </a:rPr>
                      <m:t>满足</m:t>
                    </m:r>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𝑥</m:t>
                        </m:r>
                      </m:e>
                    </m:d>
                    <m:r>
                      <a:rPr lang="zh-CN" altLang="en-US" sz="2800" i="1">
                        <a:latin typeface="Cambria Math" panose="02040503050406030204" pitchFamily="18" charset="0"/>
                      </a:rPr>
                      <m:t>”</m:t>
                    </m:r>
                  </m:oMath>
                </a14:m>
                <a:r>
                  <a:rPr lang="zh-CN" altLang="en-US" sz="2800" dirty="0"/>
                  <a:t>或</a:t>
                </a:r>
                <a14:m>
                  <m:oMath xmlns:m="http://schemas.openxmlformats.org/officeDocument/2006/math">
                    <m:r>
                      <a:rPr lang="zh-CN" altLang="en-US" sz="2800" i="1">
                        <a:latin typeface="Cambria Math" panose="02040503050406030204" pitchFamily="18" charset="0"/>
                      </a:rPr>
                      <m:t>“</m:t>
                    </m:r>
                  </m:oMath>
                </a14:m>
                <a:r>
                  <a:rPr lang="zh-CN" altLang="en-US" sz="2800" dirty="0"/>
                  <a:t>至少有</a:t>
                </a:r>
                <a14:m>
                  <m:oMath xmlns:m="http://schemas.openxmlformats.org/officeDocument/2006/math">
                    <m:r>
                      <a:rPr lang="zh-CN" altLang="en-US" sz="2800" i="1" dirty="0">
                        <a:latin typeface="Cambria Math" panose="02040503050406030204" pitchFamily="18" charset="0"/>
                      </a:rPr>
                      <m:t>一个</m:t>
                    </m:r>
                    <m:r>
                      <a:rPr lang="en-US" altLang="zh-CN" sz="2800" i="1">
                        <a:latin typeface="Cambria Math" panose="02040503050406030204" pitchFamily="18" charset="0"/>
                      </a:rPr>
                      <m:t>𝑥</m:t>
                    </m:r>
                  </m:oMath>
                </a14:m>
                <a:r>
                  <a:rPr lang="en-US" altLang="zh-CN" sz="2800" dirty="0"/>
                  <a:t>,</a:t>
                </a:r>
                <a:r>
                  <a:rPr lang="zh-CN" altLang="en-US" sz="2800" dirty="0"/>
                  <a:t>满足</a:t>
                </a:r>
                <a14:m>
                  <m:oMath xmlns:m="http://schemas.openxmlformats.org/officeDocument/2006/math">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𝑥</m:t>
                        </m:r>
                      </m:e>
                    </m:d>
                    <m:r>
                      <a:rPr lang="en-US" altLang="zh-CN" sz="2800" b="0" i="1" smtClean="0">
                        <a:latin typeface="Cambria Math" panose="02040503050406030204" pitchFamily="18" charset="0"/>
                      </a:rPr>
                      <m:t>”</m:t>
                    </m:r>
                    <m:r>
                      <a:rPr lang="zh-CN" altLang="en-US" sz="2800" i="1">
                        <a:latin typeface="Cambria Math" panose="02040503050406030204" pitchFamily="18" charset="0"/>
                      </a:rPr>
                      <m:t>或</m:t>
                    </m:r>
                    <m:r>
                      <a:rPr lang="zh-CN" altLang="en-US" sz="2800" i="1" smtClean="0">
                        <a:latin typeface="Cambria Math" panose="02040503050406030204" pitchFamily="18" charset="0"/>
                      </a:rPr>
                      <m:t>“</m:t>
                    </m:r>
                    <m:r>
                      <a:rPr lang="zh-CN" altLang="en-US" sz="2800" i="1" smtClean="0">
                        <a:latin typeface="Cambria Math" panose="02040503050406030204" pitchFamily="18" charset="0"/>
                      </a:rPr>
                      <m:t>对某个</m:t>
                    </m:r>
                    <m:r>
                      <a:rPr lang="en-US" altLang="zh-CN" sz="2800" i="1">
                        <a:latin typeface="Cambria Math" panose="02040503050406030204" pitchFamily="18" charset="0"/>
                      </a:rPr>
                      <m:t>𝑥</m:t>
                    </m:r>
                    <m:r>
                      <a:rPr lang="en-US" altLang="zh-CN" sz="2800" b="0" i="1" smtClean="0">
                        <a:latin typeface="Cambria Math" panose="02040503050406030204" pitchFamily="18" charset="0"/>
                      </a:rPr>
                      <m:t>,</m:t>
                    </m:r>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𝑥</m:t>
                        </m:r>
                      </m:e>
                    </m:d>
                    <m:r>
                      <a:rPr lang="zh-CN" altLang="en-US" sz="2800" i="1" smtClean="0">
                        <a:latin typeface="Cambria Math" panose="02040503050406030204" pitchFamily="18" charset="0"/>
                      </a:rPr>
                      <m:t>”</m:t>
                    </m:r>
                    <m:r>
                      <a:rPr lang="en-US" altLang="zh-CN" sz="2800" b="0" i="0" smtClean="0">
                        <a:latin typeface="Cambria Math" panose="02040503050406030204" pitchFamily="18" charset="0"/>
                      </a:rPr>
                      <m:t>. </m:t>
                    </m:r>
                  </m:oMath>
                </a14:m>
                <a:endParaRPr lang="en-US" sz="2800" dirty="0"/>
              </a:p>
              <a:p>
                <a:pPr marL="0" lvl="1" indent="0">
                  <a:buClr>
                    <a:srgbClr val="CEA524"/>
                  </a:buClr>
                  <a:buSzPct val="100000"/>
                  <a:buNone/>
                </a:pPr>
                <a:endParaRPr lang="en-US" sz="2800" dirty="0"/>
              </a:p>
              <a:p>
                <a:pPr marL="0" lvl="1" indent="0">
                  <a:buClr>
                    <a:srgbClr val="CEA524"/>
                  </a:buClr>
                  <a:buSzPct val="100000"/>
                  <a:buNone/>
                </a:pPr>
                <a:endParaRPr lang="en-US" sz="2800" dirty="0"/>
              </a:p>
              <a:p>
                <a:pPr marL="0" lvl="1" indent="0">
                  <a:buClr>
                    <a:srgbClr val="CEA524"/>
                  </a:buClr>
                  <a:buSzPct val="100000"/>
                  <a:buNone/>
                </a:pPr>
                <a:endParaRPr lang="en-US" sz="2800" dirty="0"/>
              </a:p>
              <a:p>
                <a:pPr marL="174625" lvl="1" indent="-174625">
                  <a:buClr>
                    <a:srgbClr val="CEA524"/>
                  </a:buClr>
                  <a:buSzPct val="100000"/>
                  <a:buFont typeface="Wingdings" panose="05000000000000000000" pitchFamily="2" charset="2"/>
                  <a:buChar char="q"/>
                </a:pPr>
                <a:r>
                  <a:rPr lang="zh-CN" altLang="en-US" sz="2800" dirty="0"/>
                  <a:t>例</a:t>
                </a:r>
                <a:r>
                  <a:rPr lang="en-US" sz="2800" dirty="0"/>
                  <a:t>:</a:t>
                </a:r>
              </a:p>
              <a:p>
                <a:pPr marL="622300" lvl="2" indent="-261938">
                  <a:buClr>
                    <a:srgbClr val="01559D"/>
                  </a:buClr>
                  <a:buFont typeface="Wingdings" panose="05000000000000000000" pitchFamily="2" charset="2"/>
                  <a:buChar char="Ø"/>
                </a:pPr>
                <a:r>
                  <a:rPr lang="zh-CN" altLang="en-US" sz="2400" dirty="0"/>
                  <a:t>如果</a:t>
                </a:r>
                <a14:m>
                  <m:oMath xmlns:m="http://schemas.openxmlformats.org/officeDocument/2006/math">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oMath>
                </a14:m>
                <a:r>
                  <a:rPr lang="zh-CN" altLang="en-US" sz="2400" dirty="0"/>
                  <a:t>表示</a:t>
                </a:r>
                <a14:m>
                  <m:oMath xmlns:m="http://schemas.openxmlformats.org/officeDocument/2006/math">
                    <m:r>
                      <a:rPr lang="zh-CN" altLang="en-US" sz="2400" i="1">
                        <a:latin typeface="Cambria Math" panose="02040503050406030204" pitchFamily="18" charset="0"/>
                      </a:rPr>
                      <m:t>“</m:t>
                    </m:r>
                    <m:r>
                      <a:rPr lang="en-US" altLang="zh-CN" sz="2400" i="1">
                        <a:latin typeface="Cambria Math" panose="02040503050406030204" pitchFamily="18" charset="0"/>
                      </a:rPr>
                      <m:t>𝑥</m:t>
                    </m:r>
                  </m:oMath>
                </a14:m>
                <a:r>
                  <a:rPr lang="en-US" sz="2400" dirty="0"/>
                  <a:t>&gt; 0</a:t>
                </a:r>
                <a:r>
                  <a:rPr lang="en-US" altLang="zh-CN" sz="2400" dirty="0">
                    <a:latin typeface="Cambria Math" panose="02040503050406030204" pitchFamily="18" charset="0"/>
                  </a:rPr>
                  <a:t>”</a:t>
                </a:r>
                <a:r>
                  <a:rPr lang="en-US" sz="2400" dirty="0"/>
                  <a:t>, </a:t>
                </a:r>
                <a14:m>
                  <m:oMath xmlns:m="http://schemas.openxmlformats.org/officeDocument/2006/math">
                    <m:r>
                      <a:rPr lang="en-US" altLang="zh-CN" sz="2400" i="1">
                        <a:latin typeface="Cambria Math" panose="02040503050406030204" pitchFamily="18" charset="0"/>
                      </a:rPr>
                      <m:t>𝑈</m:t>
                    </m:r>
                  </m:oMath>
                </a14:m>
                <a:r>
                  <a:rPr lang="zh-CN" altLang="en-US" sz="2400" dirty="0"/>
                  <a:t>表示整数</a:t>
                </a:r>
                <a:r>
                  <a:rPr lang="en-US" sz="2400" dirty="0"/>
                  <a:t>, </a:t>
                </a:r>
                <a:r>
                  <a:rPr lang="zh-CN" altLang="en-US" sz="2400" dirty="0"/>
                  <a:t>那么</a:t>
                </a:r>
                <a14:m>
                  <m:oMath xmlns:m="http://schemas.openxmlformats.org/officeDocument/2006/math">
                    <m:r>
                      <a:rPr lang="zh-CN" altLang="en-US" sz="2400" i="1">
                        <a:latin typeface="Cambria Math" panose="02040503050406030204" pitchFamily="18" charset="0"/>
                      </a:rPr>
                      <m:t>∃</m:t>
                    </m:r>
                    <m:r>
                      <a:rPr lang="en-US" altLang="zh-CN" sz="2400" i="1">
                        <a:latin typeface="Cambria Math" panose="02040503050406030204" pitchFamily="18" charset="0"/>
                      </a:rPr>
                      <m:t>𝑥𝑃</m:t>
                    </m:r>
                    <m:r>
                      <a:rPr lang="en-US" altLang="zh-CN" sz="2400" i="1">
                        <a:latin typeface="Cambria Math" panose="02040503050406030204" pitchFamily="18" charset="0"/>
                      </a:rPr>
                      <m:t>(</m:t>
                    </m:r>
                    <m:r>
                      <a:rPr lang="en-US" altLang="zh-CN" sz="2400" i="1">
                        <a:latin typeface="Cambria Math" panose="02040503050406030204" pitchFamily="18" charset="0"/>
                      </a:rPr>
                      <m:t>𝑥</m:t>
                    </m:r>
                    <m:r>
                      <a:rPr lang="en-US" altLang="zh-CN" sz="2400" i="1">
                        <a:latin typeface="Cambria Math" panose="02040503050406030204" pitchFamily="18" charset="0"/>
                      </a:rPr>
                      <m:t>)</m:t>
                    </m:r>
                  </m:oMath>
                </a14:m>
                <a:r>
                  <a:rPr lang="zh-CN" altLang="en-US" sz="2400" dirty="0">
                    <a:sym typeface="Symbol"/>
                  </a:rPr>
                  <a:t>为真</a:t>
                </a:r>
                <a:r>
                  <a:rPr lang="en-US" sz="2400" dirty="0">
                    <a:sym typeface="Symbol"/>
                  </a:rPr>
                  <a:t>.</a:t>
                </a:r>
              </a:p>
              <a:p>
                <a:pPr marL="622300" lvl="2" indent="-261938">
                  <a:buClr>
                    <a:srgbClr val="01559D"/>
                  </a:buClr>
                  <a:buFont typeface="Wingdings" panose="05000000000000000000" pitchFamily="2" charset="2"/>
                  <a:buChar char="Ø"/>
                </a:pPr>
                <a:r>
                  <a:rPr lang="zh-CN" altLang="en-US" sz="2400" dirty="0"/>
                  <a:t>如果</a:t>
                </a:r>
                <a14:m>
                  <m:oMath xmlns:m="http://schemas.openxmlformats.org/officeDocument/2006/math">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oMath>
                </a14:m>
                <a:r>
                  <a:rPr lang="zh-CN" altLang="en-US" sz="2400" dirty="0"/>
                  <a:t>表示</a:t>
                </a:r>
                <a14:m>
                  <m:oMath xmlns:m="http://schemas.openxmlformats.org/officeDocument/2006/math">
                    <m:r>
                      <a:rPr lang="zh-CN" altLang="en-US" sz="2400" i="1">
                        <a:latin typeface="Cambria Math" panose="02040503050406030204" pitchFamily="18" charset="0"/>
                      </a:rPr>
                      <m:t>“</m:t>
                    </m:r>
                    <m:r>
                      <a:rPr lang="en-US" altLang="zh-CN" sz="2400" i="1">
                        <a:latin typeface="Cambria Math" panose="02040503050406030204" pitchFamily="18" charset="0"/>
                      </a:rPr>
                      <m:t>𝑥</m:t>
                    </m:r>
                  </m:oMath>
                </a14:m>
                <a:r>
                  <a:rPr lang="en-US" sz="2400" dirty="0"/>
                  <a:t> &gt; 0</a:t>
                </a:r>
                <a:r>
                  <a:rPr lang="en-US" altLang="zh-CN" sz="2400" dirty="0">
                    <a:latin typeface="Cambria Math" panose="02040503050406030204" pitchFamily="18" charset="0"/>
                  </a:rPr>
                  <a:t>”</a:t>
                </a:r>
                <a:r>
                  <a:rPr lang="en-US" sz="2400" dirty="0"/>
                  <a:t> , </a:t>
                </a:r>
                <a14:m>
                  <m:oMath xmlns:m="http://schemas.openxmlformats.org/officeDocument/2006/math">
                    <m:r>
                      <a:rPr lang="en-US" altLang="zh-CN" sz="2400" i="1">
                        <a:latin typeface="Cambria Math" panose="02040503050406030204" pitchFamily="18" charset="0"/>
                      </a:rPr>
                      <m:t>𝑈</m:t>
                    </m:r>
                  </m:oMath>
                </a14:m>
                <a:r>
                  <a:rPr lang="zh-CN" altLang="en-US" sz="2400" dirty="0"/>
                  <a:t>表示正整数</a:t>
                </a:r>
                <a:r>
                  <a:rPr lang="en-US" sz="2400" dirty="0"/>
                  <a:t>, </a:t>
                </a:r>
                <a:r>
                  <a:rPr lang="zh-CN" altLang="en-US" sz="2400" dirty="0"/>
                  <a:t>那么</a:t>
                </a:r>
                <a14:m>
                  <m:oMath xmlns:m="http://schemas.openxmlformats.org/officeDocument/2006/math">
                    <m:r>
                      <a:rPr lang="zh-CN" altLang="en-US" sz="2400" i="1">
                        <a:latin typeface="Cambria Math" panose="02040503050406030204" pitchFamily="18" charset="0"/>
                      </a:rPr>
                      <m:t>∃</m:t>
                    </m:r>
                    <m:r>
                      <a:rPr lang="en-US" altLang="zh-CN" sz="2400" i="1">
                        <a:latin typeface="Cambria Math" panose="02040503050406030204" pitchFamily="18" charset="0"/>
                      </a:rPr>
                      <m:t>𝑥𝑃</m:t>
                    </m:r>
                    <m:r>
                      <a:rPr lang="en-US" altLang="zh-CN" sz="2400" i="1">
                        <a:latin typeface="Cambria Math" panose="02040503050406030204" pitchFamily="18" charset="0"/>
                      </a:rPr>
                      <m:t>(</m:t>
                    </m:r>
                    <m:r>
                      <a:rPr lang="en-US" altLang="zh-CN" sz="2400" i="1">
                        <a:latin typeface="Cambria Math" panose="02040503050406030204" pitchFamily="18" charset="0"/>
                      </a:rPr>
                      <m:t>𝑥</m:t>
                    </m:r>
                    <m:r>
                      <a:rPr lang="en-US" altLang="zh-CN" sz="2400" i="1">
                        <a:latin typeface="Cambria Math" panose="02040503050406030204" pitchFamily="18" charset="0"/>
                      </a:rPr>
                      <m:t>)</m:t>
                    </m:r>
                  </m:oMath>
                </a14:m>
                <a:r>
                  <a:rPr lang="zh-CN" altLang="en-US" sz="2400" dirty="0">
                    <a:sym typeface="Symbol"/>
                  </a:rPr>
                  <a:t>为真</a:t>
                </a:r>
                <a:r>
                  <a:rPr lang="en-US" sz="2400" dirty="0">
                    <a:sym typeface="Symbol"/>
                  </a:rPr>
                  <a:t>.</a:t>
                </a:r>
              </a:p>
              <a:p>
                <a:pPr marL="622300" lvl="2" indent="-261938">
                  <a:buClr>
                    <a:srgbClr val="01559D"/>
                  </a:buClr>
                  <a:buFont typeface="Wingdings" panose="05000000000000000000" pitchFamily="2" charset="2"/>
                  <a:buChar char="Ø"/>
                </a:pPr>
                <a:r>
                  <a:rPr lang="zh-CN" altLang="en-US" sz="2400" dirty="0"/>
                  <a:t>如果</a:t>
                </a:r>
                <a14:m>
                  <m:oMath xmlns:m="http://schemas.openxmlformats.org/officeDocument/2006/math">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oMath>
                </a14:m>
                <a:r>
                  <a:rPr lang="zh-CN" altLang="en-US" sz="2400" dirty="0"/>
                  <a:t>表示</a:t>
                </a:r>
                <a14:m>
                  <m:oMath xmlns:m="http://schemas.openxmlformats.org/officeDocument/2006/math">
                    <m:r>
                      <a:rPr lang="zh-CN" altLang="en-US" sz="2400" i="1">
                        <a:latin typeface="Cambria Math" panose="02040503050406030204" pitchFamily="18" charset="0"/>
                      </a:rPr>
                      <m:t>“</m:t>
                    </m:r>
                    <m:r>
                      <a:rPr lang="en-US" altLang="zh-CN" sz="2400" i="1">
                        <a:latin typeface="Cambria Math" panose="02040503050406030204" pitchFamily="18" charset="0"/>
                      </a:rPr>
                      <m:t>𝑥</m:t>
                    </m:r>
                  </m:oMath>
                </a14:m>
                <a:r>
                  <a:rPr lang="en-US" altLang="zh-CN" sz="2400" dirty="0"/>
                  <a:t> &lt; 0</a:t>
                </a:r>
                <a:r>
                  <a:rPr lang="en-US" altLang="zh-CN" sz="2400" dirty="0">
                    <a:latin typeface="Cambria Math" panose="02040503050406030204" pitchFamily="18" charset="0"/>
                  </a:rPr>
                  <a:t>”</a:t>
                </a:r>
                <a:r>
                  <a:rPr lang="en-US" altLang="zh-CN" sz="2400" dirty="0"/>
                  <a:t> , </a:t>
                </a:r>
                <a14:m>
                  <m:oMath xmlns:m="http://schemas.openxmlformats.org/officeDocument/2006/math">
                    <m:r>
                      <a:rPr lang="en-US" altLang="zh-CN" sz="2400" i="1">
                        <a:latin typeface="Cambria Math" panose="02040503050406030204" pitchFamily="18" charset="0"/>
                      </a:rPr>
                      <m:t>𝑈</m:t>
                    </m:r>
                  </m:oMath>
                </a14:m>
                <a:r>
                  <a:rPr lang="zh-CN" altLang="en-US" sz="2400" dirty="0"/>
                  <a:t>表示正整数</a:t>
                </a:r>
                <a:r>
                  <a:rPr lang="en-US" altLang="zh-CN" sz="2400" dirty="0"/>
                  <a:t>, </a:t>
                </a:r>
                <a:r>
                  <a:rPr lang="zh-CN" altLang="en-US" sz="2400" dirty="0"/>
                  <a:t>那么</a:t>
                </a:r>
                <a14:m>
                  <m:oMath xmlns:m="http://schemas.openxmlformats.org/officeDocument/2006/math">
                    <m:r>
                      <a:rPr lang="zh-CN" altLang="en-US" sz="2400" i="1">
                        <a:latin typeface="Cambria Math" panose="02040503050406030204" pitchFamily="18" charset="0"/>
                      </a:rPr>
                      <m:t>∃</m:t>
                    </m:r>
                    <m:r>
                      <a:rPr lang="en-US" altLang="zh-CN" sz="2400" i="1">
                        <a:latin typeface="Cambria Math" panose="02040503050406030204" pitchFamily="18" charset="0"/>
                      </a:rPr>
                      <m:t>𝑥𝑃</m:t>
                    </m:r>
                    <m:r>
                      <a:rPr lang="en-US" altLang="zh-CN" sz="2400" i="1">
                        <a:latin typeface="Cambria Math" panose="02040503050406030204" pitchFamily="18" charset="0"/>
                      </a:rPr>
                      <m:t>(</m:t>
                    </m:r>
                    <m:r>
                      <a:rPr lang="en-US" altLang="zh-CN" sz="2400" i="1">
                        <a:latin typeface="Cambria Math" panose="02040503050406030204" pitchFamily="18" charset="0"/>
                      </a:rPr>
                      <m:t>𝑥</m:t>
                    </m:r>
                    <m:r>
                      <a:rPr lang="en-US" altLang="zh-CN" sz="2400" i="1">
                        <a:latin typeface="Cambria Math" panose="02040503050406030204" pitchFamily="18" charset="0"/>
                      </a:rPr>
                      <m:t>)</m:t>
                    </m:r>
                  </m:oMath>
                </a14:m>
                <a:r>
                  <a:rPr lang="zh-CN" altLang="en-US" sz="2400" dirty="0">
                    <a:sym typeface="Symbol"/>
                  </a:rPr>
                  <a:t>为假</a:t>
                </a:r>
                <a:r>
                  <a:rPr lang="en-US" altLang="zh-CN" sz="2400" dirty="0">
                    <a:sym typeface="Symbol"/>
                  </a:rPr>
                  <a:t>.</a:t>
                </a:r>
                <a:endParaRPr lang="en-US" sz="2400" dirty="0">
                  <a:sym typeface="Symbol"/>
                </a:endParaRPr>
              </a:p>
              <a:p>
                <a:pPr marL="622300" lvl="2" indent="-261938">
                  <a:buClr>
                    <a:srgbClr val="01559D"/>
                  </a:buClr>
                  <a:buFont typeface="Wingdings" panose="05000000000000000000" pitchFamily="2" charset="2"/>
                  <a:buChar char="Ø"/>
                </a:pPr>
                <a:r>
                  <a:rPr lang="zh-CN" altLang="en-US" sz="2400" dirty="0"/>
                  <a:t>如果</a:t>
                </a:r>
                <a14:m>
                  <m:oMath xmlns:m="http://schemas.openxmlformats.org/officeDocument/2006/math">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oMath>
                </a14:m>
                <a:r>
                  <a:rPr lang="zh-CN" altLang="en-US" sz="2400" dirty="0"/>
                  <a:t>表示</a:t>
                </a:r>
                <a14:m>
                  <m:oMath xmlns:m="http://schemas.openxmlformats.org/officeDocument/2006/math">
                    <m:r>
                      <a:rPr lang="zh-CN" altLang="en-US" sz="2400" i="1">
                        <a:latin typeface="Cambria Math" panose="02040503050406030204" pitchFamily="18" charset="0"/>
                      </a:rPr>
                      <m:t>“</m:t>
                    </m:r>
                    <m:r>
                      <a:rPr lang="en-US" altLang="zh-CN" sz="2400" i="1">
                        <a:latin typeface="Cambria Math" panose="02040503050406030204" pitchFamily="18" charset="0"/>
                      </a:rPr>
                      <m:t>𝑥</m:t>
                    </m:r>
                  </m:oMath>
                </a14:m>
                <a:r>
                  <a:rPr lang="zh-CN" altLang="en-US" sz="2400" dirty="0"/>
                  <a:t>是偶数</a:t>
                </a:r>
                <a:r>
                  <a:rPr lang="en-US" altLang="zh-CN" sz="2400" dirty="0">
                    <a:latin typeface="Cambria Math" panose="02040503050406030204" pitchFamily="18" charset="0"/>
                  </a:rPr>
                  <a:t>”</a:t>
                </a:r>
                <a:r>
                  <a:rPr lang="en-US" sz="2400" dirty="0"/>
                  <a:t> , </a:t>
                </a:r>
                <a14:m>
                  <m:oMath xmlns:m="http://schemas.openxmlformats.org/officeDocument/2006/math">
                    <m:r>
                      <a:rPr lang="en-US" altLang="zh-CN" sz="2400" i="1">
                        <a:latin typeface="Cambria Math" panose="02040503050406030204" pitchFamily="18" charset="0"/>
                      </a:rPr>
                      <m:t>𝑈</m:t>
                    </m:r>
                  </m:oMath>
                </a14:m>
                <a:r>
                  <a:rPr lang="zh-CN" altLang="en-US" sz="2400" dirty="0"/>
                  <a:t>表示整数</a:t>
                </a:r>
                <a:r>
                  <a:rPr lang="en-US" sz="2400" dirty="0"/>
                  <a:t>,  </a:t>
                </a:r>
                <a:r>
                  <a:rPr lang="zh-CN" altLang="en-US" sz="2400" dirty="0"/>
                  <a:t>那么</a:t>
                </a:r>
                <a14:m>
                  <m:oMath xmlns:m="http://schemas.openxmlformats.org/officeDocument/2006/math">
                    <m:r>
                      <a:rPr lang="zh-CN" altLang="en-US" sz="2400" i="1">
                        <a:latin typeface="Cambria Math" panose="02040503050406030204" pitchFamily="18" charset="0"/>
                      </a:rPr>
                      <m:t>∃</m:t>
                    </m:r>
                    <m:r>
                      <a:rPr lang="en-US" altLang="zh-CN" sz="2400" i="1">
                        <a:latin typeface="Cambria Math" panose="02040503050406030204" pitchFamily="18" charset="0"/>
                      </a:rPr>
                      <m:t>𝑥𝑃</m:t>
                    </m:r>
                    <m:r>
                      <a:rPr lang="en-US" altLang="zh-CN" sz="2400" i="1">
                        <a:latin typeface="Cambria Math" panose="02040503050406030204" pitchFamily="18" charset="0"/>
                      </a:rPr>
                      <m:t>(</m:t>
                    </m:r>
                    <m:r>
                      <a:rPr lang="en-US" altLang="zh-CN" sz="2400" i="1">
                        <a:latin typeface="Cambria Math" panose="02040503050406030204" pitchFamily="18" charset="0"/>
                      </a:rPr>
                      <m:t>𝑥</m:t>
                    </m:r>
                    <m:r>
                      <a:rPr lang="en-US" altLang="zh-CN" sz="2400" i="1">
                        <a:latin typeface="Cambria Math" panose="02040503050406030204" pitchFamily="18" charset="0"/>
                      </a:rPr>
                      <m:t>)</m:t>
                    </m:r>
                  </m:oMath>
                </a14:m>
                <a:r>
                  <a:rPr lang="zh-CN" altLang="en-US" sz="2400" dirty="0">
                    <a:sym typeface="Symbol"/>
                  </a:rPr>
                  <a:t>为真</a:t>
                </a:r>
                <a:r>
                  <a:rPr lang="en-US" sz="2400" dirty="0">
                    <a:sym typeface="Symbol"/>
                  </a:rPr>
                  <a:t>.</a:t>
                </a: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r="-1110"/>
                </a:stretch>
              </a:blipFill>
            </p:spPr>
            <p:txBody>
              <a:bodyPr/>
              <a:lstStyle/>
              <a:p>
                <a:r>
                  <a:rPr lang="zh-CN" altLang="en-US">
                    <a:noFill/>
                  </a:rPr>
                  <a:t> </a:t>
                </a:r>
              </a:p>
            </p:txBody>
          </p:sp>
        </mc:Fallback>
      </mc:AlternateContent>
      <p:sp>
        <p:nvSpPr>
          <p:cNvPr id="8" name="日期占位符 7"/>
          <p:cNvSpPr>
            <a:spLocks noGrp="1"/>
          </p:cNvSpPr>
          <p:nvPr>
            <p:ph type="dt" sz="half" idx="10"/>
          </p:nvPr>
        </p:nvSpPr>
        <p:spPr/>
        <p:txBody>
          <a:bodyPr/>
          <a:lstStyle/>
          <a:p>
            <a:fld id="{A5EB9D05-FAA5-4AA3-AE6E-9CCFEC287FEB}" type="datetime1">
              <a:rPr lang="zh-CN" altLang="en-US" smtClean="0"/>
              <a:t>2023/11/18</a:t>
            </a:fld>
            <a:endParaRPr lang="zh-CN" altLang="en-US" dirty="0"/>
          </a:p>
        </p:txBody>
      </p:sp>
      <p:sp>
        <p:nvSpPr>
          <p:cNvPr id="9" name="页脚占位符 8"/>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10" name="灯片编号占位符 9"/>
          <p:cNvSpPr>
            <a:spLocks noGrp="1"/>
          </p:cNvSpPr>
          <p:nvPr>
            <p:ph type="sldNum" sz="quarter" idx="12"/>
          </p:nvPr>
        </p:nvSpPr>
        <p:spPr/>
        <p:txBody>
          <a:bodyPr/>
          <a:lstStyle/>
          <a:p>
            <a:fld id="{67913A8A-9EFB-4B5F-9CCB-3D21173FAA85}" type="slidenum">
              <a:rPr lang="zh-CN" altLang="en-US" smtClean="0"/>
              <a:pPr/>
              <a:t>84</a:t>
            </a:fld>
            <a:endParaRPr lang="zh-CN" altLang="en-US" dirty="0"/>
          </a:p>
        </p:txBody>
      </p:sp>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extLst>
                  <p:ext uri="{D42A27DB-BD31-4B8C-83A1-F6EECF244321}">
                    <p14:modId xmlns:p14="http://schemas.microsoft.com/office/powerpoint/2010/main" val="1354674361"/>
                  </p:ext>
                </p:extLst>
              </p:nvPr>
            </p:nvGraphicFramePr>
            <p:xfrm>
              <a:off x="754744" y="2590800"/>
              <a:ext cx="10668000" cy="914400"/>
            </p:xfrm>
            <a:graphic>
              <a:graphicData uri="http://schemas.openxmlformats.org/drawingml/2006/table">
                <a:tbl>
                  <a:tblPr firstRow="1" bandRow="1">
                    <a:tableStyleId>{5C22544A-7EE6-4342-B048-85BDC9FD1C3A}</a:tableStyleId>
                  </a:tblPr>
                  <a:tblGrid>
                    <a:gridCol w="3556000">
                      <a:extLst>
                        <a:ext uri="{9D8B030D-6E8A-4147-A177-3AD203B41FA5}">
                          <a16:colId xmlns:a16="http://schemas.microsoft.com/office/drawing/2014/main" val="3258091269"/>
                        </a:ext>
                      </a:extLst>
                    </a:gridCol>
                    <a:gridCol w="3556000">
                      <a:extLst>
                        <a:ext uri="{9D8B030D-6E8A-4147-A177-3AD203B41FA5}">
                          <a16:colId xmlns:a16="http://schemas.microsoft.com/office/drawing/2014/main" val="3675238017"/>
                        </a:ext>
                      </a:extLst>
                    </a:gridCol>
                    <a:gridCol w="3556000">
                      <a:extLst>
                        <a:ext uri="{9D8B030D-6E8A-4147-A177-3AD203B41FA5}">
                          <a16:colId xmlns:a16="http://schemas.microsoft.com/office/drawing/2014/main" val="251522565"/>
                        </a:ext>
                      </a:extLst>
                    </a:gridCol>
                  </a:tblGrid>
                  <a:tr h="121500">
                    <a:tc>
                      <a:txBody>
                        <a:bodyPr/>
                        <a:lstStyle/>
                        <a:p>
                          <a:pPr algn="ctr"/>
                          <a:r>
                            <a:rPr lang="zh-CN" altLang="en-US" sz="2400" dirty="0">
                              <a:latin typeface="微软雅黑" panose="020B0503020204020204" pitchFamily="34" charset="-122"/>
                              <a:ea typeface="微软雅黑" panose="020B0503020204020204" pitchFamily="34" charset="-122"/>
                            </a:rPr>
                            <a:t>命题</a:t>
                          </a:r>
                        </a:p>
                      </a:txBody>
                      <a:tcPr/>
                    </a:tc>
                    <a:tc>
                      <a:txBody>
                        <a:bodyPr/>
                        <a:lstStyle/>
                        <a:p>
                          <a:pPr algn="ctr"/>
                          <a:r>
                            <a:rPr lang="zh-CN" altLang="en-US" sz="2400" dirty="0">
                              <a:latin typeface="微软雅黑" panose="020B0503020204020204" pitchFamily="34" charset="-122"/>
                              <a:ea typeface="微软雅黑" panose="020B0503020204020204" pitchFamily="34" charset="-122"/>
                            </a:rPr>
                            <a:t>什么时候为真</a:t>
                          </a:r>
                          <a:r>
                            <a:rPr lang="en-US" altLang="zh-CN" sz="2400" dirty="0">
                              <a:latin typeface="微软雅黑" panose="020B0503020204020204" pitchFamily="34" charset="-122"/>
                              <a:ea typeface="微软雅黑" panose="020B0503020204020204" pitchFamily="34" charset="-122"/>
                            </a:rPr>
                            <a:t>(T)</a:t>
                          </a:r>
                          <a:endParaRPr lang="zh-CN" altLang="en-US" sz="2400" dirty="0">
                            <a:latin typeface="微软雅黑" panose="020B0503020204020204" pitchFamily="34" charset="-122"/>
                            <a:ea typeface="微软雅黑" panose="020B0503020204020204" pitchFamily="34" charset="-122"/>
                          </a:endParaRPr>
                        </a:p>
                      </a:txBody>
                      <a:tcPr/>
                    </a:tc>
                    <a:tc>
                      <a:txBody>
                        <a:bodyPr/>
                        <a:lstStyle/>
                        <a:p>
                          <a:pPr algn="ctr"/>
                          <a:r>
                            <a:rPr lang="zh-CN" altLang="en-US" sz="2400" dirty="0">
                              <a:latin typeface="微软雅黑" panose="020B0503020204020204" pitchFamily="34" charset="-122"/>
                              <a:ea typeface="微软雅黑" panose="020B0503020204020204" pitchFamily="34" charset="-122"/>
                            </a:rPr>
                            <a:t>什么时候为假</a:t>
                          </a:r>
                          <a:r>
                            <a:rPr lang="en-US" altLang="zh-CN" sz="2400" dirty="0">
                              <a:latin typeface="微软雅黑" panose="020B0503020204020204" pitchFamily="34" charset="-122"/>
                              <a:ea typeface="微软雅黑" panose="020B0503020204020204" pitchFamily="34" charset="-122"/>
                            </a:rPr>
                            <a:t>(F)</a:t>
                          </a:r>
                          <a:endParaRPr lang="zh-CN" altLang="en-US" sz="24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4060140469"/>
                      </a:ext>
                    </a:extLst>
                  </a:tr>
                  <a:tr h="370840">
                    <a:tc>
                      <a:txBody>
                        <a:bodyPr/>
                        <a:lstStyle/>
                        <a:p>
                          <a:pPr algn="ct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m:t>
                                </m:r>
                                <m:r>
                                  <a:rPr lang="en-US" altLang="zh-CN" sz="2400" b="0" i="1">
                                    <a:solidFill>
                                      <a:schemeClr val="tx1"/>
                                    </a:solidFill>
                                    <a:latin typeface="Cambria Math" panose="02040503050406030204" pitchFamily="18" charset="0"/>
                                  </a:rPr>
                                  <m:t>𝑥𝑃</m:t>
                                </m:r>
                                <m:r>
                                  <a:rPr lang="en-US" altLang="zh-CN" sz="2400" b="0" i="1">
                                    <a:solidFill>
                                      <a:schemeClr val="tx1"/>
                                    </a:solidFill>
                                    <a:latin typeface="Cambria Math" panose="02040503050406030204" pitchFamily="18" charset="0"/>
                                  </a:rPr>
                                  <m:t>(</m:t>
                                </m:r>
                                <m:r>
                                  <a:rPr lang="en-US" altLang="zh-CN" sz="2400" b="0" i="1">
                                    <a:solidFill>
                                      <a:schemeClr val="tx1"/>
                                    </a:solidFill>
                                    <a:latin typeface="Cambria Math" panose="02040503050406030204" pitchFamily="18" charset="0"/>
                                  </a:rPr>
                                  <m:t>𝑥</m:t>
                                </m:r>
                                <m:r>
                                  <a:rPr lang="en-US" altLang="zh-CN" sz="2400" b="0" i="1">
                                    <a:solidFill>
                                      <a:schemeClr val="tx1"/>
                                    </a:solidFill>
                                    <a:latin typeface="Cambria Math" panose="02040503050406030204" pitchFamily="18" charset="0"/>
                                  </a:rPr>
                                  <m:t>)</m:t>
                                </m:r>
                              </m:oMath>
                            </m:oMathPara>
                          </a14:m>
                          <a:endParaRPr lang="zh-CN" altLang="en-US" sz="2400" b="0" dirty="0">
                            <a:solidFill>
                              <a:schemeClr val="tx1"/>
                            </a:solidFill>
                            <a:latin typeface="微软雅黑" panose="020B0503020204020204" pitchFamily="34" charset="-122"/>
                            <a:ea typeface="微软雅黑" panose="020B0503020204020204" pitchFamily="34" charset="-122"/>
                          </a:endParaRPr>
                        </a:p>
                      </a:txBody>
                      <a:tcPr/>
                    </a:tc>
                    <a:tc>
                      <a:txBody>
                        <a:bodyPr/>
                        <a:lstStyle/>
                        <a:p>
                          <a:pPr algn="ctr"/>
                          <a:r>
                            <a:rPr lang="zh-CN" altLang="en-US" sz="2400" dirty="0">
                              <a:latin typeface="微软雅黑" panose="020B0503020204020204" pitchFamily="34" charset="-122"/>
                              <a:ea typeface="微软雅黑" panose="020B0503020204020204" pitchFamily="34" charset="-122"/>
                            </a:rPr>
                            <a:t>有一个</a:t>
                          </a:r>
                          <a14:m>
                            <m:oMath xmlns:m="http://schemas.openxmlformats.org/officeDocument/2006/math">
                              <m:r>
                                <a:rPr lang="en-US" altLang="zh-CN" sz="2400" i="1" smtClean="0">
                                  <a:latin typeface="Cambria Math" panose="02040503050406030204" pitchFamily="18" charset="0"/>
                                </a:rPr>
                                <m:t>𝑥</m:t>
                              </m:r>
                            </m:oMath>
                          </a14:m>
                          <a:r>
                            <a:rPr lang="en-US" altLang="zh-CN" sz="24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oMath>
                          </a14:m>
                          <a:r>
                            <a:rPr lang="zh-CN" altLang="en-US" sz="2400" dirty="0">
                              <a:latin typeface="微软雅黑" panose="020B0503020204020204" pitchFamily="34" charset="-122"/>
                              <a:ea typeface="微软雅黑" panose="020B0503020204020204" pitchFamily="34" charset="-122"/>
                            </a:rPr>
                            <a:t>为真</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微软雅黑" panose="020B0503020204020204" pitchFamily="34" charset="-122"/>
                              <a:ea typeface="微软雅黑" panose="020B0503020204020204" pitchFamily="34" charset="-122"/>
                            </a:rPr>
                            <a:t>对每一个</a:t>
                          </a:r>
                          <a14:m>
                            <m:oMath xmlns:m="http://schemas.openxmlformats.org/officeDocument/2006/math">
                              <m:r>
                                <a:rPr lang="en-US" altLang="zh-CN" sz="2400" i="1" smtClean="0">
                                  <a:latin typeface="Cambria Math" panose="02040503050406030204" pitchFamily="18" charset="0"/>
                                </a:rPr>
                                <m:t>𝑥</m:t>
                              </m:r>
                            </m:oMath>
                          </a14:m>
                          <a:r>
                            <a:rPr lang="en-US" altLang="zh-CN" sz="24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oMath>
                          </a14:m>
                          <a:r>
                            <a:rPr lang="zh-CN" altLang="en-US" sz="2400" dirty="0">
                              <a:latin typeface="微软雅黑" panose="020B0503020204020204" pitchFamily="34" charset="-122"/>
                              <a:ea typeface="微软雅黑" panose="020B0503020204020204" pitchFamily="34" charset="-122"/>
                            </a:rPr>
                            <a:t>都为假</a:t>
                          </a:r>
                        </a:p>
                      </a:txBody>
                      <a:tcPr/>
                    </a:tc>
                    <a:extLst>
                      <a:ext uri="{0D108BD9-81ED-4DB2-BD59-A6C34878D82A}">
                        <a16:rowId xmlns:a16="http://schemas.microsoft.com/office/drawing/2014/main" val="2670923805"/>
                      </a:ext>
                    </a:extLst>
                  </a:tr>
                </a:tbl>
              </a:graphicData>
            </a:graphic>
          </p:graphicFrame>
        </mc:Choice>
        <mc:Fallback xmlns="">
          <p:graphicFrame>
            <p:nvGraphicFramePr>
              <p:cNvPr id="4" name="表格 3"/>
              <p:cNvGraphicFramePr>
                <a:graphicFrameLocks noGrp="1"/>
              </p:cNvGraphicFramePr>
              <p:nvPr>
                <p:extLst>
                  <p:ext uri="{D42A27DB-BD31-4B8C-83A1-F6EECF244321}">
                    <p14:modId xmlns:p14="http://schemas.microsoft.com/office/powerpoint/2010/main" val="1354674361"/>
                  </p:ext>
                </p:extLst>
              </p:nvPr>
            </p:nvGraphicFramePr>
            <p:xfrm>
              <a:off x="754744" y="2590800"/>
              <a:ext cx="10668000" cy="914400"/>
            </p:xfrm>
            <a:graphic>
              <a:graphicData uri="http://schemas.openxmlformats.org/drawingml/2006/table">
                <a:tbl>
                  <a:tblPr firstRow="1" bandRow="1">
                    <a:tableStyleId>{5C22544A-7EE6-4342-B048-85BDC9FD1C3A}</a:tableStyleId>
                  </a:tblPr>
                  <a:tblGrid>
                    <a:gridCol w="3556000">
                      <a:extLst>
                        <a:ext uri="{9D8B030D-6E8A-4147-A177-3AD203B41FA5}">
                          <a16:colId xmlns:a16="http://schemas.microsoft.com/office/drawing/2014/main" val="3258091269"/>
                        </a:ext>
                      </a:extLst>
                    </a:gridCol>
                    <a:gridCol w="3556000">
                      <a:extLst>
                        <a:ext uri="{9D8B030D-6E8A-4147-A177-3AD203B41FA5}">
                          <a16:colId xmlns:a16="http://schemas.microsoft.com/office/drawing/2014/main" val="3675238017"/>
                        </a:ext>
                      </a:extLst>
                    </a:gridCol>
                    <a:gridCol w="3556000">
                      <a:extLst>
                        <a:ext uri="{9D8B030D-6E8A-4147-A177-3AD203B41FA5}">
                          <a16:colId xmlns:a16="http://schemas.microsoft.com/office/drawing/2014/main" val="251522565"/>
                        </a:ext>
                      </a:extLst>
                    </a:gridCol>
                  </a:tblGrid>
                  <a:tr h="457200">
                    <a:tc>
                      <a:txBody>
                        <a:bodyPr/>
                        <a:lstStyle/>
                        <a:p>
                          <a:pPr algn="ctr"/>
                          <a:r>
                            <a:rPr lang="zh-CN" altLang="en-US" sz="2400" dirty="0" smtClean="0">
                              <a:latin typeface="微软雅黑" panose="020B0503020204020204" pitchFamily="34" charset="-122"/>
                              <a:ea typeface="微软雅黑" panose="020B0503020204020204" pitchFamily="34" charset="-122"/>
                            </a:rPr>
                            <a:t>命题</a:t>
                          </a:r>
                          <a:endParaRPr lang="zh-CN" altLang="en-US" sz="2400" dirty="0">
                            <a:latin typeface="微软雅黑" panose="020B0503020204020204" pitchFamily="34" charset="-122"/>
                            <a:ea typeface="微软雅黑" panose="020B0503020204020204" pitchFamily="34" charset="-122"/>
                          </a:endParaRPr>
                        </a:p>
                      </a:txBody>
                      <a:tcPr/>
                    </a:tc>
                    <a:tc>
                      <a:txBody>
                        <a:bodyPr/>
                        <a:lstStyle/>
                        <a:p>
                          <a:pPr algn="ctr"/>
                          <a:r>
                            <a:rPr lang="zh-CN" altLang="en-US" sz="2400" dirty="0" smtClean="0">
                              <a:latin typeface="微软雅黑" panose="020B0503020204020204" pitchFamily="34" charset="-122"/>
                              <a:ea typeface="微软雅黑" panose="020B0503020204020204" pitchFamily="34" charset="-122"/>
                            </a:rPr>
                            <a:t>什么时候为真</a:t>
                          </a:r>
                          <a:r>
                            <a:rPr lang="en-US" altLang="zh-CN" sz="2400" dirty="0" smtClean="0">
                              <a:latin typeface="微软雅黑" panose="020B0503020204020204" pitchFamily="34" charset="-122"/>
                              <a:ea typeface="微软雅黑" panose="020B0503020204020204" pitchFamily="34" charset="-122"/>
                            </a:rPr>
                            <a:t>(T)</a:t>
                          </a:r>
                          <a:endParaRPr lang="zh-CN" altLang="en-US" sz="2400" dirty="0">
                            <a:latin typeface="微软雅黑" panose="020B0503020204020204" pitchFamily="34" charset="-122"/>
                            <a:ea typeface="微软雅黑" panose="020B0503020204020204" pitchFamily="34" charset="-122"/>
                          </a:endParaRPr>
                        </a:p>
                      </a:txBody>
                      <a:tcPr/>
                    </a:tc>
                    <a:tc>
                      <a:txBody>
                        <a:bodyPr/>
                        <a:lstStyle/>
                        <a:p>
                          <a:pPr algn="ctr"/>
                          <a:r>
                            <a:rPr lang="zh-CN" altLang="en-US" sz="2400" dirty="0" smtClean="0">
                              <a:latin typeface="微软雅黑" panose="020B0503020204020204" pitchFamily="34" charset="-122"/>
                              <a:ea typeface="微软雅黑" panose="020B0503020204020204" pitchFamily="34" charset="-122"/>
                            </a:rPr>
                            <a:t>什么时候为假</a:t>
                          </a:r>
                          <a:r>
                            <a:rPr lang="en-US" altLang="zh-CN" sz="2400" dirty="0" smtClean="0">
                              <a:latin typeface="微软雅黑" panose="020B0503020204020204" pitchFamily="34" charset="-122"/>
                              <a:ea typeface="微软雅黑" panose="020B0503020204020204" pitchFamily="34" charset="-122"/>
                            </a:rPr>
                            <a:t>(F)</a:t>
                          </a:r>
                          <a:endParaRPr lang="zh-CN" altLang="en-US" sz="24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4060140469"/>
                      </a:ext>
                    </a:extLst>
                  </a:tr>
                  <a:tr h="457200">
                    <a:tc>
                      <a:txBody>
                        <a:bodyPr/>
                        <a:lstStyle/>
                        <a:p>
                          <a:endParaRPr lang="zh-CN"/>
                        </a:p>
                      </a:txBody>
                      <a:tcPr>
                        <a:blipFill>
                          <a:blip r:embed="rId3"/>
                          <a:stretch>
                            <a:fillRect l="-171" t="-110667" r="-200514" b="-30667"/>
                          </a:stretch>
                        </a:blipFill>
                      </a:tcPr>
                    </a:tc>
                    <a:tc>
                      <a:txBody>
                        <a:bodyPr/>
                        <a:lstStyle/>
                        <a:p>
                          <a:endParaRPr lang="zh-CN"/>
                        </a:p>
                      </a:txBody>
                      <a:tcPr>
                        <a:blipFill>
                          <a:blip r:embed="rId3"/>
                          <a:stretch>
                            <a:fillRect l="-100343" t="-110667" r="-100858" b="-30667"/>
                          </a:stretch>
                        </a:blipFill>
                      </a:tcPr>
                    </a:tc>
                    <a:tc>
                      <a:txBody>
                        <a:bodyPr/>
                        <a:lstStyle/>
                        <a:p>
                          <a:endParaRPr lang="zh-CN"/>
                        </a:p>
                      </a:txBody>
                      <a:tcPr>
                        <a:blipFill>
                          <a:blip r:embed="rId3"/>
                          <a:stretch>
                            <a:fillRect l="-200000" t="-110667" r="-685" b="-30667"/>
                          </a:stretch>
                        </a:blipFill>
                      </a:tcPr>
                    </a:tc>
                    <a:extLst>
                      <a:ext uri="{0D108BD9-81ED-4DB2-BD59-A6C34878D82A}">
                        <a16:rowId xmlns:a16="http://schemas.microsoft.com/office/drawing/2014/main" val="2670923805"/>
                      </a:ext>
                    </a:extLst>
                  </a:tr>
                </a:tbl>
              </a:graphicData>
            </a:graphic>
          </p:graphicFrame>
        </mc:Fallback>
      </mc:AlternateContent>
    </p:spTree>
    <p:extLst>
      <p:ext uri="{BB962C8B-B14F-4D97-AF65-F5344CB8AC3E}">
        <p14:creationId xmlns:p14="http://schemas.microsoft.com/office/powerpoint/2010/main" val="1647541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down)">
                                      <p:cBhvr>
                                        <p:cTn id="7" dur="500"/>
                                        <p:tgtEl>
                                          <p:spTgt spid="3">
                                            <p:txEl>
                                              <p:pRg st="4" end="4"/>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down)">
                                      <p:cBhvr>
                                        <p:cTn id="10" dur="500"/>
                                        <p:tgtEl>
                                          <p:spTgt spid="3">
                                            <p:txEl>
                                              <p:pRg st="5" end="5"/>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down)">
                                      <p:cBhvr>
                                        <p:cTn id="13" dur="500"/>
                                        <p:tgtEl>
                                          <p:spTgt spid="3">
                                            <p:txEl>
                                              <p:pRg st="6" end="6"/>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wipe(down)">
                                      <p:cBhvr>
                                        <p:cTn id="16" dur="500"/>
                                        <p:tgtEl>
                                          <p:spTgt spid="3">
                                            <p:txEl>
                                              <p:pRg st="7" end="7"/>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wipe(down)">
                                      <p:cBhvr>
                                        <p:cTn id="1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200" y="1905000"/>
            <a:ext cx="11277599" cy="6096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normAutofit/>
          </a:bodyPr>
          <a:lstStyle/>
          <a:p>
            <a:r>
              <a:rPr lang="zh-CN" altLang="en-US" dirty="0"/>
              <a:t>唯一性量词</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gn="just"/>
                <a:r>
                  <a:rPr lang="zh-CN" altLang="en-US" dirty="0">
                    <a:latin typeface="Cambria Math" panose="02040503050406030204" pitchFamily="18" charset="0"/>
                  </a:rPr>
                  <a:t>对于我们能定义的不同量词的数量是没有限制的</a:t>
                </a:r>
                <a:r>
                  <a:rPr lang="en-US" altLang="zh-CN" dirty="0">
                    <a:latin typeface="Cambria Math" panose="02040503050406030204" pitchFamily="18" charset="0"/>
                  </a:rPr>
                  <a:t>,  </a:t>
                </a:r>
                <a:r>
                  <a:rPr lang="zh-CN" altLang="en-US" dirty="0">
                    <a:latin typeface="Cambria Math" panose="02040503050406030204" pitchFamily="18" charset="0"/>
                  </a:rPr>
                  <a:t>如</a:t>
                </a:r>
                <a:r>
                  <a:rPr lang="en-US" altLang="zh-CN" dirty="0">
                    <a:latin typeface="Cambria Math" panose="02040503050406030204" pitchFamily="18" charset="0"/>
                  </a:rPr>
                  <a:t>”</a:t>
                </a:r>
                <a:r>
                  <a:rPr lang="zh-CN" altLang="en-US" dirty="0">
                    <a:latin typeface="Cambria Math" panose="02040503050406030204" pitchFamily="18" charset="0"/>
                  </a:rPr>
                  <a:t>恰好有两个</a:t>
                </a:r>
                <a:r>
                  <a:rPr lang="en-US" altLang="zh-CN" dirty="0">
                    <a:latin typeface="Cambria Math" panose="02040503050406030204" pitchFamily="18" charset="0"/>
                  </a:rPr>
                  <a:t>”. </a:t>
                </a:r>
                <a:r>
                  <a:rPr lang="zh-CN" altLang="en-US" dirty="0">
                    <a:latin typeface="Cambria Math" panose="02040503050406030204" pitchFamily="18" charset="0"/>
                  </a:rPr>
                  <a:t>所有其他量词中最常见的一个是</a:t>
                </a:r>
                <a:r>
                  <a:rPr lang="zh-CN" altLang="en-US" b="1" dirty="0">
                    <a:solidFill>
                      <a:srgbClr val="C00000"/>
                    </a:solidFill>
                    <a:latin typeface="Cambria Math" panose="02040503050406030204" pitchFamily="18" charset="0"/>
                  </a:rPr>
                  <a:t>唯一性量词</a:t>
                </a:r>
                <a:r>
                  <a:rPr lang="en-US" altLang="zh-CN" dirty="0">
                    <a:latin typeface="Cambria Math" panose="02040503050406030204" pitchFamily="18" charset="0"/>
                  </a:rPr>
                  <a:t>.</a:t>
                </a:r>
              </a:p>
              <a:p>
                <a:r>
                  <a:rPr lang="zh-CN" altLang="en-US" dirty="0">
                    <a:latin typeface="Cambria Math" panose="02040503050406030204" pitchFamily="18" charset="0"/>
                  </a:rPr>
                  <a:t>定义</a:t>
                </a:r>
                <a:r>
                  <a:rPr lang="en-US" altLang="zh-CN" dirty="0">
                    <a:latin typeface="Cambria Math" panose="02040503050406030204" pitchFamily="18" charset="0"/>
                  </a:rPr>
                  <a:t>:</a:t>
                </a:r>
                <a14:m>
                  <m:oMath xmlns:m="http://schemas.openxmlformats.org/officeDocument/2006/math">
                    <m:r>
                      <a:rPr lang="zh-CN" altLang="en-US" b="1" i="1" smtClean="0">
                        <a:solidFill>
                          <a:srgbClr val="C00000"/>
                        </a:solidFill>
                        <a:latin typeface="Cambria Math" panose="02040503050406030204" pitchFamily="18" charset="0"/>
                      </a:rPr>
                      <m:t>∃</m:t>
                    </m:r>
                    <m:r>
                      <a:rPr lang="en-US" altLang="zh-CN" b="1" i="1" smtClean="0">
                        <a:solidFill>
                          <a:srgbClr val="C00000"/>
                        </a:solidFill>
                        <a:latin typeface="Cambria Math" panose="02040503050406030204" pitchFamily="18" charset="0"/>
                      </a:rPr>
                      <m:t>!</m:t>
                    </m:r>
                    <m:r>
                      <a:rPr lang="en-US" altLang="zh-CN" b="1" i="1">
                        <a:solidFill>
                          <a:srgbClr val="C00000"/>
                        </a:solidFill>
                        <a:latin typeface="Cambria Math" panose="02040503050406030204" pitchFamily="18" charset="0"/>
                      </a:rPr>
                      <m:t>𝒙𝑷</m:t>
                    </m:r>
                    <m:d>
                      <m:dPr>
                        <m:ctrlPr>
                          <a:rPr lang="en-US" altLang="zh-CN" b="1" i="1">
                            <a:solidFill>
                              <a:srgbClr val="C00000"/>
                            </a:solidFill>
                            <a:latin typeface="Cambria Math" panose="02040503050406030204" pitchFamily="18" charset="0"/>
                          </a:rPr>
                        </m:ctrlPr>
                      </m:dPr>
                      <m:e>
                        <m:r>
                          <a:rPr lang="en-US" altLang="zh-CN" b="1" i="1">
                            <a:solidFill>
                              <a:srgbClr val="C00000"/>
                            </a:solidFill>
                            <a:latin typeface="Cambria Math" panose="02040503050406030204" pitchFamily="18" charset="0"/>
                          </a:rPr>
                          <m:t>𝒙</m:t>
                        </m:r>
                      </m:e>
                    </m:d>
                  </m:oMath>
                </a14:m>
                <a:r>
                  <a:rPr lang="zh-CN" altLang="en-US" dirty="0">
                    <a:sym typeface="Symbol"/>
                  </a:rPr>
                  <a:t>或</a:t>
                </a:r>
                <a14:m>
                  <m:oMath xmlns:m="http://schemas.openxmlformats.org/officeDocument/2006/math">
                    <m:sSub>
                      <m:sSubPr>
                        <m:ctrlPr>
                          <a:rPr lang="en-US" altLang="zh-CN" b="1" i="1" dirty="0" smtClean="0">
                            <a:solidFill>
                              <a:srgbClr val="C00000"/>
                            </a:solidFill>
                            <a:latin typeface="Cambria Math" panose="02040503050406030204" pitchFamily="18" charset="0"/>
                            <a:sym typeface="Symbol"/>
                          </a:rPr>
                        </m:ctrlPr>
                      </m:sSubPr>
                      <m:e>
                        <m:r>
                          <a:rPr lang="zh-CN" altLang="en-US" b="1" i="1">
                            <a:solidFill>
                              <a:srgbClr val="C00000"/>
                            </a:solidFill>
                            <a:latin typeface="Cambria Math" panose="02040503050406030204" pitchFamily="18" charset="0"/>
                          </a:rPr>
                          <m:t>∃</m:t>
                        </m:r>
                      </m:e>
                      <m:sub>
                        <m:r>
                          <a:rPr lang="en-US" altLang="zh-CN" b="1" i="1" dirty="0" smtClean="0">
                            <a:solidFill>
                              <a:srgbClr val="C00000"/>
                            </a:solidFill>
                            <a:latin typeface="Cambria Math" panose="02040503050406030204" pitchFamily="18" charset="0"/>
                            <a:sym typeface="Symbol"/>
                          </a:rPr>
                          <m:t>𝟏</m:t>
                        </m:r>
                      </m:sub>
                    </m:sSub>
                    <m:r>
                      <a:rPr lang="en-US" altLang="zh-CN" b="1" i="1" dirty="0" smtClean="0">
                        <a:solidFill>
                          <a:srgbClr val="C00000"/>
                        </a:solidFill>
                        <a:latin typeface="Cambria Math" panose="02040503050406030204" pitchFamily="18" charset="0"/>
                        <a:sym typeface="Symbol"/>
                      </a:rPr>
                      <m:t>𝒙𝑷</m:t>
                    </m:r>
                    <m:r>
                      <a:rPr lang="en-US" altLang="zh-CN" b="1" i="1" dirty="0" smtClean="0">
                        <a:solidFill>
                          <a:srgbClr val="C00000"/>
                        </a:solidFill>
                        <a:latin typeface="Cambria Math" panose="02040503050406030204" pitchFamily="18" charset="0"/>
                        <a:sym typeface="Symbol"/>
                      </a:rPr>
                      <m:t>(</m:t>
                    </m:r>
                    <m:r>
                      <a:rPr lang="en-US" altLang="zh-CN" b="1" i="1" dirty="0" smtClean="0">
                        <a:solidFill>
                          <a:srgbClr val="C00000"/>
                        </a:solidFill>
                        <a:latin typeface="Cambria Math" panose="02040503050406030204" pitchFamily="18" charset="0"/>
                        <a:sym typeface="Symbol"/>
                      </a:rPr>
                      <m:t>𝒙</m:t>
                    </m:r>
                    <m:r>
                      <a:rPr lang="en-US" altLang="zh-CN" b="1" i="1" dirty="0" smtClean="0">
                        <a:solidFill>
                          <a:srgbClr val="C00000"/>
                        </a:solidFill>
                        <a:latin typeface="Cambria Math" panose="02040503050406030204" pitchFamily="18" charset="0"/>
                        <a:sym typeface="Symbol"/>
                      </a:rPr>
                      <m:t>)</m:t>
                    </m:r>
                  </m:oMath>
                </a14:m>
                <a:r>
                  <a:rPr lang="zh-CN" altLang="en-US" dirty="0">
                    <a:sym typeface="Symbol"/>
                  </a:rPr>
                  <a:t>表示存在</a:t>
                </a:r>
                <a:r>
                  <a:rPr lang="zh-CN" altLang="en-US" u="sng" dirty="0">
                    <a:sym typeface="Symbol"/>
                  </a:rPr>
                  <a:t>一个唯一的</a:t>
                </a:r>
                <a14:m>
                  <m:oMath xmlns:m="http://schemas.openxmlformats.org/officeDocument/2006/math">
                    <m:r>
                      <a:rPr lang="en-US" altLang="zh-CN" i="1">
                        <a:latin typeface="Cambria Math" panose="02040503050406030204" pitchFamily="18" charset="0"/>
                      </a:rPr>
                      <m:t>𝑥</m:t>
                    </m:r>
                  </m:oMath>
                </a14:m>
                <a:r>
                  <a:rPr lang="zh-CN" altLang="en-US" dirty="0">
                    <a:sym typeface="Symbol"/>
                  </a:rPr>
                  <a:t>使得</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lang="zh-CN" altLang="en-US" dirty="0"/>
                  <a:t>为真</a:t>
                </a:r>
                <a:r>
                  <a:rPr lang="en-US" dirty="0"/>
                  <a:t>.</a:t>
                </a:r>
                <a:endParaRPr lang="en-US" i="1" dirty="0"/>
              </a:p>
              <a:p>
                <a:r>
                  <a:rPr lang="zh-CN" altLang="en-US" dirty="0"/>
                  <a:t>通常如下表述</a:t>
                </a:r>
                <a:r>
                  <a:rPr lang="en-US" dirty="0"/>
                  <a:t>:</a:t>
                </a:r>
              </a:p>
              <a:p>
                <a:pPr lvl="1"/>
                <a:r>
                  <a:rPr lang="en-US" dirty="0"/>
                  <a:t>“</a:t>
                </a:r>
                <a:r>
                  <a:rPr lang="zh-CN" altLang="en-US" dirty="0"/>
                  <a:t>恰好存在一个</a:t>
                </a:r>
                <a14:m>
                  <m:oMath xmlns:m="http://schemas.openxmlformats.org/officeDocument/2006/math">
                    <m:r>
                      <a:rPr lang="en-US" altLang="zh-CN" i="1">
                        <a:latin typeface="Cambria Math" panose="02040503050406030204" pitchFamily="18" charset="0"/>
                      </a:rPr>
                      <m:t>𝑥</m:t>
                    </m:r>
                  </m:oMath>
                </a14:m>
                <a:r>
                  <a:rPr lang="zh-CN" altLang="en-US" dirty="0"/>
                  <a:t>使得</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lang="en-US" dirty="0"/>
                  <a:t>” </a:t>
                </a:r>
              </a:p>
              <a:p>
                <a:pPr lvl="1"/>
                <a:r>
                  <a:rPr lang="en-US" dirty="0"/>
                  <a:t>“</a:t>
                </a:r>
                <a:r>
                  <a:rPr lang="zh-CN" altLang="en-US" dirty="0"/>
                  <a:t>有且只有一个</a:t>
                </a:r>
                <a14:m>
                  <m:oMath xmlns:m="http://schemas.openxmlformats.org/officeDocument/2006/math">
                    <m:r>
                      <a:rPr lang="en-US" altLang="zh-CN" i="1">
                        <a:latin typeface="Cambria Math" panose="02040503050406030204" pitchFamily="18" charset="0"/>
                      </a:rPr>
                      <m:t>𝑥</m:t>
                    </m:r>
                  </m:oMath>
                </a14:m>
                <a:r>
                  <a:rPr lang="zh-CN" altLang="en-US" dirty="0"/>
                  <a:t>使得</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lang="en-US" dirty="0"/>
                  <a:t>”</a:t>
                </a:r>
              </a:p>
              <a:p>
                <a:pPr lvl="1"/>
                <a:endParaRPr lang="en-US" dirty="0"/>
              </a:p>
              <a:p>
                <a:r>
                  <a:rPr lang="zh-CN" altLang="en-US" dirty="0"/>
                  <a:t>例</a:t>
                </a:r>
                <a:r>
                  <a:rPr lang="en-US" dirty="0"/>
                  <a:t>:</a:t>
                </a:r>
              </a:p>
              <a:p>
                <a:pPr lvl="1"/>
                <a:r>
                  <a:rPr lang="zh-CN" altLang="en-US" dirty="0"/>
                  <a:t>如果</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lang="zh-CN" altLang="en-US" dirty="0"/>
                  <a:t>表示</a:t>
                </a:r>
                <a14:m>
                  <m:oMath xmlns:m="http://schemas.openxmlformats.org/officeDocument/2006/math">
                    <m:r>
                      <a:rPr lang="zh-CN" altLang="en-US" i="1">
                        <a:latin typeface="Cambria Math" panose="02040503050406030204" pitchFamily="18" charset="0"/>
                      </a:rPr>
                      <m:t>“ </m:t>
                    </m:r>
                  </m:oMath>
                </a14:m>
                <a:r>
                  <a:rPr lang="en-US" dirty="0"/>
                  <a:t>x + 1 = 0</a:t>
                </a:r>
                <a:r>
                  <a:rPr lang="en-US" altLang="zh-CN" dirty="0">
                    <a:latin typeface="Cambria Math" panose="02040503050406030204" pitchFamily="18" charset="0"/>
                  </a:rPr>
                  <a:t> ”</a:t>
                </a:r>
                <a:r>
                  <a:rPr lang="en-US" altLang="zh-CN" dirty="0"/>
                  <a:t>, </a:t>
                </a:r>
                <a14:m>
                  <m:oMath xmlns:m="http://schemas.openxmlformats.org/officeDocument/2006/math">
                    <m:r>
                      <a:rPr lang="en-US" altLang="zh-CN" i="1">
                        <a:latin typeface="Cambria Math" panose="02040503050406030204" pitchFamily="18" charset="0"/>
                      </a:rPr>
                      <m:t>𝑈</m:t>
                    </m:r>
                  </m:oMath>
                </a14:m>
                <a:r>
                  <a:rPr lang="zh-CN" altLang="en-US" dirty="0"/>
                  <a:t>表示整数</a:t>
                </a:r>
                <a:r>
                  <a:rPr lang="en-US" dirty="0"/>
                  <a:t>, </a:t>
                </a:r>
                <a:r>
                  <a:rPr lang="zh-CN" altLang="en-US" dirty="0"/>
                  <a:t>那么</a:t>
                </a:r>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𝑥𝑃</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zh-CN" altLang="en-US" dirty="0">
                    <a:sym typeface="Symbol"/>
                  </a:rPr>
                  <a:t>为真</a:t>
                </a:r>
                <a:r>
                  <a:rPr lang="en-US" dirty="0">
                    <a:sym typeface="Symbol"/>
                  </a:rPr>
                  <a:t>. </a:t>
                </a:r>
              </a:p>
              <a:p>
                <a:pPr lvl="1"/>
                <a:r>
                  <a:rPr lang="zh-CN" altLang="en-US" dirty="0"/>
                  <a:t>如果</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lang="zh-CN" altLang="en-US" dirty="0"/>
                  <a:t>表示</a:t>
                </a:r>
                <a14:m>
                  <m:oMath xmlns:m="http://schemas.openxmlformats.org/officeDocument/2006/math">
                    <m:r>
                      <a:rPr lang="zh-CN" altLang="en-US" i="1">
                        <a:latin typeface="Cambria Math" panose="02040503050406030204" pitchFamily="18" charset="0"/>
                      </a:rPr>
                      <m:t>“</m:t>
                    </m:r>
                  </m:oMath>
                </a14:m>
                <a:r>
                  <a:rPr lang="en-US" dirty="0"/>
                  <a:t>x &gt; 0</a:t>
                </a:r>
                <a:r>
                  <a:rPr lang="en-US" altLang="zh-CN" dirty="0">
                    <a:latin typeface="Cambria Math" panose="02040503050406030204" pitchFamily="18" charset="0"/>
                  </a:rPr>
                  <a:t> ”</a:t>
                </a:r>
                <a:r>
                  <a:rPr lang="en-US" altLang="zh-CN" dirty="0"/>
                  <a:t>, </a:t>
                </a:r>
                <a14:m>
                  <m:oMath xmlns:m="http://schemas.openxmlformats.org/officeDocument/2006/math">
                    <m:r>
                      <a:rPr lang="en-US" altLang="zh-CN" i="1">
                        <a:latin typeface="Cambria Math" panose="02040503050406030204" pitchFamily="18" charset="0"/>
                      </a:rPr>
                      <m:t>𝑈</m:t>
                    </m:r>
                  </m:oMath>
                </a14:m>
                <a:r>
                  <a:rPr lang="zh-CN" altLang="en-US" dirty="0"/>
                  <a:t>表示整数</a:t>
                </a:r>
                <a:r>
                  <a:rPr lang="en-US" altLang="zh-CN" dirty="0"/>
                  <a:t>,</a:t>
                </a:r>
                <a:r>
                  <a:rPr lang="en-US" dirty="0"/>
                  <a:t> </a:t>
                </a:r>
                <a:r>
                  <a:rPr lang="zh-CN" altLang="en-US" dirty="0"/>
                  <a:t>那么</a:t>
                </a:r>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𝑥𝑃</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zh-CN" altLang="en-US" dirty="0">
                    <a:sym typeface="Symbol"/>
                  </a:rPr>
                  <a:t>为假</a:t>
                </a:r>
                <a:r>
                  <a:rPr lang="en-US" dirty="0">
                    <a:sym typeface="Symbol"/>
                  </a:rPr>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262" r="-11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D588B175-B074-4E23-A595-42F2F4524D50}"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85</a:t>
            </a:fld>
            <a:endParaRPr lang="zh-CN" altLang="en-US" dirty="0"/>
          </a:p>
        </p:txBody>
      </p:sp>
    </p:spTree>
    <p:extLst>
      <p:ext uri="{BB962C8B-B14F-4D97-AF65-F5344CB8AC3E}">
        <p14:creationId xmlns:p14="http://schemas.microsoft.com/office/powerpoint/2010/main" val="1891663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wipe(down)">
                                      <p:cBhvr>
                                        <p:cTn id="7" dur="500"/>
                                        <p:tgtEl>
                                          <p:spTgt spid="3">
                                            <p:txEl>
                                              <p:pRg st="6" end="6"/>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wipe(down)">
                                      <p:cBhvr>
                                        <p:cTn id="10" dur="500"/>
                                        <p:tgtEl>
                                          <p:spTgt spid="3">
                                            <p:txEl>
                                              <p:pRg st="7" end="7"/>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wipe(down)">
                                      <p:cBhvr>
                                        <p:cTn id="1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关于量词的思考</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a:sym typeface="Symbol"/>
                  </a:rPr>
                  <a:t>当域是有限时</a:t>
                </a:r>
                <a:r>
                  <a:rPr lang="en-US" altLang="zh-CN" dirty="0">
                    <a:sym typeface="Symbol"/>
                  </a:rPr>
                  <a:t>, </a:t>
                </a:r>
                <a:r>
                  <a:rPr lang="zh-CN" altLang="en-US" dirty="0">
                    <a:sym typeface="Symbol"/>
                  </a:rPr>
                  <a:t>我们可以将量化视为循环遍历域的元素</a:t>
                </a:r>
                <a:r>
                  <a:rPr lang="en-US" dirty="0">
                    <a:sym typeface="Symbol"/>
                  </a:rPr>
                  <a:t>.</a:t>
                </a:r>
              </a:p>
              <a:p>
                <a:r>
                  <a:rPr lang="zh-CN" altLang="en-US" dirty="0">
                    <a:sym typeface="Symbol"/>
                  </a:rPr>
                  <a:t>为了验证</a:t>
                </a:r>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𝑥𝑃</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zh-CN" altLang="en-US" dirty="0">
                    <a:sym typeface="Symbol"/>
                  </a:rPr>
                  <a:t>循环遍历域的所有元素</a:t>
                </a:r>
                <a:r>
                  <a:rPr lang="en-US" altLang="zh-CN" dirty="0">
                    <a:sym typeface="Symbol"/>
                  </a:rPr>
                  <a:t>:</a:t>
                </a:r>
                <a:r>
                  <a:rPr lang="en-US" dirty="0">
                    <a:sym typeface="Symbol"/>
                  </a:rPr>
                  <a:t> </a:t>
                </a:r>
              </a:p>
              <a:p>
                <a:pPr lvl="1"/>
                <a:r>
                  <a:rPr lang="zh-CN" altLang="en-US" dirty="0">
                    <a:sym typeface="Symbol"/>
                  </a:rPr>
                  <a:t>如果每一个循环步骤</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lang="zh-CN" altLang="en-US" dirty="0">
                    <a:sym typeface="Symbol"/>
                  </a:rPr>
                  <a:t>为真</a:t>
                </a:r>
                <a:r>
                  <a:rPr lang="en-US" dirty="0">
                    <a:sym typeface="Symbol"/>
                  </a:rPr>
                  <a:t>, </a:t>
                </a:r>
                <a:r>
                  <a:rPr lang="zh-CN" altLang="en-US" dirty="0">
                    <a:sym typeface="Symbol"/>
                  </a:rPr>
                  <a:t>那么</a:t>
                </a:r>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𝑥𝑃</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zh-CN" altLang="en-US" dirty="0">
                    <a:sym typeface="Symbol"/>
                  </a:rPr>
                  <a:t>为真</a:t>
                </a:r>
                <a:r>
                  <a:rPr lang="en-US" dirty="0">
                    <a:sym typeface="Symbol"/>
                  </a:rPr>
                  <a:t>. </a:t>
                </a:r>
              </a:p>
              <a:p>
                <a:pPr lvl="1"/>
                <a:r>
                  <a:rPr lang="zh-CN" altLang="en-US" dirty="0">
                    <a:sym typeface="Symbol"/>
                  </a:rPr>
                  <a:t>如果在某个循环步骤</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lang="zh-CN" altLang="en-US" dirty="0">
                    <a:sym typeface="Symbol"/>
                  </a:rPr>
                  <a:t>为假</a:t>
                </a:r>
                <a:r>
                  <a:rPr lang="en-US" dirty="0">
                    <a:sym typeface="Symbol"/>
                  </a:rPr>
                  <a:t>, </a:t>
                </a:r>
                <a:r>
                  <a:rPr lang="zh-CN" altLang="en-US" dirty="0">
                    <a:sym typeface="Symbol"/>
                  </a:rPr>
                  <a:t>那么</a:t>
                </a:r>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𝑥𝑃</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zh-CN" altLang="en-US" dirty="0">
                    <a:sym typeface="Symbol"/>
                  </a:rPr>
                  <a:t>为假</a:t>
                </a:r>
                <a:r>
                  <a:rPr lang="en-US" altLang="zh-CN" dirty="0">
                    <a:sym typeface="Symbol"/>
                  </a:rPr>
                  <a:t>, </a:t>
                </a:r>
                <a:r>
                  <a:rPr lang="zh-CN" altLang="en-US" dirty="0">
                    <a:sym typeface="Symbol"/>
                  </a:rPr>
                  <a:t>循环终止</a:t>
                </a:r>
                <a:r>
                  <a:rPr lang="en-US" dirty="0">
                    <a:sym typeface="Symbol"/>
                  </a:rPr>
                  <a:t>. </a:t>
                </a:r>
              </a:p>
              <a:p>
                <a:r>
                  <a:rPr lang="zh-CN" altLang="en-US" dirty="0">
                    <a:sym typeface="Symbol"/>
                  </a:rPr>
                  <a:t>为了验证</a:t>
                </a:r>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𝑥𝑃</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zh-CN" altLang="en-US" dirty="0">
                    <a:sym typeface="Symbol"/>
                  </a:rPr>
                  <a:t>循环遍历域的所有元素</a:t>
                </a:r>
                <a:r>
                  <a:rPr lang="en-US" altLang="zh-CN" dirty="0">
                    <a:sym typeface="Symbol"/>
                  </a:rPr>
                  <a:t>:</a:t>
                </a:r>
                <a:r>
                  <a:rPr lang="en-US" dirty="0">
                    <a:sym typeface="Symbol"/>
                  </a:rPr>
                  <a:t> </a:t>
                </a:r>
              </a:p>
              <a:p>
                <a:pPr lvl="1"/>
                <a:r>
                  <a:rPr lang="zh-CN" altLang="en-US" dirty="0">
                    <a:sym typeface="Symbol"/>
                  </a:rPr>
                  <a:t>如果在某个循环步骤</a:t>
                </a:r>
                <a:r>
                  <a:rPr lang="en-US" dirty="0">
                    <a:sym typeface="Symbol"/>
                  </a:rPr>
                  <a:t>, </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lang="zh-CN" altLang="en-US" dirty="0">
                    <a:sym typeface="Symbol"/>
                  </a:rPr>
                  <a:t>为真</a:t>
                </a:r>
                <a:r>
                  <a:rPr lang="en-US" dirty="0">
                    <a:sym typeface="Symbol"/>
                  </a:rPr>
                  <a:t>, </a:t>
                </a:r>
                <a:r>
                  <a:rPr lang="zh-CN" altLang="en-US" dirty="0">
                    <a:sym typeface="Symbol"/>
                  </a:rPr>
                  <a:t>那么</a:t>
                </a:r>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𝑥𝑃</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zh-CN" altLang="en-US" dirty="0">
                    <a:sym typeface="Symbol"/>
                  </a:rPr>
                  <a:t>为真</a:t>
                </a:r>
                <a:r>
                  <a:rPr lang="en-US" altLang="zh-CN" dirty="0">
                    <a:sym typeface="Symbol"/>
                  </a:rPr>
                  <a:t>, </a:t>
                </a:r>
                <a:r>
                  <a:rPr lang="zh-CN" altLang="en-US" dirty="0">
                    <a:sym typeface="Symbol"/>
                  </a:rPr>
                  <a:t>循环终止</a:t>
                </a:r>
                <a:r>
                  <a:rPr lang="en-US" dirty="0">
                    <a:sym typeface="Symbol"/>
                  </a:rPr>
                  <a:t>. </a:t>
                </a:r>
              </a:p>
              <a:p>
                <a:pPr lvl="1"/>
                <a:r>
                  <a:rPr lang="zh-CN" altLang="en-US" dirty="0">
                    <a:sym typeface="Symbol"/>
                  </a:rPr>
                  <a:t>如果循环结束都没有找到</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lang="zh-CN" altLang="en-US" dirty="0">
                    <a:sym typeface="Symbol"/>
                  </a:rPr>
                  <a:t>为真的</a:t>
                </a:r>
                <a14:m>
                  <m:oMath xmlns:m="http://schemas.openxmlformats.org/officeDocument/2006/math">
                    <m:r>
                      <a:rPr lang="en-US" altLang="zh-CN" i="1">
                        <a:latin typeface="Cambria Math" panose="02040503050406030204" pitchFamily="18" charset="0"/>
                      </a:rPr>
                      <m:t>𝑥</m:t>
                    </m:r>
                  </m:oMath>
                </a14:m>
                <a:r>
                  <a:rPr lang="en-US" altLang="zh-CN" dirty="0">
                    <a:sym typeface="Symbol"/>
                  </a:rPr>
                  <a:t>, </a:t>
                </a:r>
                <a:r>
                  <a:rPr lang="zh-CN" altLang="en-US" dirty="0">
                    <a:sym typeface="Symbol"/>
                  </a:rPr>
                  <a:t>那么</a:t>
                </a:r>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𝑥𝑃</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zh-CN" altLang="en-US" dirty="0">
                    <a:sym typeface="Symbol"/>
                  </a:rPr>
                  <a:t>为假</a:t>
                </a:r>
                <a:r>
                  <a:rPr lang="en-US" dirty="0">
                    <a:sym typeface="Symbol"/>
                  </a:rPr>
                  <a:t>.</a:t>
                </a:r>
              </a:p>
              <a:p>
                <a:pPr lvl="1"/>
                <a:endParaRPr lang="en-US" dirty="0">
                  <a:sym typeface="Symbol"/>
                </a:endParaRPr>
              </a:p>
              <a:p>
                <a:pPr algn="just"/>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𝑥𝑃</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zh-CN" altLang="en-US" dirty="0"/>
                  <a:t>和</a:t>
                </a:r>
                <a:r>
                  <a:rPr lang="en-US" altLang="zh-CN" dirty="0"/>
                  <a:t> </a:t>
                </a:r>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𝑥𝑃</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zh-CN" altLang="en-US" dirty="0">
                    <a:sym typeface="Symbol"/>
                  </a:rPr>
                  <a:t>的真值取决于命题函数</a:t>
                </a:r>
                <a14:m>
                  <m:oMath xmlns:m="http://schemas.openxmlformats.org/officeDocument/2006/math">
                    <m:r>
                      <a:rPr lang="en-US" altLang="zh-CN" i="1" smtClean="0">
                        <a:solidFill>
                          <a:srgbClr val="C00000"/>
                        </a:solidFill>
                        <a:latin typeface="Cambria Math" panose="02040503050406030204" pitchFamily="18" charset="0"/>
                      </a:rPr>
                      <m:t>𝑃</m:t>
                    </m:r>
                    <m:r>
                      <a:rPr lang="en-US" altLang="zh-CN" i="1" smtClean="0">
                        <a:solidFill>
                          <a:srgbClr val="C00000"/>
                        </a:solidFill>
                        <a:latin typeface="Cambria Math" panose="02040503050406030204" pitchFamily="18" charset="0"/>
                      </a:rPr>
                      <m:t>(</m:t>
                    </m:r>
                    <m:r>
                      <a:rPr lang="en-US" altLang="zh-CN" i="1" smtClean="0">
                        <a:solidFill>
                          <a:srgbClr val="C00000"/>
                        </a:solidFill>
                        <a:latin typeface="Cambria Math" panose="02040503050406030204" pitchFamily="18" charset="0"/>
                      </a:rPr>
                      <m:t>𝑥</m:t>
                    </m:r>
                    <m:r>
                      <a:rPr lang="en-US" altLang="zh-CN" i="1" smtClean="0">
                        <a:solidFill>
                          <a:srgbClr val="C00000"/>
                        </a:solidFill>
                        <a:latin typeface="Cambria Math" panose="02040503050406030204" pitchFamily="18" charset="0"/>
                      </a:rPr>
                      <m:t>)</m:t>
                    </m:r>
                  </m:oMath>
                </a14:m>
                <a:r>
                  <a:rPr lang="zh-CN" altLang="en-US" dirty="0">
                    <a:sym typeface="Symbol"/>
                  </a:rPr>
                  <a:t>和域</a:t>
                </a:r>
                <a14:m>
                  <m:oMath xmlns:m="http://schemas.openxmlformats.org/officeDocument/2006/math">
                    <m:r>
                      <a:rPr lang="en-US" altLang="zh-CN" i="1" smtClean="0">
                        <a:solidFill>
                          <a:srgbClr val="C00000"/>
                        </a:solidFill>
                        <a:latin typeface="Cambria Math" panose="02040503050406030204" pitchFamily="18" charset="0"/>
                      </a:rPr>
                      <m:t>𝑈</m:t>
                    </m:r>
                  </m:oMath>
                </a14:m>
                <a:r>
                  <a:rPr lang="en-US" altLang="zh-CN" dirty="0">
                    <a:sym typeface="Symbol"/>
                  </a:rPr>
                  <a:t>. </a:t>
                </a:r>
              </a:p>
              <a:p>
                <a:pPr algn="just"/>
                <a:r>
                  <a:rPr lang="zh-CN" altLang="en-US" dirty="0">
                    <a:sym typeface="Symbol"/>
                  </a:rPr>
                  <a:t>即使域是无限的</a:t>
                </a:r>
                <a:r>
                  <a:rPr lang="en-US" altLang="zh-CN" dirty="0">
                    <a:sym typeface="Symbol"/>
                  </a:rPr>
                  <a:t>, </a:t>
                </a:r>
                <a:r>
                  <a:rPr lang="zh-CN" altLang="en-US" dirty="0">
                    <a:sym typeface="Symbol"/>
                  </a:rPr>
                  <a:t>我们仍然可以采用如上方法</a:t>
                </a:r>
                <a:r>
                  <a:rPr lang="en-US" altLang="zh-CN" dirty="0">
                    <a:sym typeface="Symbol"/>
                  </a:rPr>
                  <a:t>, </a:t>
                </a:r>
                <a:r>
                  <a:rPr lang="zh-CN" altLang="en-US" dirty="0">
                    <a:sym typeface="Symbol"/>
                  </a:rPr>
                  <a:t>但在某些情况下循环不会终止</a:t>
                </a:r>
                <a:r>
                  <a:rPr lang="en-US" dirty="0">
                    <a:sym typeface="Symbol"/>
                  </a:rPr>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99" t="-2143" r="-11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A7AF41BD-178F-4CC6-831B-D395028FC4A6}"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86</a:t>
            </a:fld>
            <a:endParaRPr lang="zh-CN" altLang="en-US" dirty="0"/>
          </a:p>
        </p:txBody>
      </p:sp>
    </p:spTree>
    <p:extLst>
      <p:ext uri="{BB962C8B-B14F-4D97-AF65-F5344CB8AC3E}">
        <p14:creationId xmlns:p14="http://schemas.microsoft.com/office/powerpoint/2010/main" val="55447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wipe(down)">
                                      <p:cBhvr>
                                        <p:cTn id="18" dur="500"/>
                                        <p:tgtEl>
                                          <p:spTgt spid="3">
                                            <p:txEl>
                                              <p:pRg st="4" end="4"/>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wipe(down)">
                                      <p:cBhvr>
                                        <p:cTn id="21" dur="500"/>
                                        <p:tgtEl>
                                          <p:spTgt spid="3">
                                            <p:txEl>
                                              <p:pRg st="5" end="5"/>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wipe(down)">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wipe(down)">
                                      <p:cBhvr>
                                        <p:cTn id="29" dur="500"/>
                                        <p:tgtEl>
                                          <p:spTgt spid="3">
                                            <p:txEl>
                                              <p:pRg st="8" end="8"/>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wipe(down)">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量词的属性</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a:sym typeface="Symbol"/>
                  </a:rPr>
                  <a:t>例</a:t>
                </a:r>
                <a:r>
                  <a:rPr lang="en-US" dirty="0">
                    <a:latin typeface="Cambria Math" pitchFamily="18" charset="0"/>
                    <a:ea typeface="Cambria Math" pitchFamily="18" charset="0"/>
                    <a:sym typeface="Symbol"/>
                  </a:rPr>
                  <a:t>:</a:t>
                </a:r>
                <a:r>
                  <a:rPr lang="zh-CN" altLang="en-US" dirty="0"/>
                  <a:t> 判断</a:t>
                </a:r>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𝑥𝑃</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zh-CN" altLang="en-US" dirty="0"/>
                  <a:t>和</a:t>
                </a:r>
                <a:r>
                  <a:rPr lang="en-US" altLang="zh-CN" dirty="0"/>
                  <a:t> </a:t>
                </a:r>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𝑥𝑃</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zh-CN" altLang="en-US" dirty="0">
                    <a:sym typeface="Symbol"/>
                  </a:rPr>
                  <a:t>的真值</a:t>
                </a:r>
                <a:endParaRPr lang="en-US" dirty="0">
                  <a:latin typeface="Cambria Math" pitchFamily="18" charset="0"/>
                  <a:ea typeface="Cambria Math" pitchFamily="18" charset="0"/>
                  <a:sym typeface="Symbol"/>
                </a:endParaRPr>
              </a:p>
              <a:p>
                <a:pPr lvl="1"/>
                <a:r>
                  <a:rPr lang="zh-CN" altLang="en-US" dirty="0"/>
                  <a:t>如果</a:t>
                </a:r>
                <a14:m>
                  <m:oMath xmlns:m="http://schemas.openxmlformats.org/officeDocument/2006/math">
                    <m:r>
                      <a:rPr lang="en-US" altLang="zh-CN" i="1">
                        <a:latin typeface="Cambria Math" panose="02040503050406030204" pitchFamily="18" charset="0"/>
                      </a:rPr>
                      <m:t>𝑈</m:t>
                    </m:r>
                  </m:oMath>
                </a14:m>
                <a:r>
                  <a:rPr lang="zh-CN" altLang="en-US" dirty="0"/>
                  <a:t>是正整数</a:t>
                </a:r>
                <a:r>
                  <a:rPr lang="en-US" altLang="zh-CN" dirty="0"/>
                  <a:t>, </a:t>
                </a:r>
                <a14:m>
                  <m:oMath xmlns:m="http://schemas.openxmlformats.org/officeDocument/2006/math">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zh-CN" altLang="en-US" dirty="0"/>
                  <a:t>表示</a:t>
                </a:r>
                <a14:m>
                  <m:oMath xmlns:m="http://schemas.openxmlformats.org/officeDocument/2006/math">
                    <m:r>
                      <a:rPr lang="zh-CN" altLang="en-US" i="1">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 &lt; 2</m:t>
                    </m:r>
                  </m:oMath>
                </a14:m>
                <a:r>
                  <a:rPr lang="en-US" dirty="0"/>
                  <a:t>”</a:t>
                </a:r>
                <a:r>
                  <a:rPr lang="en-US" dirty="0">
                    <a:sym typeface="Symbol"/>
                  </a:rPr>
                  <a:t> </a:t>
                </a:r>
              </a:p>
              <a:p>
                <a:pPr lvl="1"/>
                <a:r>
                  <a:rPr lang="zh-CN" altLang="en-US" dirty="0"/>
                  <a:t>如果</a:t>
                </a:r>
                <a14:m>
                  <m:oMath xmlns:m="http://schemas.openxmlformats.org/officeDocument/2006/math">
                    <m:r>
                      <a:rPr lang="en-US" altLang="zh-CN" i="1">
                        <a:latin typeface="Cambria Math" panose="02040503050406030204" pitchFamily="18" charset="0"/>
                      </a:rPr>
                      <m:t>𝑈</m:t>
                    </m:r>
                  </m:oMath>
                </a14:m>
                <a:r>
                  <a:rPr lang="zh-CN" altLang="en-US" dirty="0"/>
                  <a:t>是负整数</a:t>
                </a:r>
                <a:r>
                  <a:rPr lang="en-US" altLang="zh-CN" dirty="0"/>
                  <a:t>, </a:t>
                </a:r>
                <a14:m>
                  <m:oMath xmlns:m="http://schemas.openxmlformats.org/officeDocument/2006/math">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zh-CN" altLang="en-US" dirty="0"/>
                  <a:t>表示</a:t>
                </a:r>
                <a14:m>
                  <m:oMath xmlns:m="http://schemas.openxmlformats.org/officeDocument/2006/math">
                    <m:r>
                      <a:rPr lang="zh-CN" altLang="en-US" i="1"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 &lt; 2</m:t>
                    </m:r>
                  </m:oMath>
                </a14:m>
                <a:r>
                  <a:rPr lang="en-US" dirty="0"/>
                  <a:t>”</a:t>
                </a:r>
                <a:r>
                  <a:rPr lang="en-US" dirty="0">
                    <a:sym typeface="Symbol"/>
                  </a:rPr>
                  <a:t> </a:t>
                </a:r>
              </a:p>
              <a:p>
                <a:pPr lvl="1"/>
                <a:r>
                  <a:rPr lang="zh-CN" altLang="en-US" dirty="0"/>
                  <a:t>如果</a:t>
                </a:r>
                <a14:m>
                  <m:oMath xmlns:m="http://schemas.openxmlformats.org/officeDocument/2006/math">
                    <m:r>
                      <a:rPr lang="en-US" altLang="zh-CN" i="1">
                        <a:latin typeface="Cambria Math" panose="02040503050406030204" pitchFamily="18" charset="0"/>
                      </a:rPr>
                      <m:t>𝑈</m:t>
                    </m:r>
                  </m:oMath>
                </a14:m>
                <a:r>
                  <a:rPr lang="zh-CN" altLang="en-US" dirty="0"/>
                  <a:t>由</a:t>
                </a:r>
                <a:r>
                  <a:rPr lang="en-US" dirty="0"/>
                  <a:t>3, 4, 5</a:t>
                </a:r>
                <a:r>
                  <a:rPr lang="zh-CN" altLang="en-US" dirty="0"/>
                  <a:t>组成</a:t>
                </a:r>
                <a:r>
                  <a:rPr lang="en-US" dirty="0"/>
                  <a:t>, </a:t>
                </a:r>
                <a14:m>
                  <m:oMath xmlns:m="http://schemas.openxmlformats.org/officeDocument/2006/math">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zh-CN" altLang="en-US" dirty="0"/>
                  <a:t>表示</a:t>
                </a:r>
                <a14:m>
                  <m:oMath xmlns:m="http://schemas.openxmlformats.org/officeDocument/2006/math">
                    <m:r>
                      <a:rPr lang="zh-CN" altLang="en-US" i="1">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 &gt; 2</m:t>
                    </m:r>
                  </m:oMath>
                </a14:m>
                <a:r>
                  <a:rPr lang="en-US" dirty="0"/>
                  <a:t>”</a:t>
                </a:r>
                <a:endParaRPr lang="en-US" dirty="0">
                  <a:sym typeface="Symbol"/>
                </a:endParaRPr>
              </a:p>
              <a:p>
                <a:pPr lvl="1"/>
                <a:r>
                  <a:rPr lang="zh-CN" altLang="en-US" dirty="0"/>
                  <a:t>如果</a:t>
                </a:r>
                <a14:m>
                  <m:oMath xmlns:m="http://schemas.openxmlformats.org/officeDocument/2006/math">
                    <m:r>
                      <a:rPr lang="en-US" altLang="zh-CN" i="1">
                        <a:latin typeface="Cambria Math" panose="02040503050406030204" pitchFamily="18" charset="0"/>
                      </a:rPr>
                      <m:t>𝑈</m:t>
                    </m:r>
                  </m:oMath>
                </a14:m>
                <a:r>
                  <a:rPr lang="zh-CN" altLang="en-US" dirty="0"/>
                  <a:t>由</a:t>
                </a:r>
                <a:r>
                  <a:rPr lang="en-US" altLang="zh-CN" dirty="0"/>
                  <a:t>3, 4, 5</a:t>
                </a:r>
                <a:r>
                  <a:rPr lang="zh-CN" altLang="en-US" dirty="0"/>
                  <a:t>组成</a:t>
                </a:r>
                <a:r>
                  <a:rPr lang="en-US" altLang="zh-CN" dirty="0"/>
                  <a:t>, </a:t>
                </a:r>
                <a14:m>
                  <m:oMath xmlns:m="http://schemas.openxmlformats.org/officeDocument/2006/math">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zh-CN" altLang="en-US" dirty="0"/>
                  <a:t>表示</a:t>
                </a:r>
                <a14:m>
                  <m:oMath xmlns:m="http://schemas.openxmlformats.org/officeDocument/2006/math">
                    <m:r>
                      <a:rPr lang="zh-CN" altLang="en-US" i="1">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 &lt; 2</m:t>
                    </m:r>
                  </m:oMath>
                </a14:m>
                <a:r>
                  <a:rPr lang="en-US" dirty="0"/>
                  <a:t>”</a:t>
                </a:r>
                <a:endParaRPr lang="en-US" dirty="0">
                  <a:sym typeface="Symbol"/>
                </a:endParaRPr>
              </a:p>
              <a:p>
                <a:pPr marL="274320" lvl="1" indent="-274320">
                  <a:spcBef>
                    <a:spcPts val="1000"/>
                  </a:spcBef>
                  <a:buClr>
                    <a:srgbClr val="CEA524"/>
                  </a:buClr>
                  <a:buSzPct val="100000"/>
                  <a:buFont typeface="Wingdings" panose="05000000000000000000" pitchFamily="2" charset="2"/>
                  <a:buChar char="q"/>
                </a:pPr>
                <a:r>
                  <a:rPr lang="zh-CN" altLang="en-US" sz="2800" dirty="0">
                    <a:sym typeface="Symbol"/>
                  </a:rPr>
                  <a:t>解</a:t>
                </a:r>
                <a:r>
                  <a:rPr lang="en-US" altLang="zh-CN" sz="2800" dirty="0">
                    <a:sym typeface="Symbol"/>
                  </a:rPr>
                  <a:t>:</a:t>
                </a:r>
              </a:p>
              <a:p>
                <a:pPr lvl="1"/>
                <a:r>
                  <a:rPr lang="zh-CN" altLang="en-US" dirty="0"/>
                  <a:t>如果</a:t>
                </a:r>
                <a14:m>
                  <m:oMath xmlns:m="http://schemas.openxmlformats.org/officeDocument/2006/math">
                    <m:r>
                      <a:rPr lang="en-US" altLang="zh-CN" i="1">
                        <a:latin typeface="Cambria Math" panose="02040503050406030204" pitchFamily="18" charset="0"/>
                      </a:rPr>
                      <m:t>𝑈</m:t>
                    </m:r>
                  </m:oMath>
                </a14:m>
                <a:r>
                  <a:rPr lang="zh-CN" altLang="en-US" dirty="0"/>
                  <a:t>是正整数</a:t>
                </a:r>
                <a:r>
                  <a:rPr lang="en-US" altLang="zh-CN" dirty="0"/>
                  <a:t>, </a:t>
                </a:r>
                <a14:m>
                  <m:oMath xmlns:m="http://schemas.openxmlformats.org/officeDocument/2006/math">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zh-CN" altLang="en-US" dirty="0"/>
                  <a:t>表示</a:t>
                </a:r>
                <a14:m>
                  <m:oMath xmlns:m="http://schemas.openxmlformats.org/officeDocument/2006/math">
                    <m:r>
                      <a:rPr lang="zh-CN" altLang="en-US" i="1">
                        <a:latin typeface="Cambria Math" panose="02040503050406030204" pitchFamily="18" charset="0"/>
                      </a:rPr>
                      <m:t>“</m:t>
                    </m:r>
                    <m:r>
                      <a:rPr lang="en-US" altLang="zh-CN" i="1" dirty="0">
                        <a:latin typeface="Cambria Math" panose="02040503050406030204" pitchFamily="18" charset="0"/>
                      </a:rPr>
                      <m:t>𝑥</m:t>
                    </m:r>
                    <m:r>
                      <a:rPr lang="en-US" altLang="zh-CN" i="1" dirty="0">
                        <a:latin typeface="Cambria Math" panose="02040503050406030204" pitchFamily="18" charset="0"/>
                      </a:rPr>
                      <m:t> &lt; 2</m:t>
                    </m:r>
                  </m:oMath>
                </a14:m>
                <a:r>
                  <a:rPr lang="en-US" altLang="zh-CN" dirty="0"/>
                  <a:t>”, </a:t>
                </a:r>
                <a:r>
                  <a:rPr lang="zh-CN" altLang="en-US" dirty="0"/>
                  <a:t>那么</a:t>
                </a:r>
                <a:r>
                  <a:rPr lang="en-US" altLang="zh-CN" dirty="0"/>
                  <a:t> </a:t>
                </a:r>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𝑥𝑃</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zh-CN" altLang="en-US" dirty="0"/>
                  <a:t>为真</a:t>
                </a:r>
                <a:r>
                  <a:rPr lang="en-US" altLang="zh-CN" dirty="0"/>
                  <a:t>, </a:t>
                </a:r>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𝑥𝑃</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 </m:t>
                    </m:r>
                  </m:oMath>
                </a14:m>
                <a:r>
                  <a:rPr lang="zh-CN" altLang="en-US" dirty="0">
                    <a:sym typeface="Symbol"/>
                  </a:rPr>
                  <a:t>为假</a:t>
                </a:r>
                <a:r>
                  <a:rPr lang="en-US" altLang="zh-CN" dirty="0">
                    <a:sym typeface="Symbol"/>
                  </a:rPr>
                  <a:t>. </a:t>
                </a:r>
              </a:p>
              <a:p>
                <a:pPr lvl="1"/>
                <a:r>
                  <a:rPr lang="zh-CN" altLang="en-US" dirty="0"/>
                  <a:t>如果</a:t>
                </a:r>
                <a14:m>
                  <m:oMath xmlns:m="http://schemas.openxmlformats.org/officeDocument/2006/math">
                    <m:r>
                      <a:rPr lang="en-US" altLang="zh-CN" i="1">
                        <a:latin typeface="Cambria Math" panose="02040503050406030204" pitchFamily="18" charset="0"/>
                      </a:rPr>
                      <m:t>𝑈</m:t>
                    </m:r>
                  </m:oMath>
                </a14:m>
                <a:r>
                  <a:rPr lang="zh-CN" altLang="en-US" dirty="0"/>
                  <a:t>是负整数</a:t>
                </a:r>
                <a:r>
                  <a:rPr lang="en-US" altLang="zh-CN" dirty="0"/>
                  <a:t>, </a:t>
                </a:r>
                <a14:m>
                  <m:oMath xmlns:m="http://schemas.openxmlformats.org/officeDocument/2006/math">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zh-CN" altLang="en-US" dirty="0"/>
                  <a:t>表示</a:t>
                </a:r>
                <a14:m>
                  <m:oMath xmlns:m="http://schemas.openxmlformats.org/officeDocument/2006/math">
                    <m:r>
                      <a:rPr lang="zh-CN" altLang="en-US" i="1">
                        <a:latin typeface="Cambria Math" panose="02040503050406030204" pitchFamily="18" charset="0"/>
                      </a:rPr>
                      <m:t>“</m:t>
                    </m:r>
                    <m:r>
                      <a:rPr lang="en-US" altLang="zh-CN" i="1" dirty="0">
                        <a:latin typeface="Cambria Math" panose="02040503050406030204" pitchFamily="18" charset="0"/>
                      </a:rPr>
                      <m:t>𝑥</m:t>
                    </m:r>
                    <m:r>
                      <a:rPr lang="en-US" altLang="zh-CN" i="1" dirty="0">
                        <a:latin typeface="Cambria Math" panose="02040503050406030204" pitchFamily="18" charset="0"/>
                      </a:rPr>
                      <m:t> &lt; 2</m:t>
                    </m:r>
                  </m:oMath>
                </a14:m>
                <a:r>
                  <a:rPr lang="en-US" altLang="zh-CN" dirty="0"/>
                  <a:t>”, </a:t>
                </a:r>
                <a:r>
                  <a:rPr lang="zh-CN" altLang="en-US" dirty="0"/>
                  <a:t>那么</a:t>
                </a:r>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𝑥𝑃</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zh-CN" altLang="en-US" dirty="0"/>
                  <a:t>和</a:t>
                </a:r>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𝑥𝑃</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zh-CN" altLang="en-US" dirty="0">
                    <a:sym typeface="Symbol"/>
                  </a:rPr>
                  <a:t>都为真</a:t>
                </a:r>
                <a:r>
                  <a:rPr lang="en-US" altLang="zh-CN" dirty="0">
                    <a:sym typeface="Symbol"/>
                  </a:rPr>
                  <a:t>. </a:t>
                </a:r>
              </a:p>
              <a:p>
                <a:pPr lvl="1"/>
                <a:r>
                  <a:rPr lang="zh-CN" altLang="en-US" dirty="0"/>
                  <a:t>如果</a:t>
                </a:r>
                <a14:m>
                  <m:oMath xmlns:m="http://schemas.openxmlformats.org/officeDocument/2006/math">
                    <m:r>
                      <a:rPr lang="en-US" altLang="zh-CN" i="1">
                        <a:latin typeface="Cambria Math" panose="02040503050406030204" pitchFamily="18" charset="0"/>
                      </a:rPr>
                      <m:t>𝑈</m:t>
                    </m:r>
                  </m:oMath>
                </a14:m>
                <a:r>
                  <a:rPr lang="zh-CN" altLang="en-US" dirty="0"/>
                  <a:t>由</a:t>
                </a:r>
                <a:r>
                  <a:rPr lang="en-US" altLang="zh-CN" dirty="0"/>
                  <a:t>3, 4, 5</a:t>
                </a:r>
                <a:r>
                  <a:rPr lang="zh-CN" altLang="en-US" dirty="0"/>
                  <a:t>组成</a:t>
                </a:r>
                <a:r>
                  <a:rPr lang="en-US" altLang="zh-CN" dirty="0"/>
                  <a:t>, </a:t>
                </a:r>
                <a14:m>
                  <m:oMath xmlns:m="http://schemas.openxmlformats.org/officeDocument/2006/math">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zh-CN" altLang="en-US" dirty="0"/>
                  <a:t>表示</a:t>
                </a:r>
                <a14:m>
                  <m:oMath xmlns:m="http://schemas.openxmlformats.org/officeDocument/2006/math">
                    <m:r>
                      <a:rPr lang="zh-CN" altLang="en-US" i="1">
                        <a:latin typeface="Cambria Math" panose="02040503050406030204" pitchFamily="18" charset="0"/>
                      </a:rPr>
                      <m:t>“</m:t>
                    </m:r>
                    <m:r>
                      <a:rPr lang="en-US" altLang="zh-CN" i="1" dirty="0">
                        <a:latin typeface="Cambria Math" panose="02040503050406030204" pitchFamily="18" charset="0"/>
                      </a:rPr>
                      <m:t>𝑥</m:t>
                    </m:r>
                    <m:r>
                      <a:rPr lang="en-US" altLang="zh-CN" i="1" dirty="0">
                        <a:latin typeface="Cambria Math" panose="02040503050406030204" pitchFamily="18" charset="0"/>
                      </a:rPr>
                      <m:t> &gt; 2</m:t>
                    </m:r>
                  </m:oMath>
                </a14:m>
                <a:r>
                  <a:rPr lang="en-US" altLang="zh-CN" dirty="0"/>
                  <a:t>”, </a:t>
                </a:r>
                <a:r>
                  <a:rPr lang="zh-CN" altLang="en-US" dirty="0"/>
                  <a:t>那么</a:t>
                </a:r>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𝑥𝑃</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zh-CN" altLang="en-US" dirty="0"/>
                  <a:t>和</a:t>
                </a:r>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𝑥𝑃</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zh-CN" altLang="en-US" dirty="0">
                    <a:sym typeface="Symbol"/>
                  </a:rPr>
                  <a:t>都为真</a:t>
                </a:r>
                <a:r>
                  <a:rPr lang="en-US" altLang="zh-CN" dirty="0">
                    <a:sym typeface="Symbol"/>
                  </a:rPr>
                  <a:t>. </a:t>
                </a:r>
              </a:p>
              <a:p>
                <a:pPr lvl="1"/>
                <a:r>
                  <a:rPr lang="zh-CN" altLang="en-US" dirty="0"/>
                  <a:t>如果</a:t>
                </a:r>
                <a14:m>
                  <m:oMath xmlns:m="http://schemas.openxmlformats.org/officeDocument/2006/math">
                    <m:r>
                      <a:rPr lang="en-US" altLang="zh-CN" i="1">
                        <a:latin typeface="Cambria Math" panose="02040503050406030204" pitchFamily="18" charset="0"/>
                      </a:rPr>
                      <m:t>𝑈</m:t>
                    </m:r>
                  </m:oMath>
                </a14:m>
                <a:r>
                  <a:rPr lang="zh-CN" altLang="en-US" dirty="0"/>
                  <a:t>由</a:t>
                </a:r>
                <a:r>
                  <a:rPr lang="en-US" altLang="zh-CN" dirty="0"/>
                  <a:t>3, 4, 5</a:t>
                </a:r>
                <a:r>
                  <a:rPr lang="zh-CN" altLang="en-US" dirty="0"/>
                  <a:t>组成</a:t>
                </a:r>
                <a:r>
                  <a:rPr lang="en-US" altLang="zh-CN" dirty="0"/>
                  <a:t>, </a:t>
                </a:r>
                <a14:m>
                  <m:oMath xmlns:m="http://schemas.openxmlformats.org/officeDocument/2006/math">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zh-CN" altLang="en-US" dirty="0"/>
                  <a:t>表示</a:t>
                </a:r>
                <a14:m>
                  <m:oMath xmlns:m="http://schemas.openxmlformats.org/officeDocument/2006/math">
                    <m:r>
                      <a:rPr lang="zh-CN" altLang="en-US" i="1">
                        <a:latin typeface="Cambria Math" panose="02040503050406030204" pitchFamily="18" charset="0"/>
                      </a:rPr>
                      <m:t>“</m:t>
                    </m:r>
                    <m:r>
                      <a:rPr lang="en-US" altLang="zh-CN" i="1" dirty="0">
                        <a:latin typeface="Cambria Math" panose="02040503050406030204" pitchFamily="18" charset="0"/>
                      </a:rPr>
                      <m:t>𝑥</m:t>
                    </m:r>
                    <m:r>
                      <a:rPr lang="en-US" altLang="zh-CN" i="1" dirty="0">
                        <a:latin typeface="Cambria Math" panose="02040503050406030204" pitchFamily="18" charset="0"/>
                      </a:rPr>
                      <m:t> &lt; 2</m:t>
                    </m:r>
                  </m:oMath>
                </a14:m>
                <a:r>
                  <a:rPr lang="en-US" altLang="zh-CN" dirty="0"/>
                  <a:t>”, </a:t>
                </a:r>
                <a:r>
                  <a:rPr lang="zh-CN" altLang="en-US" dirty="0"/>
                  <a:t>那么</a:t>
                </a:r>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𝑥𝑃</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zh-CN" altLang="en-US" dirty="0"/>
                  <a:t>和</a:t>
                </a:r>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𝑥𝑃</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zh-CN" altLang="en-US" dirty="0">
                    <a:sym typeface="Symbol"/>
                  </a:rPr>
                  <a:t>都为假</a:t>
                </a:r>
                <a:r>
                  <a:rPr lang="en-US" altLang="zh-CN" dirty="0">
                    <a:sym typeface="Symbol"/>
                  </a:rPr>
                  <a:t>. </a:t>
                </a:r>
              </a:p>
              <a:p>
                <a:pPr marL="393192" lvl="1" indent="0">
                  <a:buNone/>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26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6F13A209-B36A-4889-9BF5-22DD685E67B0}"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87</a:t>
            </a:fld>
            <a:endParaRPr lang="zh-CN" altLang="en-US" dirty="0"/>
          </a:p>
        </p:txBody>
      </p:sp>
    </p:spTree>
    <p:extLst>
      <p:ext uri="{BB962C8B-B14F-4D97-AF65-F5344CB8AC3E}">
        <p14:creationId xmlns:p14="http://schemas.microsoft.com/office/powerpoint/2010/main" val="921128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受限域的量词</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algn="just"/>
                <a:r>
                  <a:rPr lang="zh-CN" altLang="en-US" dirty="0"/>
                  <a:t>在要限定一个量词的论域时通常会采用简单的表示法</a:t>
                </a:r>
                <a:r>
                  <a:rPr lang="en-US" altLang="zh-CN" dirty="0"/>
                  <a:t>. </a:t>
                </a:r>
                <a:r>
                  <a:rPr lang="zh-CN" altLang="en-US" dirty="0"/>
                  <a:t>也就是变量必须要满足的条件直接放在量词的后面</a:t>
                </a:r>
                <a:r>
                  <a:rPr lang="en-US" altLang="zh-CN" dirty="0"/>
                  <a:t>.</a:t>
                </a:r>
              </a:p>
              <a:p>
                <a:r>
                  <a:rPr lang="zh-CN" altLang="en-US" dirty="0"/>
                  <a:t>例</a:t>
                </a:r>
                <a14:m>
                  <m:oMath xmlns:m="http://schemas.openxmlformats.org/officeDocument/2006/math">
                    <m:r>
                      <a:rPr lang="en-US" altLang="zh-CN" b="0" i="0" smtClean="0">
                        <a:latin typeface="Cambria Math" panose="02040503050406030204" pitchFamily="18" charset="0"/>
                      </a:rPr>
                      <m:t>:</m:t>
                    </m:r>
                    <m:r>
                      <a:rPr lang="zh-CN" altLang="en-US"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&lt;0→</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&gt;0)</m:t>
                    </m:r>
                  </m:oMath>
                </a14:m>
                <a:r>
                  <a:rPr lang="zh-CN" altLang="en-US" dirty="0"/>
                  <a:t>可以写作</a:t>
                </a:r>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m:t>
                        </m:r>
                      </m:e>
                      <m:sub>
                        <m:r>
                          <a:rPr lang="en-US" altLang="zh-CN" i="1" smtClean="0">
                            <a:solidFill>
                              <a:srgbClr val="C00000"/>
                            </a:solidFill>
                            <a:latin typeface="Cambria Math" panose="02040503050406030204" pitchFamily="18" charset="0"/>
                          </a:rPr>
                          <m:t>𝑥</m:t>
                        </m:r>
                        <m:r>
                          <a:rPr lang="en-US" altLang="zh-CN" i="1" smtClean="0">
                            <a:solidFill>
                              <a:srgbClr val="C00000"/>
                            </a:solidFill>
                            <a:latin typeface="Cambria Math" panose="02040503050406030204" pitchFamily="18" charset="0"/>
                          </a:rPr>
                          <m:t>&lt;0</m:t>
                        </m:r>
                      </m:sub>
                    </m:sSub>
                    <m:r>
                      <a:rPr lang="en-US" altLang="zh-CN" i="1" smtClean="0">
                        <a:latin typeface="Cambria Math" panose="02040503050406030204" pitchFamily="18" charset="0"/>
                      </a:rPr>
                      <m:t> </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r>
                      <a:rPr lang="en-US" altLang="zh-CN" i="1">
                        <a:latin typeface="Cambria Math" panose="02040503050406030204" pitchFamily="18" charset="0"/>
                      </a:rPr>
                      <m:t>&gt;0)</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999" t="-2143" r="-11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A3F0176A-FC52-40A0-8D34-DB9F5B8A1A75}"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华中科技大学人</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88</a:t>
            </a:fld>
            <a:endParaRPr lang="zh-CN" altLang="en-US" dirty="0"/>
          </a:p>
        </p:txBody>
      </p:sp>
    </p:spTree>
    <p:extLst>
      <p:ext uri="{BB962C8B-B14F-4D97-AF65-F5344CB8AC3E}">
        <p14:creationId xmlns:p14="http://schemas.microsoft.com/office/powerpoint/2010/main" val="33113513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量词的优先级</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a:t>量词</a:t>
                </a:r>
                <a14:m>
                  <m:oMath xmlns:m="http://schemas.openxmlformats.org/officeDocument/2006/math">
                    <m:r>
                      <a:rPr lang="zh-CN" altLang="en-US" i="1">
                        <a:latin typeface="Cambria Math" panose="02040503050406030204" pitchFamily="18" charset="0"/>
                      </a:rPr>
                      <m:t>∀</m:t>
                    </m:r>
                  </m:oMath>
                </a14:m>
                <a:r>
                  <a:rPr lang="zh-CN" altLang="en-US" dirty="0"/>
                  <a:t>和</a:t>
                </a:r>
                <a14:m>
                  <m:oMath xmlns:m="http://schemas.openxmlformats.org/officeDocument/2006/math">
                    <m:r>
                      <a:rPr lang="zh-CN" altLang="en-US" i="1">
                        <a:latin typeface="Cambria Math" panose="02040503050406030204" pitchFamily="18" charset="0"/>
                      </a:rPr>
                      <m:t>∃</m:t>
                    </m:r>
                  </m:oMath>
                </a14:m>
                <a:r>
                  <a:rPr lang="zh-CN" altLang="en-US" dirty="0">
                    <a:sym typeface="Symbol"/>
                  </a:rPr>
                  <a:t>的优先级高于所有的逻辑运算符</a:t>
                </a:r>
                <a:r>
                  <a:rPr lang="en-US" dirty="0">
                    <a:sym typeface="Symbol"/>
                  </a:rPr>
                  <a:t>.</a:t>
                </a:r>
              </a:p>
              <a:p>
                <a:endParaRPr lang="en-US" dirty="0">
                  <a:sym typeface="Symbol"/>
                </a:endParaRPr>
              </a:p>
              <a:p>
                <a:endParaRPr lang="en-US" dirty="0">
                  <a:sym typeface="Symbol"/>
                </a:endParaRPr>
              </a:p>
              <a:p>
                <a:endParaRPr lang="en-US" dirty="0">
                  <a:sym typeface="Symbol"/>
                </a:endParaRPr>
              </a:p>
              <a:p>
                <a:endParaRPr lang="en-US" dirty="0">
                  <a:sym typeface="Symbol"/>
                </a:endParaRPr>
              </a:p>
              <a:p>
                <a:endParaRPr lang="en-US" dirty="0">
                  <a:sym typeface="Symbol"/>
                </a:endParaRPr>
              </a:p>
              <a:p>
                <a:r>
                  <a:rPr lang="zh-CN" altLang="en-US" dirty="0">
                    <a:sym typeface="Symbol"/>
                  </a:rPr>
                  <a:t>例</a:t>
                </a:r>
                <a:r>
                  <a:rPr lang="en-US" dirty="0">
                    <a:sym typeface="Symbol"/>
                  </a:rPr>
                  <a:t>, </a:t>
                </a:r>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𝑥𝑃</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a:latin typeface="Cambria Math" panose="02040503050406030204" pitchFamily="18" charset="0"/>
                      </a:rPr>
                      <m:t>⋁</m:t>
                    </m:r>
                    <m:r>
                      <a:rPr lang="en-US" altLang="zh-CN" b="0" i="1" smtClean="0">
                        <a:latin typeface="Cambria Math" panose="02040503050406030204" pitchFamily="18" charset="0"/>
                      </a:rPr>
                      <m:t>𝑄</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a:sym typeface="Symbol"/>
                  </a:rPr>
                  <a:t>表示</a:t>
                </a:r>
                <a:r>
                  <a:rPr lang="en-US" altLang="zh-CN" dirty="0">
                    <a:sym typeface="Symbol"/>
                  </a:rPr>
                  <a:t>(</a:t>
                </a:r>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𝑥𝑃</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a:latin typeface="Cambria Math" panose="02040503050406030204" pitchFamily="18" charset="0"/>
                      </a:rPr>
                      <m:t>⋁</m:t>
                    </m:r>
                    <m:r>
                      <a:rPr lang="en-US" altLang="zh-CN" i="1">
                        <a:latin typeface="Cambria Math" panose="02040503050406030204" pitchFamily="18" charset="0"/>
                      </a:rPr>
                      <m:t>𝑄</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endParaRPr lang="en-US" dirty="0">
                  <a:sym typeface="Symbo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0CF418F3-8402-4851-8410-602F36A0CDA0}"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全实验室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89</a:t>
            </a:fld>
            <a:endParaRPr lang="zh-CN" altLang="en-US" dirty="0"/>
          </a:p>
        </p:txBody>
      </p:sp>
      <mc:AlternateContent xmlns:mc="http://schemas.openxmlformats.org/markup-compatibility/2006" xmlns:a14="http://schemas.microsoft.com/office/drawing/2010/main">
        <mc:Choice Requires="a14">
          <p:graphicFrame>
            <p:nvGraphicFramePr>
              <p:cNvPr id="7" name="Content Placeholder 3"/>
              <p:cNvGraphicFramePr>
                <a:graphicFrameLocks/>
              </p:cNvGraphicFramePr>
              <p:nvPr>
                <p:extLst>
                  <p:ext uri="{D42A27DB-BD31-4B8C-83A1-F6EECF244321}">
                    <p14:modId xmlns:p14="http://schemas.microsoft.com/office/powerpoint/2010/main" val="2453278722"/>
                  </p:ext>
                </p:extLst>
              </p:nvPr>
            </p:nvGraphicFramePr>
            <p:xfrm>
              <a:off x="823912" y="1581080"/>
              <a:ext cx="10987088" cy="2286000"/>
            </p:xfrm>
            <a:graphic>
              <a:graphicData uri="http://schemas.openxmlformats.org/drawingml/2006/table">
                <a:tbl>
                  <a:tblPr firstRow="1" bandRow="1">
                    <a:tableStyleId>{5C22544A-7EE6-4342-B048-85BDC9FD1C3A}</a:tableStyleId>
                  </a:tblPr>
                  <a:tblGrid>
                    <a:gridCol w="5493544">
                      <a:extLst>
                        <a:ext uri="{9D8B030D-6E8A-4147-A177-3AD203B41FA5}">
                          <a16:colId xmlns:a16="http://schemas.microsoft.com/office/drawing/2014/main" val="20000"/>
                        </a:ext>
                      </a:extLst>
                    </a:gridCol>
                    <a:gridCol w="5493544">
                      <a:extLst>
                        <a:ext uri="{9D8B030D-6E8A-4147-A177-3AD203B41FA5}">
                          <a16:colId xmlns:a16="http://schemas.microsoft.com/office/drawing/2014/main" val="20001"/>
                        </a:ext>
                      </a:extLst>
                    </a:gridCol>
                  </a:tblGrid>
                  <a:tr h="360218">
                    <a:tc>
                      <a:txBody>
                        <a:bodyPr/>
                        <a:lstStyle/>
                        <a:p>
                          <a:pPr algn="ctr"/>
                          <a:r>
                            <a:rPr lang="zh-CN" altLang="en-US" dirty="0">
                              <a:latin typeface="微软雅黑" panose="020B0503020204020204" pitchFamily="34" charset="-122"/>
                              <a:ea typeface="微软雅黑" panose="020B0503020204020204" pitchFamily="34" charset="-122"/>
                            </a:rPr>
                            <a:t>运算符</a:t>
                          </a:r>
                          <a:endParaRPr lang="en-US" dirty="0">
                            <a:latin typeface="微软雅黑" panose="020B0503020204020204" pitchFamily="34" charset="-122"/>
                            <a:ea typeface="微软雅黑" panose="020B0503020204020204" pitchFamily="34" charset="-122"/>
                          </a:endParaRPr>
                        </a:p>
                      </a:txBody>
                      <a:tcPr marL="248767" marR="248767"/>
                    </a:tc>
                    <a:tc>
                      <a:txBody>
                        <a:bodyPr/>
                        <a:lstStyle/>
                        <a:p>
                          <a:pPr algn="ctr"/>
                          <a:r>
                            <a:rPr lang="zh-CN" altLang="en-US" dirty="0">
                              <a:latin typeface="微软雅黑" panose="020B0503020204020204" pitchFamily="34" charset="-122"/>
                              <a:ea typeface="微软雅黑" panose="020B0503020204020204" pitchFamily="34" charset="-122"/>
                            </a:rPr>
                            <a:t>优先级</a:t>
                          </a:r>
                          <a:endParaRPr lang="en-US" dirty="0">
                            <a:latin typeface="微软雅黑" panose="020B0503020204020204" pitchFamily="34" charset="-122"/>
                            <a:ea typeface="微软雅黑" panose="020B0503020204020204" pitchFamily="34" charset="-122"/>
                          </a:endParaRPr>
                        </a:p>
                      </a:txBody>
                      <a:tcPr marL="248767" marR="248767"/>
                    </a:tc>
                    <a:extLst>
                      <a:ext uri="{0D108BD9-81ED-4DB2-BD59-A6C34878D82A}">
                        <a16:rowId xmlns:a16="http://schemas.microsoft.com/office/drawing/2014/main" val="10000"/>
                      </a:ext>
                    </a:extLst>
                  </a:tr>
                  <a:tr h="36021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b="1" i="1" smtClean="0">
                                    <a:solidFill>
                                      <a:srgbClr val="C00000"/>
                                    </a:solidFill>
                                    <a:latin typeface="Cambria Math" panose="02040503050406030204" pitchFamily="18" charset="0"/>
                                  </a:rPr>
                                  <m:t>∀∃</m:t>
                                </m:r>
                              </m:oMath>
                            </m:oMathPara>
                          </a14:m>
                          <a:endParaRPr lang="en-US" b="1" dirty="0">
                            <a:solidFill>
                              <a:srgbClr val="C00000"/>
                            </a:solidFill>
                            <a:latin typeface="微软雅黑" panose="020B0503020204020204" pitchFamily="34" charset="-122"/>
                            <a:ea typeface="微软雅黑" panose="020B0503020204020204" pitchFamily="34" charset="-122"/>
                            <a:sym typeface="Symbol"/>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b="1" dirty="0">
                              <a:latin typeface="微软雅黑" panose="020B0503020204020204" pitchFamily="34" charset="-122"/>
                              <a:ea typeface="微软雅黑" panose="020B0503020204020204" pitchFamily="34" charset="-122"/>
                              <a:sym typeface="Symbol"/>
                            </a:rPr>
                            <a:t></a:t>
                          </a:r>
                          <a:endParaRPr lang="en-US" b="1" dirty="0">
                            <a:latin typeface="微软雅黑" panose="020B0503020204020204" pitchFamily="34" charset="-122"/>
                            <a:ea typeface="微软雅黑" panose="020B0503020204020204" pitchFamily="34" charset="-122"/>
                          </a:endParaRPr>
                        </a:p>
                      </a:txBody>
                      <a:tcPr marL="248767" marR="248767"/>
                    </a:tc>
                    <a:tc>
                      <a:txBody>
                        <a:bodyPr/>
                        <a:lstStyle/>
                        <a:p>
                          <a:pPr algn="ctr"/>
                          <a:r>
                            <a:rPr lang="en-US" b="1" dirty="0">
                              <a:solidFill>
                                <a:srgbClr val="C00000"/>
                              </a:solidFill>
                              <a:latin typeface="微软雅黑" panose="020B0503020204020204" pitchFamily="34" charset="-122"/>
                              <a:ea typeface="微软雅黑" panose="020B0503020204020204" pitchFamily="34" charset="-122"/>
                            </a:rPr>
                            <a:t>1</a:t>
                          </a:r>
                        </a:p>
                        <a:p>
                          <a:pPr algn="ctr"/>
                          <a:r>
                            <a:rPr lang="en-US" dirty="0">
                              <a:latin typeface="微软雅黑" panose="020B0503020204020204" pitchFamily="34" charset="-122"/>
                              <a:ea typeface="微软雅黑" panose="020B0503020204020204" pitchFamily="34" charset="-122"/>
                            </a:rPr>
                            <a:t>2</a:t>
                          </a:r>
                        </a:p>
                      </a:txBody>
                      <a:tcPr marL="248767" marR="248767"/>
                    </a:tc>
                    <a:extLst>
                      <a:ext uri="{0D108BD9-81ED-4DB2-BD59-A6C34878D82A}">
                        <a16:rowId xmlns:a16="http://schemas.microsoft.com/office/drawing/2014/main" val="10001"/>
                      </a:ext>
                    </a:extLst>
                  </a:tr>
                  <a:tr h="630382">
                    <a:tc>
                      <a:txBody>
                        <a:bodyPr/>
                        <a:lstStyle/>
                        <a:p>
                          <a:pPr algn="ctr"/>
                          <a:r>
                            <a:rPr lang="en-US" b="1" dirty="0">
                              <a:latin typeface="微软雅黑" panose="020B0503020204020204" pitchFamily="34" charset="-122"/>
                              <a:ea typeface="微软雅黑" panose="020B0503020204020204" pitchFamily="34" charset="-122"/>
                              <a:sym typeface="Symbol"/>
                            </a:rPr>
                            <a:t>   </a:t>
                          </a:r>
                        </a:p>
                        <a:p>
                          <a:pPr algn="ctr"/>
                          <a:r>
                            <a:rPr lang="en-US" b="1" dirty="0">
                              <a:latin typeface="微软雅黑" panose="020B0503020204020204" pitchFamily="34" charset="-122"/>
                              <a:ea typeface="微软雅黑" panose="020B0503020204020204" pitchFamily="34" charset="-122"/>
                              <a:sym typeface="Symbol"/>
                            </a:rPr>
                            <a:t> </a:t>
                          </a:r>
                          <a:endParaRPr lang="en-US" b="1" dirty="0">
                            <a:latin typeface="微软雅黑" panose="020B0503020204020204" pitchFamily="34" charset="-122"/>
                            <a:ea typeface="微软雅黑" panose="020B0503020204020204" pitchFamily="34" charset="-122"/>
                          </a:endParaRPr>
                        </a:p>
                      </a:txBody>
                      <a:tcPr marL="248767" marR="248767"/>
                    </a:tc>
                    <a:tc>
                      <a:txBody>
                        <a:bodyPr/>
                        <a:lstStyle/>
                        <a:p>
                          <a:pPr algn="ctr"/>
                          <a:r>
                            <a:rPr lang="en-US" dirty="0">
                              <a:latin typeface="微软雅黑" panose="020B0503020204020204" pitchFamily="34" charset="-122"/>
                              <a:ea typeface="微软雅黑" panose="020B0503020204020204" pitchFamily="34" charset="-122"/>
                            </a:rPr>
                            <a:t>3</a:t>
                          </a:r>
                        </a:p>
                        <a:p>
                          <a:pPr algn="ctr"/>
                          <a:r>
                            <a:rPr lang="en-US" dirty="0">
                              <a:latin typeface="微软雅黑" panose="020B0503020204020204" pitchFamily="34" charset="-122"/>
                              <a:ea typeface="微软雅黑" panose="020B0503020204020204" pitchFamily="34" charset="-122"/>
                            </a:rPr>
                            <a:t>4</a:t>
                          </a:r>
                        </a:p>
                      </a:txBody>
                      <a:tcPr marL="248767" marR="248767"/>
                    </a:tc>
                    <a:extLst>
                      <a:ext uri="{0D108BD9-81ED-4DB2-BD59-A6C34878D82A}">
                        <a16:rowId xmlns:a16="http://schemas.microsoft.com/office/drawing/2014/main" val="10002"/>
                      </a:ext>
                    </a:extLst>
                  </a:tr>
                  <a:tr h="630382">
                    <a:tc>
                      <a:txBody>
                        <a:bodyPr/>
                        <a:lstStyle/>
                        <a:p>
                          <a:pPr algn="ctr"/>
                          <a:r>
                            <a:rPr lang="en-US" b="1" dirty="0">
                              <a:latin typeface="微软雅黑" panose="020B0503020204020204" pitchFamily="34" charset="-122"/>
                              <a:ea typeface="微软雅黑" panose="020B0503020204020204" pitchFamily="34" charset="-122"/>
                              <a:sym typeface="Symbol"/>
                            </a:rPr>
                            <a:t> </a:t>
                          </a:r>
                        </a:p>
                        <a:p>
                          <a:pPr algn="ctr"/>
                          <a:r>
                            <a:rPr lang="en-US" dirty="0">
                              <a:latin typeface="微软雅黑" panose="020B0503020204020204" pitchFamily="34" charset="-122"/>
                              <a:ea typeface="微软雅黑" panose="020B0503020204020204" pitchFamily="34" charset="-122"/>
                              <a:sym typeface="Symbol"/>
                            </a:rPr>
                            <a:t> </a:t>
                          </a:r>
                          <a:endParaRPr lang="en-US" dirty="0">
                            <a:latin typeface="微软雅黑" panose="020B0503020204020204" pitchFamily="34" charset="-122"/>
                            <a:ea typeface="微软雅黑" panose="020B0503020204020204" pitchFamily="34" charset="-122"/>
                          </a:endParaRPr>
                        </a:p>
                      </a:txBody>
                      <a:tcPr marL="248767" marR="248767"/>
                    </a:tc>
                    <a:tc>
                      <a:txBody>
                        <a:bodyPr/>
                        <a:lstStyle/>
                        <a:p>
                          <a:pPr algn="ctr"/>
                          <a:r>
                            <a:rPr lang="en-US" dirty="0">
                              <a:latin typeface="微软雅黑" panose="020B0503020204020204" pitchFamily="34" charset="-122"/>
                              <a:ea typeface="微软雅黑" panose="020B0503020204020204" pitchFamily="34" charset="-122"/>
                            </a:rPr>
                            <a:t>5</a:t>
                          </a:r>
                        </a:p>
                        <a:p>
                          <a:pPr algn="ctr"/>
                          <a:r>
                            <a:rPr lang="en-US" dirty="0">
                              <a:latin typeface="微软雅黑" panose="020B0503020204020204" pitchFamily="34" charset="-122"/>
                              <a:ea typeface="微软雅黑" panose="020B0503020204020204" pitchFamily="34" charset="-122"/>
                            </a:rPr>
                            <a:t>6</a:t>
                          </a:r>
                        </a:p>
                      </a:txBody>
                      <a:tcPr marL="248767" marR="248767"/>
                    </a:tc>
                    <a:extLst>
                      <a:ext uri="{0D108BD9-81ED-4DB2-BD59-A6C34878D82A}">
                        <a16:rowId xmlns:a16="http://schemas.microsoft.com/office/drawing/2014/main" val="10003"/>
                      </a:ext>
                    </a:extLst>
                  </a:tr>
                </a:tbl>
              </a:graphicData>
            </a:graphic>
          </p:graphicFrame>
        </mc:Choice>
        <mc:Fallback xmlns="">
          <p:graphicFrame>
            <p:nvGraphicFramePr>
              <p:cNvPr id="7" name="Content Placeholder 3"/>
              <p:cNvGraphicFramePr>
                <a:graphicFrameLocks/>
              </p:cNvGraphicFramePr>
              <p:nvPr>
                <p:extLst>
                  <p:ext uri="{D42A27DB-BD31-4B8C-83A1-F6EECF244321}">
                    <p14:modId xmlns:p14="http://schemas.microsoft.com/office/powerpoint/2010/main" val="2453278722"/>
                  </p:ext>
                </p:extLst>
              </p:nvPr>
            </p:nvGraphicFramePr>
            <p:xfrm>
              <a:off x="823912" y="1581080"/>
              <a:ext cx="10987088" cy="2286000"/>
            </p:xfrm>
            <a:graphic>
              <a:graphicData uri="http://schemas.openxmlformats.org/drawingml/2006/table">
                <a:tbl>
                  <a:tblPr firstRow="1" bandRow="1">
                    <a:tableStyleId>{5C22544A-7EE6-4342-B048-85BDC9FD1C3A}</a:tableStyleId>
                  </a:tblPr>
                  <a:tblGrid>
                    <a:gridCol w="5493544">
                      <a:extLst>
                        <a:ext uri="{9D8B030D-6E8A-4147-A177-3AD203B41FA5}">
                          <a16:colId xmlns:a16="http://schemas.microsoft.com/office/drawing/2014/main" val="20000"/>
                        </a:ext>
                      </a:extLst>
                    </a:gridCol>
                    <a:gridCol w="5493544">
                      <a:extLst>
                        <a:ext uri="{9D8B030D-6E8A-4147-A177-3AD203B41FA5}">
                          <a16:colId xmlns:a16="http://schemas.microsoft.com/office/drawing/2014/main" val="20001"/>
                        </a:ext>
                      </a:extLst>
                    </a:gridCol>
                  </a:tblGrid>
                  <a:tr h="365760">
                    <a:tc>
                      <a:txBody>
                        <a:bodyPr/>
                        <a:lstStyle/>
                        <a:p>
                          <a:pPr algn="ctr"/>
                          <a:r>
                            <a:rPr lang="zh-CN" altLang="en-US" dirty="0" smtClean="0">
                              <a:latin typeface="微软雅黑" panose="020B0503020204020204" pitchFamily="34" charset="-122"/>
                              <a:ea typeface="微软雅黑" panose="020B0503020204020204" pitchFamily="34" charset="-122"/>
                            </a:rPr>
                            <a:t>运算符</a:t>
                          </a:r>
                          <a:endParaRPr lang="en-US" dirty="0">
                            <a:latin typeface="微软雅黑" panose="020B0503020204020204" pitchFamily="34" charset="-122"/>
                            <a:ea typeface="微软雅黑" panose="020B0503020204020204" pitchFamily="34" charset="-122"/>
                          </a:endParaRPr>
                        </a:p>
                      </a:txBody>
                      <a:tcPr marL="248767" marR="248767"/>
                    </a:tc>
                    <a:tc>
                      <a:txBody>
                        <a:bodyPr/>
                        <a:lstStyle/>
                        <a:p>
                          <a:pPr algn="ctr"/>
                          <a:r>
                            <a:rPr lang="zh-CN" altLang="en-US" dirty="0" smtClean="0">
                              <a:latin typeface="微软雅黑" panose="020B0503020204020204" pitchFamily="34" charset="-122"/>
                              <a:ea typeface="微软雅黑" panose="020B0503020204020204" pitchFamily="34" charset="-122"/>
                            </a:rPr>
                            <a:t>优先级</a:t>
                          </a:r>
                          <a:endParaRPr lang="en-US" dirty="0">
                            <a:latin typeface="微软雅黑" panose="020B0503020204020204" pitchFamily="34" charset="-122"/>
                            <a:ea typeface="微软雅黑" panose="020B0503020204020204" pitchFamily="34" charset="-122"/>
                          </a:endParaRPr>
                        </a:p>
                      </a:txBody>
                      <a:tcPr marL="248767" marR="248767"/>
                    </a:tc>
                    <a:extLst>
                      <a:ext uri="{0D108BD9-81ED-4DB2-BD59-A6C34878D82A}">
                        <a16:rowId xmlns:a16="http://schemas.microsoft.com/office/drawing/2014/main" val="10000"/>
                      </a:ext>
                    </a:extLst>
                  </a:tr>
                  <a:tr h="640080">
                    <a:tc>
                      <a:txBody>
                        <a:bodyPr/>
                        <a:lstStyle/>
                        <a:p>
                          <a:endParaRPr lang="zh-CN"/>
                        </a:p>
                      </a:txBody>
                      <a:tcPr marL="248767" marR="248767">
                        <a:blipFill>
                          <a:blip r:embed="rId3"/>
                          <a:stretch>
                            <a:fillRect l="-111" t="-61905" r="-100333" b="-215238"/>
                          </a:stretch>
                        </a:blipFill>
                      </a:tcPr>
                    </a:tc>
                    <a:tc>
                      <a:txBody>
                        <a:bodyPr/>
                        <a:lstStyle/>
                        <a:p>
                          <a:pPr algn="ctr"/>
                          <a:r>
                            <a:rPr lang="en-US" b="1" dirty="0" smtClean="0">
                              <a:solidFill>
                                <a:srgbClr val="C00000"/>
                              </a:solidFill>
                              <a:latin typeface="微软雅黑" panose="020B0503020204020204" pitchFamily="34" charset="-122"/>
                              <a:ea typeface="微软雅黑" panose="020B0503020204020204" pitchFamily="34" charset="-122"/>
                            </a:rPr>
                            <a:t>1</a:t>
                          </a:r>
                        </a:p>
                        <a:p>
                          <a:pPr algn="ctr"/>
                          <a:r>
                            <a:rPr lang="en-US" dirty="0" smtClean="0">
                              <a:latin typeface="微软雅黑" panose="020B0503020204020204" pitchFamily="34" charset="-122"/>
                              <a:ea typeface="微软雅黑" panose="020B0503020204020204" pitchFamily="34" charset="-122"/>
                            </a:rPr>
                            <a:t>2</a:t>
                          </a:r>
                          <a:endParaRPr lang="en-US" dirty="0">
                            <a:latin typeface="微软雅黑" panose="020B0503020204020204" pitchFamily="34" charset="-122"/>
                            <a:ea typeface="微软雅黑" panose="020B0503020204020204" pitchFamily="34" charset="-122"/>
                          </a:endParaRPr>
                        </a:p>
                      </a:txBody>
                      <a:tcPr marL="248767" marR="248767"/>
                    </a:tc>
                    <a:extLst>
                      <a:ext uri="{0D108BD9-81ED-4DB2-BD59-A6C34878D82A}">
                        <a16:rowId xmlns:a16="http://schemas.microsoft.com/office/drawing/2014/main" val="10001"/>
                      </a:ext>
                    </a:extLst>
                  </a:tr>
                  <a:tr h="640080">
                    <a:tc>
                      <a:txBody>
                        <a:bodyPr/>
                        <a:lstStyle/>
                        <a:p>
                          <a:pPr algn="ctr"/>
                          <a:r>
                            <a:rPr lang="en-US" b="1" dirty="0" smtClean="0">
                              <a:latin typeface="微软雅黑" panose="020B0503020204020204" pitchFamily="34" charset="-122"/>
                              <a:ea typeface="微软雅黑" panose="020B0503020204020204" pitchFamily="34" charset="-122"/>
                              <a:sym typeface="Symbol"/>
                            </a:rPr>
                            <a:t>   </a:t>
                          </a:r>
                        </a:p>
                        <a:p>
                          <a:pPr algn="ctr"/>
                          <a:r>
                            <a:rPr lang="en-US" b="1" dirty="0" smtClean="0">
                              <a:latin typeface="微软雅黑" panose="020B0503020204020204" pitchFamily="34" charset="-122"/>
                              <a:ea typeface="微软雅黑" panose="020B0503020204020204" pitchFamily="34" charset="-122"/>
                              <a:sym typeface="Symbol"/>
                            </a:rPr>
                            <a:t> </a:t>
                          </a:r>
                          <a:endParaRPr lang="en-US" b="1" dirty="0">
                            <a:latin typeface="微软雅黑" panose="020B0503020204020204" pitchFamily="34" charset="-122"/>
                            <a:ea typeface="微软雅黑" panose="020B0503020204020204" pitchFamily="34" charset="-122"/>
                          </a:endParaRPr>
                        </a:p>
                      </a:txBody>
                      <a:tcPr marL="248767" marR="248767"/>
                    </a:tc>
                    <a:tc>
                      <a:txBody>
                        <a:bodyPr/>
                        <a:lstStyle/>
                        <a:p>
                          <a:pPr algn="ctr"/>
                          <a:r>
                            <a:rPr lang="en-US" dirty="0" smtClean="0">
                              <a:latin typeface="微软雅黑" panose="020B0503020204020204" pitchFamily="34" charset="-122"/>
                              <a:ea typeface="微软雅黑" panose="020B0503020204020204" pitchFamily="34" charset="-122"/>
                            </a:rPr>
                            <a:t>3</a:t>
                          </a:r>
                          <a:endParaRPr lang="en-US" dirty="0" smtClean="0">
                            <a:latin typeface="微软雅黑" panose="020B0503020204020204" pitchFamily="34" charset="-122"/>
                            <a:ea typeface="微软雅黑" panose="020B0503020204020204" pitchFamily="34" charset="-122"/>
                          </a:endParaRPr>
                        </a:p>
                        <a:p>
                          <a:pPr algn="ctr"/>
                          <a:r>
                            <a:rPr lang="en-US" dirty="0" smtClean="0">
                              <a:latin typeface="微软雅黑" panose="020B0503020204020204" pitchFamily="34" charset="-122"/>
                              <a:ea typeface="微软雅黑" panose="020B0503020204020204" pitchFamily="34" charset="-122"/>
                            </a:rPr>
                            <a:t>4</a:t>
                          </a:r>
                          <a:endParaRPr lang="en-US" dirty="0">
                            <a:latin typeface="微软雅黑" panose="020B0503020204020204" pitchFamily="34" charset="-122"/>
                            <a:ea typeface="微软雅黑" panose="020B0503020204020204" pitchFamily="34" charset="-122"/>
                          </a:endParaRPr>
                        </a:p>
                      </a:txBody>
                      <a:tcPr marL="248767" marR="248767"/>
                    </a:tc>
                    <a:extLst>
                      <a:ext uri="{0D108BD9-81ED-4DB2-BD59-A6C34878D82A}">
                        <a16:rowId xmlns:a16="http://schemas.microsoft.com/office/drawing/2014/main" val="10002"/>
                      </a:ext>
                    </a:extLst>
                  </a:tr>
                  <a:tr h="640080">
                    <a:tc>
                      <a:txBody>
                        <a:bodyPr/>
                        <a:lstStyle/>
                        <a:p>
                          <a:pPr algn="ctr"/>
                          <a:r>
                            <a:rPr lang="en-US" b="1" dirty="0" smtClean="0">
                              <a:latin typeface="微软雅黑" panose="020B0503020204020204" pitchFamily="34" charset="-122"/>
                              <a:ea typeface="微软雅黑" panose="020B0503020204020204" pitchFamily="34" charset="-122"/>
                              <a:sym typeface="Symbol"/>
                            </a:rPr>
                            <a:t> </a:t>
                          </a:r>
                        </a:p>
                        <a:p>
                          <a:pPr algn="ctr"/>
                          <a:r>
                            <a:rPr lang="en-US" dirty="0" smtClean="0">
                              <a:latin typeface="微软雅黑" panose="020B0503020204020204" pitchFamily="34" charset="-122"/>
                              <a:ea typeface="微软雅黑" panose="020B0503020204020204" pitchFamily="34" charset="-122"/>
                              <a:sym typeface="Symbol"/>
                            </a:rPr>
                            <a:t> </a:t>
                          </a:r>
                          <a:endParaRPr lang="en-US" dirty="0">
                            <a:latin typeface="微软雅黑" panose="020B0503020204020204" pitchFamily="34" charset="-122"/>
                            <a:ea typeface="微软雅黑" panose="020B0503020204020204" pitchFamily="34" charset="-122"/>
                          </a:endParaRPr>
                        </a:p>
                      </a:txBody>
                      <a:tcPr marL="248767" marR="248767"/>
                    </a:tc>
                    <a:tc>
                      <a:txBody>
                        <a:bodyPr/>
                        <a:lstStyle/>
                        <a:p>
                          <a:pPr algn="ctr"/>
                          <a:r>
                            <a:rPr lang="en-US" dirty="0" smtClean="0">
                              <a:latin typeface="微软雅黑" panose="020B0503020204020204" pitchFamily="34" charset="-122"/>
                              <a:ea typeface="微软雅黑" panose="020B0503020204020204" pitchFamily="34" charset="-122"/>
                            </a:rPr>
                            <a:t>5</a:t>
                          </a:r>
                          <a:endParaRPr lang="en-US" dirty="0" smtClean="0">
                            <a:latin typeface="微软雅黑" panose="020B0503020204020204" pitchFamily="34" charset="-122"/>
                            <a:ea typeface="微软雅黑" panose="020B0503020204020204" pitchFamily="34" charset="-122"/>
                          </a:endParaRPr>
                        </a:p>
                        <a:p>
                          <a:pPr algn="ctr"/>
                          <a:r>
                            <a:rPr lang="en-US" dirty="0" smtClean="0">
                              <a:latin typeface="微软雅黑" panose="020B0503020204020204" pitchFamily="34" charset="-122"/>
                              <a:ea typeface="微软雅黑" panose="020B0503020204020204" pitchFamily="34" charset="-122"/>
                            </a:rPr>
                            <a:t>6</a:t>
                          </a:r>
                          <a:endParaRPr lang="en-US" dirty="0">
                            <a:latin typeface="微软雅黑" panose="020B0503020204020204" pitchFamily="34" charset="-122"/>
                            <a:ea typeface="微软雅黑" panose="020B0503020204020204" pitchFamily="34" charset="-122"/>
                          </a:endParaRPr>
                        </a:p>
                      </a:txBody>
                      <a:tcPr marL="248767" marR="248767"/>
                    </a:tc>
                    <a:extLst>
                      <a:ext uri="{0D108BD9-81ED-4DB2-BD59-A6C34878D82A}">
                        <a16:rowId xmlns:a16="http://schemas.microsoft.com/office/drawing/2014/main" val="10003"/>
                      </a:ext>
                    </a:extLst>
                  </a:tr>
                </a:tbl>
              </a:graphicData>
            </a:graphic>
          </p:graphicFrame>
        </mc:Fallback>
      </mc:AlternateContent>
    </p:spTree>
    <p:extLst>
      <p:ext uri="{BB962C8B-B14F-4D97-AF65-F5344CB8AC3E}">
        <p14:creationId xmlns:p14="http://schemas.microsoft.com/office/powerpoint/2010/main" val="274766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wipe(down)">
                                      <p:cBhvr>
                                        <p:cTn id="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课程内容</a:t>
            </a:r>
            <a:endParaRPr lang="en-US" dirty="0"/>
          </a:p>
        </p:txBody>
      </p:sp>
      <p:sp>
        <p:nvSpPr>
          <p:cNvPr id="4" name="日期占位符 3"/>
          <p:cNvSpPr>
            <a:spLocks noGrp="1"/>
          </p:cNvSpPr>
          <p:nvPr>
            <p:ph type="dt" sz="half" idx="10"/>
          </p:nvPr>
        </p:nvSpPr>
        <p:spPr/>
        <p:txBody>
          <a:bodyPr/>
          <a:lstStyle/>
          <a:p>
            <a:fld id="{539E609D-C547-43AD-A0B7-140378720F4E}"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9</a:t>
            </a:fld>
            <a:endParaRPr lang="zh-CN" altLang="en-US" dirty="0"/>
          </a:p>
        </p:txBody>
      </p:sp>
      <p:sp>
        <p:nvSpPr>
          <p:cNvPr id="9" name="Rectangle 1027"/>
          <p:cNvSpPr>
            <a:spLocks noGrp="1" noChangeArrowheads="1"/>
          </p:cNvSpPr>
          <p:nvPr>
            <p:ph idx="1"/>
          </p:nvPr>
        </p:nvSpPr>
        <p:spPr>
          <a:xfrm>
            <a:off x="463639" y="1089093"/>
            <a:ext cx="10987316" cy="5121481"/>
          </a:xfrm>
        </p:spPr>
        <p:txBody>
          <a:bodyPr>
            <a:normAutofit/>
          </a:bodyPr>
          <a:lstStyle/>
          <a:p>
            <a:pPr>
              <a:lnSpc>
                <a:spcPct val="150000"/>
              </a:lnSpc>
              <a:spcBef>
                <a:spcPct val="50000"/>
              </a:spcBef>
            </a:pPr>
            <a:r>
              <a:rPr lang="zh-CN" altLang="en-US" sz="2400" dirty="0"/>
              <a:t> 数理逻辑中最基本的内容</a:t>
            </a:r>
            <a:r>
              <a:rPr lang="zh-CN" altLang="en-US" sz="2400" b="1" dirty="0">
                <a:solidFill>
                  <a:srgbClr val="C00000"/>
                </a:solidFill>
              </a:rPr>
              <a:t>命题逻辑（涉及命题的逻辑领域）</a:t>
            </a:r>
            <a:r>
              <a:rPr lang="zh-CN" altLang="en-US" sz="2400" dirty="0"/>
              <a:t>。首先引入</a:t>
            </a:r>
            <a:r>
              <a:rPr lang="zh-CN" altLang="en-US" sz="2400" b="1" dirty="0">
                <a:solidFill>
                  <a:srgbClr val="01559D"/>
                </a:solidFill>
              </a:rPr>
              <a:t>命题</a:t>
            </a:r>
            <a:r>
              <a:rPr lang="zh-CN" altLang="en-US" sz="2400" dirty="0">
                <a:solidFill>
                  <a:srgbClr val="01559D"/>
                </a:solidFill>
              </a:rPr>
              <a:t>、</a:t>
            </a:r>
            <a:r>
              <a:rPr lang="zh-CN" altLang="en-US" sz="2400" b="1" dirty="0">
                <a:solidFill>
                  <a:srgbClr val="01559D"/>
                </a:solidFill>
              </a:rPr>
              <a:t>命题公式</a:t>
            </a:r>
            <a:r>
              <a:rPr lang="zh-CN" altLang="en-US" sz="2400" dirty="0"/>
              <a:t>等概念。然后</a:t>
            </a:r>
            <a:r>
              <a:rPr lang="en-US" altLang="zh-CN" sz="2400" dirty="0"/>
              <a:t>, </a:t>
            </a:r>
            <a:r>
              <a:rPr lang="zh-CN" altLang="en-US" sz="2400" dirty="0"/>
              <a:t>在此基础上研究命题公式间的</a:t>
            </a:r>
            <a:r>
              <a:rPr lang="zh-CN" altLang="en-US" sz="2400" b="1" dirty="0">
                <a:solidFill>
                  <a:srgbClr val="01559D"/>
                </a:solidFill>
              </a:rPr>
              <a:t>等值关系和蕴含关系</a:t>
            </a:r>
            <a:r>
              <a:rPr lang="en-US" altLang="zh-CN" sz="2400" dirty="0"/>
              <a:t>, </a:t>
            </a:r>
            <a:r>
              <a:rPr lang="zh-CN" altLang="en-US" sz="2400" dirty="0"/>
              <a:t>并给出</a:t>
            </a:r>
            <a:r>
              <a:rPr lang="zh-CN" altLang="en-US" sz="2400" b="1" dirty="0">
                <a:solidFill>
                  <a:srgbClr val="01559D"/>
                </a:solidFill>
              </a:rPr>
              <a:t>推理规则</a:t>
            </a:r>
            <a:r>
              <a:rPr lang="en-US" altLang="zh-CN" sz="2400" dirty="0"/>
              <a:t>, </a:t>
            </a:r>
            <a:r>
              <a:rPr lang="zh-CN" altLang="en-US" sz="2400" dirty="0"/>
              <a:t>进行</a:t>
            </a:r>
            <a:r>
              <a:rPr lang="zh-CN" altLang="en-US" sz="2400" b="1" dirty="0">
                <a:solidFill>
                  <a:srgbClr val="01559D"/>
                </a:solidFill>
              </a:rPr>
              <a:t>命题演绎</a:t>
            </a:r>
            <a:r>
              <a:rPr lang="en-US" altLang="zh-CN" sz="2400" dirty="0"/>
              <a:t>, </a:t>
            </a:r>
            <a:r>
              <a:rPr lang="zh-CN" altLang="en-US" sz="2400" dirty="0"/>
              <a:t>学习如何</a:t>
            </a:r>
            <a:r>
              <a:rPr lang="zh-CN" altLang="en-US" sz="2400" b="1" dirty="0">
                <a:solidFill>
                  <a:srgbClr val="01559D"/>
                </a:solidFill>
              </a:rPr>
              <a:t>构造正确的、合理的证明过程等</a:t>
            </a:r>
            <a:r>
              <a:rPr lang="zh-CN" altLang="en-US" sz="2400" dirty="0"/>
              <a:t>。 </a:t>
            </a:r>
            <a:endParaRPr lang="en-US" altLang="zh-CN" sz="2400" dirty="0"/>
          </a:p>
          <a:p>
            <a:pPr>
              <a:lnSpc>
                <a:spcPct val="150000"/>
              </a:lnSpc>
              <a:spcBef>
                <a:spcPct val="50000"/>
              </a:spcBef>
            </a:pPr>
            <a:r>
              <a:rPr lang="zh-CN" altLang="en-US" sz="2400" dirty="0"/>
              <a:t> 为</a:t>
            </a:r>
            <a:r>
              <a:rPr lang="zh-CN" altLang="en-US" sz="2400" b="1" dirty="0">
                <a:solidFill>
                  <a:srgbClr val="01559D"/>
                </a:solidFill>
              </a:rPr>
              <a:t>逻辑设计、人工智能</a:t>
            </a:r>
            <a:r>
              <a:rPr lang="zh-CN" altLang="en-US" sz="2400" dirty="0"/>
              <a:t>等提供必要的数理逻辑基础</a:t>
            </a:r>
          </a:p>
          <a:p>
            <a:pPr marL="0" indent="0" algn="ctr" eaLnBrk="1" hangingPunct="1">
              <a:lnSpc>
                <a:spcPct val="110000"/>
              </a:lnSpc>
              <a:buFont typeface="Wingdings 2" panose="05020102010507070707" pitchFamily="18" charset="2"/>
              <a:buNone/>
            </a:pPr>
            <a:endParaRPr lang="en-US" altLang="zh-CN" sz="3600" b="1" dirty="0"/>
          </a:p>
        </p:txBody>
      </p:sp>
    </p:spTree>
    <p:extLst>
      <p:ext uri="{BB962C8B-B14F-4D97-AF65-F5344CB8AC3E}">
        <p14:creationId xmlns:p14="http://schemas.microsoft.com/office/powerpoint/2010/main" val="36592529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将语句翻译为逻辑表达式</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gn="just"/>
                <a:r>
                  <a:rPr lang="zh-CN" altLang="en-US" dirty="0"/>
                  <a:t>例</a:t>
                </a:r>
                <a:r>
                  <a:rPr lang="en-US" dirty="0"/>
                  <a:t>: </a:t>
                </a:r>
                <a:r>
                  <a:rPr lang="zh-CN" altLang="en-US" dirty="0"/>
                  <a:t>翻译以下语句为谓词逻辑</a:t>
                </a:r>
                <a14:m>
                  <m:oMath xmlns:m="http://schemas.openxmlformats.org/officeDocument/2006/math">
                    <m:r>
                      <a:rPr lang="zh-CN" altLang="en-US" i="1">
                        <a:latin typeface="Cambria Math" panose="02040503050406030204" pitchFamily="18" charset="0"/>
                      </a:rPr>
                      <m:t>“</m:t>
                    </m:r>
                  </m:oMath>
                </a14:m>
                <a:r>
                  <a:rPr lang="zh-CN" altLang="en-US" dirty="0"/>
                  <a:t>这个课堂上的每个学生都学习过</a:t>
                </a:r>
                <a:r>
                  <a:rPr lang="en-US" dirty="0"/>
                  <a:t>Java</a:t>
                </a:r>
                <a:r>
                  <a:rPr lang="zh-CN" altLang="en-US" dirty="0"/>
                  <a:t>课程</a:t>
                </a:r>
                <a:r>
                  <a:rPr lang="en-US" dirty="0"/>
                  <a:t>.</a:t>
                </a:r>
                <a14:m>
                  <m:oMath xmlns:m="http://schemas.openxmlformats.org/officeDocument/2006/math">
                    <m:r>
                      <a:rPr lang="zh-CN" altLang="en-US" i="1">
                        <a:latin typeface="Cambria Math" panose="02040503050406030204" pitchFamily="18" charset="0"/>
                      </a:rPr>
                      <m:t>”</m:t>
                    </m:r>
                  </m:oMath>
                </a14:m>
                <a:endParaRPr lang="en-US" dirty="0"/>
              </a:p>
              <a:p>
                <a:r>
                  <a:rPr lang="zh-CN" altLang="en-US" dirty="0"/>
                  <a:t>解</a:t>
                </a:r>
                <a:r>
                  <a:rPr lang="en-US" altLang="zh-CN" dirty="0"/>
                  <a:t>:</a:t>
                </a:r>
                <a:r>
                  <a:rPr lang="zh-CN" altLang="en-US" dirty="0"/>
                  <a:t>首先确定域</a:t>
                </a:r>
                <a14:m>
                  <m:oMath xmlns:m="http://schemas.openxmlformats.org/officeDocument/2006/math">
                    <m:r>
                      <a:rPr lang="en-US" altLang="zh-CN" i="1">
                        <a:latin typeface="Cambria Math" panose="02040503050406030204" pitchFamily="18" charset="0"/>
                      </a:rPr>
                      <m:t>𝑈</m:t>
                    </m:r>
                  </m:oMath>
                </a14:m>
                <a:r>
                  <a:rPr lang="en-US" dirty="0"/>
                  <a:t>. </a:t>
                </a:r>
              </a:p>
              <a:p>
                <a:pPr lvl="1"/>
                <a:r>
                  <a:rPr lang="zh-CN" altLang="en-US" dirty="0"/>
                  <a:t>解</a:t>
                </a:r>
                <a:r>
                  <a:rPr lang="en-US" altLang="zh-CN" dirty="0"/>
                  <a:t>1</a:t>
                </a:r>
                <a:r>
                  <a:rPr lang="en-US" dirty="0"/>
                  <a:t>: </a:t>
                </a:r>
                <a:r>
                  <a:rPr lang="zh-CN" altLang="en-US" dirty="0"/>
                  <a:t>如果</a:t>
                </a:r>
                <a14:m>
                  <m:oMath xmlns:m="http://schemas.openxmlformats.org/officeDocument/2006/math">
                    <m:r>
                      <a:rPr lang="en-US" altLang="zh-CN" i="1">
                        <a:latin typeface="Cambria Math" panose="02040503050406030204" pitchFamily="18" charset="0"/>
                      </a:rPr>
                      <m:t>𝑈</m:t>
                    </m:r>
                  </m:oMath>
                </a14:m>
                <a:r>
                  <a:rPr lang="zh-CN" altLang="en-US" dirty="0"/>
                  <a:t>表示这个课堂的所有学生</a:t>
                </a:r>
                <a:r>
                  <a:rPr lang="en-US" dirty="0"/>
                  <a:t>, </a:t>
                </a:r>
                <a:r>
                  <a:rPr lang="zh-CN" altLang="en-US" dirty="0"/>
                  <a:t>定义命题函数</a:t>
                </a:r>
                <a14:m>
                  <m:oMath xmlns:m="http://schemas.openxmlformats.org/officeDocument/2006/math">
                    <m:r>
                      <a:rPr lang="en-US" altLang="zh-CN" b="0" i="1" smtClean="0">
                        <a:latin typeface="Cambria Math" panose="02040503050406030204" pitchFamily="18" charset="0"/>
                      </a:rPr>
                      <m:t>𝐽</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lang="zh-CN" altLang="en-US" dirty="0"/>
                  <a:t>为</a:t>
                </a:r>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𝑥</m:t>
                    </m:r>
                  </m:oMath>
                </a14:m>
                <a:r>
                  <a:rPr lang="zh-CN" altLang="en-US" dirty="0"/>
                  <a:t>学习过</a:t>
                </a:r>
                <a:r>
                  <a:rPr lang="en-US" altLang="zh-CN" dirty="0"/>
                  <a:t>Java</a:t>
                </a:r>
                <a:r>
                  <a:rPr lang="zh-CN" altLang="en-US" dirty="0"/>
                  <a:t>课程</a:t>
                </a:r>
                <a14:m>
                  <m:oMath xmlns:m="http://schemas.openxmlformats.org/officeDocument/2006/math">
                    <m:r>
                      <a:rPr lang="zh-CN" altLang="en-US" i="1">
                        <a:latin typeface="Cambria Math" panose="02040503050406030204" pitchFamily="18" charset="0"/>
                      </a:rPr>
                      <m:t>”</m:t>
                    </m:r>
                  </m:oMath>
                </a14:m>
                <a:r>
                  <a:rPr lang="en-US" altLang="zh-CN" dirty="0"/>
                  <a:t>, </a:t>
                </a:r>
                <a:r>
                  <a:rPr lang="zh-CN" altLang="en-US" dirty="0"/>
                  <a:t>那么翻译为</a:t>
                </a:r>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𝑥</m:t>
                    </m:r>
                    <m:r>
                      <a:rPr lang="en-US" altLang="zh-CN" b="0" i="1" smtClean="0">
                        <a:latin typeface="Cambria Math" panose="02040503050406030204" pitchFamily="18" charset="0"/>
                      </a:rPr>
                      <m:t>𝐽</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en-US" dirty="0">
                    <a:sym typeface="Symbol"/>
                  </a:rPr>
                  <a:t>.</a:t>
                </a:r>
              </a:p>
              <a:p>
                <a:pPr lvl="1" algn="just"/>
                <a:r>
                  <a:rPr lang="zh-CN" altLang="en-US" dirty="0"/>
                  <a:t>解</a:t>
                </a:r>
                <a:r>
                  <a:rPr lang="en-US" dirty="0"/>
                  <a:t>2: </a:t>
                </a:r>
                <a:r>
                  <a:rPr lang="zh-CN" altLang="en-US" dirty="0"/>
                  <a:t>如果</a:t>
                </a:r>
                <a14:m>
                  <m:oMath xmlns:m="http://schemas.openxmlformats.org/officeDocument/2006/math">
                    <m:r>
                      <a:rPr lang="en-US" altLang="zh-CN" i="1">
                        <a:latin typeface="Cambria Math" panose="02040503050406030204" pitchFamily="18" charset="0"/>
                      </a:rPr>
                      <m:t>𝑈</m:t>
                    </m:r>
                  </m:oMath>
                </a14:m>
                <a:r>
                  <a:rPr lang="zh-CN" altLang="en-US" dirty="0"/>
                  <a:t>表示所有人</a:t>
                </a:r>
                <a:r>
                  <a:rPr lang="en-US" dirty="0"/>
                  <a:t>, </a:t>
                </a:r>
                <a:r>
                  <a:rPr lang="zh-CN" altLang="en-US" dirty="0"/>
                  <a:t>定义命题函数</a:t>
                </a:r>
                <a14:m>
                  <m:oMath xmlns:m="http://schemas.openxmlformats.org/officeDocument/2006/math">
                    <m:r>
                      <a:rPr lang="en-US" altLang="zh-CN" b="0" i="1" smtClean="0">
                        <a:latin typeface="Cambria Math" panose="02040503050406030204" pitchFamily="18" charset="0"/>
                      </a:rPr>
                      <m:t>𝑆</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lang="zh-CN" altLang="en-US" dirty="0"/>
                  <a:t>为</a:t>
                </a:r>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𝑥</m:t>
                    </m:r>
                  </m:oMath>
                </a14:m>
                <a:r>
                  <a:rPr lang="zh-CN" altLang="en-US" dirty="0"/>
                  <a:t>是在这堂课上的一个学生</a:t>
                </a:r>
                <a14:m>
                  <m:oMath xmlns:m="http://schemas.openxmlformats.org/officeDocument/2006/math">
                    <m:r>
                      <a:rPr lang="zh-CN" altLang="en-US" i="1">
                        <a:latin typeface="Cambria Math" panose="02040503050406030204" pitchFamily="18" charset="0"/>
                      </a:rPr>
                      <m:t>”</m:t>
                    </m:r>
                  </m:oMath>
                </a14:m>
                <a:r>
                  <a:rPr lang="en-US" altLang="zh-CN" dirty="0"/>
                  <a:t>, </a:t>
                </a:r>
                <a:r>
                  <a:rPr lang="zh-CN" altLang="en-US" dirty="0"/>
                  <a:t>那么可以翻译为</a:t>
                </a:r>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𝑥</m:t>
                    </m:r>
                    <m:d>
                      <m:dPr>
                        <m:ctrlPr>
                          <a:rPr lang="en-US" altLang="zh-CN" b="0" i="1" smtClean="0">
                            <a:latin typeface="Cambria Math" panose="02040503050406030204" pitchFamily="18" charset="0"/>
                          </a:rPr>
                        </m:ctrlPr>
                      </m:dPr>
                      <m:e>
                        <m:r>
                          <a:rPr lang="en-US" altLang="zh-CN" i="1">
                            <a:latin typeface="Cambria Math" panose="02040503050406030204" pitchFamily="18" charset="0"/>
                          </a:rPr>
                          <m:t>𝑆</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i="1">
                            <a:latin typeface="Cambria Math" panose="02040503050406030204" pitchFamily="18" charset="0"/>
                          </a:rPr>
                          <m:t>𝐽</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r>
                      <a:rPr lang="en-US" altLang="zh-CN" b="0" i="0" smtClean="0">
                        <a:latin typeface="Cambria Math" panose="02040503050406030204" pitchFamily="18" charset="0"/>
                      </a:rPr>
                      <m:t>. </m:t>
                    </m:r>
                  </m:oMath>
                </a14:m>
                <a:r>
                  <a:rPr lang="zh-CN" altLang="en-US" dirty="0">
                    <a:sym typeface="Symbol"/>
                  </a:rPr>
                  <a:t>注意</a:t>
                </a:r>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𝑥</m:t>
                    </m:r>
                    <m:d>
                      <m:dPr>
                        <m:ctrlPr>
                          <a:rPr lang="en-US" altLang="zh-CN" i="1">
                            <a:latin typeface="Cambria Math" panose="02040503050406030204" pitchFamily="18" charset="0"/>
                          </a:rPr>
                        </m:ctrlPr>
                      </m:dPr>
                      <m:e>
                        <m:r>
                          <a:rPr lang="en-US" altLang="zh-CN" i="1">
                            <a:latin typeface="Cambria Math" panose="02040503050406030204" pitchFamily="18" charset="0"/>
                          </a:rPr>
                          <m:t>𝑆</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a:latin typeface="Cambria Math" panose="02040503050406030204" pitchFamily="18" charset="0"/>
                          </a:rPr>
                          <m:t>⋀</m:t>
                        </m:r>
                        <m:r>
                          <a:rPr lang="en-US" altLang="zh-CN" i="1">
                            <a:latin typeface="Cambria Math" panose="02040503050406030204" pitchFamily="18" charset="0"/>
                          </a:rPr>
                          <m:t>𝐽</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oMath>
                </a14:m>
                <a:r>
                  <a:rPr lang="zh-CN" altLang="en-US" dirty="0">
                    <a:sym typeface="Symbol"/>
                  </a:rPr>
                  <a:t>是不对的</a:t>
                </a:r>
                <a:r>
                  <a:rPr lang="en-US" altLang="zh-CN" dirty="0">
                    <a:sym typeface="Symbol"/>
                  </a:rPr>
                  <a:t>. </a:t>
                </a:r>
                <a:r>
                  <a:rPr lang="zh-CN" altLang="en-US" dirty="0">
                    <a:sym typeface="Symbol"/>
                  </a:rPr>
                  <a:t>因为它表示所有人都是这个班上的学生</a:t>
                </a:r>
                <a:r>
                  <a:rPr lang="en-US" altLang="zh-CN" dirty="0">
                    <a:sym typeface="Symbol"/>
                  </a:rPr>
                  <a:t>, </a:t>
                </a:r>
                <a:r>
                  <a:rPr lang="zh-CN" altLang="en-US" dirty="0">
                    <a:sym typeface="Symbol"/>
                  </a:rPr>
                  <a:t>并且都学习过</a:t>
                </a:r>
                <a:r>
                  <a:rPr lang="en-US" altLang="zh-CN" dirty="0">
                    <a:sym typeface="Symbol"/>
                  </a:rPr>
                  <a:t>Java</a:t>
                </a:r>
                <a:r>
                  <a:rPr lang="zh-CN" altLang="en-US" dirty="0">
                    <a:sym typeface="Symbol"/>
                  </a:rPr>
                  <a:t>课程</a:t>
                </a:r>
                <a:r>
                  <a:rPr lang="en-US" altLang="zh-CN" dirty="0">
                    <a:sym typeface="Symbol"/>
                  </a:rPr>
                  <a:t>. </a:t>
                </a:r>
              </a:p>
              <a:p>
                <a:pPr lvl="1"/>
                <a:endParaRPr lang="en-US" altLang="zh-CN" dirty="0">
                  <a:sym typeface="Symbol"/>
                </a:endParaRPr>
              </a:p>
              <a:p>
                <a:pPr lvl="0"/>
                <a:r>
                  <a:rPr lang="zh-CN" altLang="en-US" dirty="0">
                    <a:solidFill>
                      <a:prstClr val="black"/>
                    </a:solidFill>
                  </a:rPr>
                  <a:t>思考</a:t>
                </a:r>
                <a:r>
                  <a:rPr lang="en-US" altLang="zh-CN" dirty="0">
                    <a:solidFill>
                      <a:prstClr val="black"/>
                    </a:solidFill>
                  </a:rPr>
                  <a:t>:</a:t>
                </a:r>
                <a:r>
                  <a:rPr lang="zh-CN" altLang="en-US" dirty="0">
                    <a:solidFill>
                      <a:prstClr val="black"/>
                    </a:solidFill>
                  </a:rPr>
                  <a:t>答案非唯一</a:t>
                </a:r>
                <a:r>
                  <a:rPr lang="en-US" altLang="zh-CN" dirty="0">
                    <a:solidFill>
                      <a:prstClr val="black"/>
                    </a:solidFill>
                  </a:rPr>
                  <a:t>, </a:t>
                </a:r>
                <a:r>
                  <a:rPr lang="zh-CN" altLang="en-US" dirty="0">
                    <a:solidFill>
                      <a:prstClr val="black"/>
                    </a:solidFill>
                  </a:rPr>
                  <a:t>域</a:t>
                </a:r>
                <a14:m>
                  <m:oMath xmlns:m="http://schemas.openxmlformats.org/officeDocument/2006/math">
                    <m:r>
                      <a:rPr lang="en-US" altLang="zh-CN" i="1">
                        <a:solidFill>
                          <a:prstClr val="black"/>
                        </a:solidFill>
                        <a:latin typeface="Cambria Math" panose="02040503050406030204" pitchFamily="18" charset="0"/>
                      </a:rPr>
                      <m:t>𝑈</m:t>
                    </m:r>
                  </m:oMath>
                </a14:m>
                <a:r>
                  <a:rPr lang="zh-CN" altLang="en-US" dirty="0">
                    <a:solidFill>
                      <a:prstClr val="black"/>
                    </a:solidFill>
                  </a:rPr>
                  <a:t>不同</a:t>
                </a:r>
                <a:r>
                  <a:rPr lang="en-US" altLang="zh-CN" dirty="0">
                    <a:solidFill>
                      <a:prstClr val="black"/>
                    </a:solidFill>
                  </a:rPr>
                  <a:t>, </a:t>
                </a:r>
                <a:r>
                  <a:rPr lang="zh-CN" altLang="en-US" dirty="0">
                    <a:solidFill>
                      <a:prstClr val="black"/>
                    </a:solidFill>
                  </a:rPr>
                  <a:t>结果可能不同</a:t>
                </a:r>
                <a:r>
                  <a:rPr lang="en-US" altLang="zh-CN" dirty="0">
                    <a:solidFill>
                      <a:prstClr val="black"/>
                    </a:solidFill>
                  </a:rPr>
                  <a:t>. </a:t>
                </a:r>
              </a:p>
              <a:p>
                <a:pPr marL="393192" lvl="1" indent="0">
                  <a:buNone/>
                </a:pPr>
                <a:endParaRPr lang="en-US" dirty="0">
                  <a:sym typeface="Symbo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r="-11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F23B0022-1098-4F84-958C-88B22150DE9C}"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90</a:t>
            </a:fld>
            <a:endParaRPr lang="zh-CN" altLang="en-US" dirty="0"/>
          </a:p>
        </p:txBody>
      </p:sp>
    </p:spTree>
    <p:extLst>
      <p:ext uri="{BB962C8B-B14F-4D97-AF65-F5344CB8AC3E}">
        <p14:creationId xmlns:p14="http://schemas.microsoft.com/office/powerpoint/2010/main" val="753758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将语句翻译为逻辑表达式</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a:t>例</a:t>
                </a:r>
                <a:r>
                  <a:rPr lang="en-US" dirty="0"/>
                  <a:t>: </a:t>
                </a:r>
                <a:r>
                  <a:rPr lang="zh-CN" altLang="en-US" dirty="0"/>
                  <a:t>翻译以下语句为谓词逻辑</a:t>
                </a:r>
                <a14:m>
                  <m:oMath xmlns:m="http://schemas.openxmlformats.org/officeDocument/2006/math">
                    <m:r>
                      <a:rPr lang="zh-CN" altLang="en-US" i="1">
                        <a:latin typeface="Cambria Math" panose="02040503050406030204" pitchFamily="18" charset="0"/>
                      </a:rPr>
                      <m:t>“</m:t>
                    </m:r>
                  </m:oMath>
                </a14:m>
                <a:r>
                  <a:rPr lang="zh-CN" altLang="en-US" dirty="0"/>
                  <a:t>这个课堂上的某些学生学习过</a:t>
                </a:r>
                <a:r>
                  <a:rPr lang="en-US" dirty="0"/>
                  <a:t>Java</a:t>
                </a:r>
                <a:r>
                  <a:rPr lang="zh-CN" altLang="en-US" dirty="0"/>
                  <a:t>课程</a:t>
                </a:r>
                <a:r>
                  <a:rPr lang="en-US" dirty="0"/>
                  <a:t>.”</a:t>
                </a:r>
              </a:p>
              <a:p>
                <a:r>
                  <a:rPr lang="zh-CN" altLang="en-US" dirty="0"/>
                  <a:t>解</a:t>
                </a:r>
                <a:r>
                  <a:rPr lang="en-US" altLang="zh-CN" dirty="0"/>
                  <a:t>:</a:t>
                </a:r>
                <a:r>
                  <a:rPr lang="zh-CN" altLang="en-US" dirty="0"/>
                  <a:t>首先确定域</a:t>
                </a:r>
                <a14:m>
                  <m:oMath xmlns:m="http://schemas.openxmlformats.org/officeDocument/2006/math">
                    <m:r>
                      <a:rPr lang="en-US" altLang="zh-CN" i="1">
                        <a:latin typeface="Cambria Math" panose="02040503050406030204" pitchFamily="18" charset="0"/>
                      </a:rPr>
                      <m:t>𝑈</m:t>
                    </m:r>
                  </m:oMath>
                </a14:m>
                <a:r>
                  <a:rPr lang="en-US" dirty="0"/>
                  <a:t>. </a:t>
                </a:r>
              </a:p>
              <a:p>
                <a:pPr lvl="1"/>
                <a:r>
                  <a:rPr lang="zh-CN" altLang="en-US" dirty="0"/>
                  <a:t>解</a:t>
                </a:r>
                <a:r>
                  <a:rPr lang="en-US" altLang="zh-CN" dirty="0"/>
                  <a:t>1</a:t>
                </a:r>
                <a:r>
                  <a:rPr lang="en-US" dirty="0"/>
                  <a:t>: </a:t>
                </a:r>
                <a:r>
                  <a:rPr lang="zh-CN" altLang="en-US" dirty="0"/>
                  <a:t>如果</a:t>
                </a:r>
                <a14:m>
                  <m:oMath xmlns:m="http://schemas.openxmlformats.org/officeDocument/2006/math">
                    <m:r>
                      <a:rPr lang="en-US" altLang="zh-CN" i="1">
                        <a:latin typeface="Cambria Math" panose="02040503050406030204" pitchFamily="18" charset="0"/>
                      </a:rPr>
                      <m:t>𝑈</m:t>
                    </m:r>
                  </m:oMath>
                </a14:m>
                <a:r>
                  <a:rPr lang="zh-CN" altLang="en-US" dirty="0"/>
                  <a:t>表示这个课堂的所有学生</a:t>
                </a:r>
                <a:r>
                  <a:rPr lang="en-US" dirty="0"/>
                  <a:t>, </a:t>
                </a:r>
                <a:r>
                  <a:rPr lang="zh-CN" altLang="en-US" dirty="0"/>
                  <a:t>定义命题函数</a:t>
                </a:r>
                <a14:m>
                  <m:oMath xmlns:m="http://schemas.openxmlformats.org/officeDocument/2006/math">
                    <m:r>
                      <a:rPr lang="en-US" altLang="zh-CN" i="1">
                        <a:latin typeface="Cambria Math" panose="02040503050406030204" pitchFamily="18" charset="0"/>
                      </a:rPr>
                      <m:t>𝐽</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lang="zh-CN" altLang="en-US" dirty="0"/>
                  <a:t>为</a:t>
                </a:r>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𝑥</m:t>
                    </m:r>
                  </m:oMath>
                </a14:m>
                <a:r>
                  <a:rPr lang="zh-CN" altLang="en-US" dirty="0"/>
                  <a:t>参加过</a:t>
                </a:r>
                <a:r>
                  <a:rPr lang="en-US" altLang="zh-CN" dirty="0"/>
                  <a:t>Java</a:t>
                </a:r>
                <a:r>
                  <a:rPr lang="zh-CN" altLang="en-US" dirty="0"/>
                  <a:t>课程</a:t>
                </a:r>
                <a14:m>
                  <m:oMath xmlns:m="http://schemas.openxmlformats.org/officeDocument/2006/math">
                    <m:r>
                      <a:rPr lang="zh-CN" altLang="en-US" i="1">
                        <a:latin typeface="Cambria Math" panose="02040503050406030204" pitchFamily="18" charset="0"/>
                      </a:rPr>
                      <m:t>”</m:t>
                    </m:r>
                  </m:oMath>
                </a14:m>
                <a:r>
                  <a:rPr lang="en-US" altLang="zh-CN" dirty="0"/>
                  <a:t>, </a:t>
                </a:r>
                <a:r>
                  <a:rPr lang="zh-CN" altLang="en-US" dirty="0"/>
                  <a:t>那么翻译为</a:t>
                </a:r>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𝑥𝐽</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en-US" dirty="0">
                    <a:sym typeface="Symbol"/>
                  </a:rPr>
                  <a:t>. </a:t>
                </a:r>
              </a:p>
              <a:p>
                <a:pPr lvl="1"/>
                <a:r>
                  <a:rPr lang="zh-CN" altLang="en-US" dirty="0"/>
                  <a:t>解</a:t>
                </a:r>
                <a:r>
                  <a:rPr lang="en-US" altLang="zh-CN" dirty="0"/>
                  <a:t>2</a:t>
                </a:r>
                <a:r>
                  <a:rPr lang="en-US" dirty="0"/>
                  <a:t>: </a:t>
                </a:r>
                <a:r>
                  <a:rPr lang="zh-CN" altLang="en-US" dirty="0"/>
                  <a:t>如果</a:t>
                </a:r>
                <a14:m>
                  <m:oMath xmlns:m="http://schemas.openxmlformats.org/officeDocument/2006/math">
                    <m:r>
                      <a:rPr lang="en-US" altLang="zh-CN" i="1">
                        <a:latin typeface="Cambria Math" panose="02040503050406030204" pitchFamily="18" charset="0"/>
                      </a:rPr>
                      <m:t>𝑈</m:t>
                    </m:r>
                  </m:oMath>
                </a14:m>
                <a:r>
                  <a:rPr lang="zh-CN" altLang="en-US" dirty="0"/>
                  <a:t>表示所有人</a:t>
                </a:r>
                <a:r>
                  <a:rPr lang="en-US" dirty="0"/>
                  <a:t>, </a:t>
                </a:r>
                <a:r>
                  <a:rPr lang="zh-CN" altLang="en-US" dirty="0"/>
                  <a:t>定义命题函数</a:t>
                </a:r>
                <a14:m>
                  <m:oMath xmlns:m="http://schemas.openxmlformats.org/officeDocument/2006/math">
                    <m:r>
                      <a:rPr lang="en-US" altLang="zh-CN" i="1">
                        <a:latin typeface="Cambria Math" panose="02040503050406030204" pitchFamily="18" charset="0"/>
                      </a:rPr>
                      <m:t>𝑆</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lang="zh-CN" altLang="en-US" dirty="0"/>
                  <a:t>为</a:t>
                </a:r>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𝑥</m:t>
                    </m:r>
                  </m:oMath>
                </a14:m>
                <a:r>
                  <a:rPr lang="zh-CN" altLang="en-US" dirty="0"/>
                  <a:t>是在这堂课上的一个学生</a:t>
                </a:r>
                <a14:m>
                  <m:oMath xmlns:m="http://schemas.openxmlformats.org/officeDocument/2006/math">
                    <m:r>
                      <a:rPr lang="zh-CN" altLang="en-US" i="1">
                        <a:latin typeface="Cambria Math" panose="02040503050406030204" pitchFamily="18" charset="0"/>
                      </a:rPr>
                      <m:t>”</m:t>
                    </m:r>
                  </m:oMath>
                </a14:m>
                <a:r>
                  <a:rPr lang="en-US" altLang="zh-CN" dirty="0"/>
                  <a:t>, </a:t>
                </a:r>
                <a:r>
                  <a:rPr lang="zh-CN" altLang="en-US" dirty="0"/>
                  <a:t>那么可以翻译为</a:t>
                </a:r>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𝑥</m:t>
                    </m:r>
                    <m:d>
                      <m:dPr>
                        <m:ctrlPr>
                          <a:rPr lang="en-US" altLang="zh-CN" i="1">
                            <a:latin typeface="Cambria Math" panose="02040503050406030204" pitchFamily="18" charset="0"/>
                          </a:rPr>
                        </m:ctrlPr>
                      </m:dPr>
                      <m:e>
                        <m:r>
                          <a:rPr lang="en-US" altLang="zh-CN" i="1">
                            <a:latin typeface="Cambria Math" panose="02040503050406030204" pitchFamily="18" charset="0"/>
                          </a:rPr>
                          <m:t>𝑆</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a:latin typeface="Cambria Math" panose="02040503050406030204" pitchFamily="18" charset="0"/>
                          </a:rPr>
                          <m:t>⋀</m:t>
                        </m:r>
                        <m:r>
                          <a:rPr lang="en-US" altLang="zh-CN" i="1">
                            <a:latin typeface="Cambria Math" panose="02040503050406030204" pitchFamily="18" charset="0"/>
                          </a:rPr>
                          <m:t>𝐽</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oMath>
                </a14:m>
                <a:r>
                  <a:rPr lang="en-US" altLang="zh-CN" dirty="0">
                    <a:sym typeface="Symbol"/>
                  </a:rPr>
                  <a:t>. </a:t>
                </a:r>
                <a:r>
                  <a:rPr lang="zh-CN" altLang="en-US" dirty="0">
                    <a:sym typeface="Symbol"/>
                  </a:rPr>
                  <a:t>注意</a:t>
                </a:r>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𝑥</m:t>
                    </m:r>
                    <m:d>
                      <m:dPr>
                        <m:ctrlPr>
                          <a:rPr lang="en-US" altLang="zh-CN" i="1">
                            <a:latin typeface="Cambria Math" panose="02040503050406030204" pitchFamily="18" charset="0"/>
                          </a:rPr>
                        </m:ctrlPr>
                      </m:dPr>
                      <m:e>
                        <m:r>
                          <a:rPr lang="en-US" altLang="zh-CN" i="1">
                            <a:latin typeface="Cambria Math" panose="02040503050406030204" pitchFamily="18" charset="0"/>
                          </a:rPr>
                          <m:t>𝑆</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i="1">
                            <a:latin typeface="Cambria Math" panose="02040503050406030204" pitchFamily="18" charset="0"/>
                          </a:rPr>
                          <m:t>𝐽</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oMath>
                </a14:m>
                <a:r>
                  <a:rPr lang="zh-CN" altLang="en-US" dirty="0">
                    <a:sym typeface="Symbol"/>
                  </a:rPr>
                  <a:t>是不对的</a:t>
                </a:r>
                <a:r>
                  <a:rPr lang="en-US" altLang="zh-CN" dirty="0">
                    <a:sym typeface="Symbol"/>
                  </a:rPr>
                  <a:t>. </a:t>
                </a:r>
                <a:r>
                  <a:rPr lang="zh-CN" altLang="en-US" dirty="0">
                    <a:sym typeface="Symbol"/>
                  </a:rPr>
                  <a:t>因为当一个人不是这个班上的学生时</a:t>
                </a:r>
                <a:r>
                  <a:rPr lang="en-US" altLang="zh-CN" dirty="0">
                    <a:sym typeface="Symbol"/>
                  </a:rPr>
                  <a:t>, </a:t>
                </a:r>
                <a:r>
                  <a:rPr lang="zh-CN" altLang="en-US" dirty="0">
                    <a:sym typeface="Symbol"/>
                  </a:rPr>
                  <a:t>该表述也为真</a:t>
                </a:r>
                <a:r>
                  <a:rPr lang="en-US" altLang="zh-CN" dirty="0">
                    <a:sym typeface="Symbol"/>
                  </a:rPr>
                  <a:t>. </a:t>
                </a:r>
                <a:endParaRPr lang="en-US" dirty="0">
                  <a:sym typeface="Symbo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r="-333"/>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57D1380D-AE9E-4D2A-9944-6892E24401DA}"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91</a:t>
            </a:fld>
            <a:endParaRPr lang="zh-CN" altLang="en-US" dirty="0"/>
          </a:p>
        </p:txBody>
      </p:sp>
    </p:spTree>
    <p:extLst>
      <p:ext uri="{BB962C8B-B14F-4D97-AF65-F5344CB8AC3E}">
        <p14:creationId xmlns:p14="http://schemas.microsoft.com/office/powerpoint/2010/main" val="2608975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谓词逻辑中的逻辑等价</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gn="just"/>
                <a:r>
                  <a:rPr lang="zh-CN" altLang="en-US" dirty="0"/>
                  <a:t>涉及谓词和量词的语句在逻辑上是等效的</a:t>
                </a:r>
                <a:r>
                  <a:rPr lang="en-US" altLang="zh-CN" dirty="0"/>
                  <a:t>, </a:t>
                </a:r>
                <a:r>
                  <a:rPr lang="zh-CN" altLang="en-US" dirty="0"/>
                  <a:t>当且仅当它们具有相同的真值时</a:t>
                </a:r>
                <a:endParaRPr lang="en-US" dirty="0"/>
              </a:p>
              <a:p>
                <a:pPr lvl="1"/>
                <a:r>
                  <a:rPr lang="zh-CN" altLang="en-US" dirty="0"/>
                  <a:t>无论用什么样的谓词代入语句</a:t>
                </a:r>
                <a:endParaRPr lang="en-US" altLang="zh-CN" dirty="0"/>
              </a:p>
              <a:p>
                <a:pPr lvl="1"/>
                <a:r>
                  <a:rPr lang="zh-CN" altLang="en-US" dirty="0"/>
                  <a:t>也无论为这些命题函数的变量指定什么域</a:t>
                </a:r>
                <a:r>
                  <a:rPr lang="en-US" altLang="zh-CN" dirty="0"/>
                  <a:t>.</a:t>
                </a:r>
                <a:endParaRPr lang="en-US" dirty="0"/>
              </a:p>
              <a:p>
                <a14:m>
                  <m:oMath xmlns:m="http://schemas.openxmlformats.org/officeDocument/2006/math">
                    <m:r>
                      <a:rPr lang="en-US" i="1" dirty="0" smtClean="0">
                        <a:latin typeface="Cambria Math" panose="02040503050406030204" pitchFamily="18" charset="0"/>
                      </a:rPr>
                      <m:t>𝑆</m:t>
                    </m:r>
                    <m:r>
                      <a:rPr lang="en-US" i="1" dirty="0" smtClean="0">
                        <a:latin typeface="Cambria Math" panose="02040503050406030204" pitchFamily="18" charset="0"/>
                      </a:rPr>
                      <m:t> ≡</m:t>
                    </m:r>
                    <m:r>
                      <a:rPr lang="en-US" i="1" dirty="0" smtClean="0">
                        <a:latin typeface="Cambria Math" panose="02040503050406030204" pitchFamily="18" charset="0"/>
                      </a:rPr>
                      <m:t>𝑇</m:t>
                    </m:r>
                    <m:r>
                      <a:rPr lang="en-US" i="1" dirty="0" smtClean="0">
                        <a:latin typeface="Cambria Math" panose="02040503050406030204" pitchFamily="18" charset="0"/>
                      </a:rPr>
                      <m:t> </m:t>
                    </m:r>
                  </m:oMath>
                </a14:m>
                <a:r>
                  <a:rPr lang="zh-CN" altLang="en-US" dirty="0"/>
                  <a:t>表示</a:t>
                </a:r>
                <a14:m>
                  <m:oMath xmlns:m="http://schemas.openxmlformats.org/officeDocument/2006/math">
                    <m:r>
                      <a:rPr lang="en-US" i="1" dirty="0" smtClean="0">
                        <a:latin typeface="Cambria Math" panose="02040503050406030204" pitchFamily="18" charset="0"/>
                      </a:rPr>
                      <m:t>𝑆</m:t>
                    </m:r>
                    <m:r>
                      <a:rPr lang="en-US" i="1" dirty="0" smtClean="0">
                        <a:latin typeface="Cambria Math" panose="02040503050406030204" pitchFamily="18" charset="0"/>
                      </a:rPr>
                      <m:t> </m:t>
                    </m:r>
                  </m:oMath>
                </a14:m>
                <a:r>
                  <a:rPr lang="zh-CN" altLang="en-US" dirty="0"/>
                  <a:t>和</a:t>
                </a:r>
                <a14:m>
                  <m:oMath xmlns:m="http://schemas.openxmlformats.org/officeDocument/2006/math">
                    <m:r>
                      <a:rPr lang="en-US" i="1" dirty="0" smtClean="0">
                        <a:latin typeface="Cambria Math" panose="02040503050406030204" pitchFamily="18" charset="0"/>
                      </a:rPr>
                      <m:t>𝑇</m:t>
                    </m:r>
                    <m:r>
                      <a:rPr lang="en-US" i="1" dirty="0" smtClean="0">
                        <a:latin typeface="Cambria Math" panose="02040503050406030204" pitchFamily="18" charset="0"/>
                      </a:rPr>
                      <m:t> </m:t>
                    </m:r>
                  </m:oMath>
                </a14:m>
                <a:r>
                  <a:rPr lang="zh-CN" altLang="en-US" dirty="0"/>
                  <a:t>是逻辑等价的</a:t>
                </a:r>
                <a:r>
                  <a:rPr lang="en-US" dirty="0"/>
                  <a:t>. </a:t>
                </a:r>
              </a:p>
              <a:p>
                <a:r>
                  <a:rPr lang="zh-CN" altLang="en-US" dirty="0"/>
                  <a:t>例</a:t>
                </a:r>
                <a:r>
                  <a:rPr lang="en-US" dirty="0"/>
                  <a:t>: </a:t>
                </a:r>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𝑥</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𝐽</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𝑥𝐽</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endParaRPr lang="en-US"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99" t="-2143" r="-11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0AAC1EA7-BE71-4EEB-8069-9CF1ED09AFFF}"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92</a:t>
            </a:fld>
            <a:endParaRPr lang="zh-CN" altLang="en-US" dirty="0"/>
          </a:p>
        </p:txBody>
      </p:sp>
    </p:spTree>
    <p:extLst>
      <p:ext uri="{BB962C8B-B14F-4D97-AF65-F5344CB8AC3E}">
        <p14:creationId xmlns:p14="http://schemas.microsoft.com/office/powerpoint/2010/main" val="38978206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思考量词为合取、析取</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gn="just"/>
                <a:r>
                  <a:rPr lang="zh-CN" altLang="en-US" dirty="0">
                    <a:sym typeface="Symbol"/>
                  </a:rPr>
                  <a:t>如果域是有限的</a:t>
                </a:r>
                <a:r>
                  <a:rPr lang="en-US" dirty="0">
                    <a:sym typeface="Symbol"/>
                  </a:rPr>
                  <a:t>, </a:t>
                </a:r>
                <a:r>
                  <a:rPr lang="zh-CN" altLang="en-US" dirty="0">
                    <a:sym typeface="Symbol"/>
                  </a:rPr>
                  <a:t>全称量词等价于多个没有量词的命题的合取</a:t>
                </a:r>
                <a:r>
                  <a:rPr lang="en-US" altLang="zh-CN" dirty="0">
                    <a:sym typeface="Symbol"/>
                  </a:rPr>
                  <a:t>. </a:t>
                </a:r>
                <a:r>
                  <a:rPr lang="zh-CN" altLang="en-US" dirty="0">
                    <a:sym typeface="Symbol"/>
                  </a:rPr>
                  <a:t>存在量词等价于多个没有量词的命题的析取</a:t>
                </a:r>
                <a:r>
                  <a:rPr lang="en-US" dirty="0">
                    <a:sym typeface="Symbol"/>
                  </a:rPr>
                  <a:t>. </a:t>
                </a:r>
              </a:p>
              <a:p>
                <a:r>
                  <a:rPr lang="zh-CN" altLang="en-US" dirty="0">
                    <a:sym typeface="Symbol"/>
                  </a:rPr>
                  <a:t>如果</a:t>
                </a:r>
                <a14:m>
                  <m:oMath xmlns:m="http://schemas.openxmlformats.org/officeDocument/2006/math">
                    <m:r>
                      <a:rPr lang="en-US" altLang="zh-CN" i="1">
                        <a:latin typeface="Cambria Math" panose="02040503050406030204" pitchFamily="18" charset="0"/>
                      </a:rPr>
                      <m:t>𝑈</m:t>
                    </m:r>
                  </m:oMath>
                </a14:m>
                <a:r>
                  <a:rPr lang="zh-CN" altLang="en-US" dirty="0">
                    <a:sym typeface="Symbol"/>
                  </a:rPr>
                  <a:t>包含整数</a:t>
                </a:r>
                <a:r>
                  <a:rPr lang="en-US" dirty="0">
                    <a:latin typeface="Cambria Math" pitchFamily="18" charset="0"/>
                    <a:ea typeface="Cambria Math" pitchFamily="18" charset="0"/>
                    <a:sym typeface="Symbol"/>
                  </a:rPr>
                  <a:t>1</a:t>
                </a:r>
                <a:r>
                  <a:rPr lang="en-US" dirty="0">
                    <a:sym typeface="Symbol"/>
                  </a:rPr>
                  <a:t>,</a:t>
                </a:r>
                <a:r>
                  <a:rPr lang="en-US" dirty="0">
                    <a:latin typeface="Cambria Math" pitchFamily="18" charset="0"/>
                    <a:ea typeface="Cambria Math" pitchFamily="18" charset="0"/>
                    <a:sym typeface="Symbol"/>
                  </a:rPr>
                  <a:t>2</a:t>
                </a:r>
                <a:r>
                  <a:rPr lang="en-US" dirty="0">
                    <a:sym typeface="Symbol"/>
                  </a:rPr>
                  <a:t>,</a:t>
                </a:r>
                <a:r>
                  <a:rPr lang="en-US" dirty="0">
                    <a:latin typeface="Cambria Math" pitchFamily="18" charset="0"/>
                    <a:ea typeface="Cambria Math" pitchFamily="18" charset="0"/>
                    <a:sym typeface="Symbol"/>
                  </a:rPr>
                  <a:t>3</a:t>
                </a:r>
                <a:r>
                  <a:rPr lang="en-US" dirty="0">
                    <a:sym typeface="Symbol"/>
                  </a:rPr>
                  <a:t>:</a:t>
                </a:r>
              </a:p>
              <a:p>
                <a:pPr marL="0" indent="0">
                  <a:buNone/>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𝑥</m:t>
                      </m:r>
                      <m:r>
                        <a:rPr lang="en-US" altLang="zh-CN" b="0" i="1" smtClean="0">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𝑃</m:t>
                      </m:r>
                      <m:r>
                        <a:rPr lang="en-US" altLang="zh-CN" i="1">
                          <a:latin typeface="Cambria Math" panose="02040503050406030204" pitchFamily="18" charset="0"/>
                        </a:rPr>
                        <m:t>(1)⋀</m:t>
                      </m:r>
                      <m:r>
                        <a:rPr lang="en-US" altLang="zh-CN" i="1">
                          <a:latin typeface="Cambria Math" panose="02040503050406030204" pitchFamily="18" charset="0"/>
                        </a:rPr>
                        <m:t>𝑃</m:t>
                      </m:r>
                      <m:r>
                        <a:rPr lang="en-US" altLang="zh-CN" i="1">
                          <a:latin typeface="Cambria Math" panose="02040503050406030204" pitchFamily="18" charset="0"/>
                        </a:rPr>
                        <m:t>(2)⋀</m:t>
                      </m:r>
                      <m:r>
                        <a:rPr lang="en-US" altLang="zh-CN" i="1">
                          <a:latin typeface="Cambria Math" panose="02040503050406030204" pitchFamily="18" charset="0"/>
                        </a:rPr>
                        <m:t>𝑃</m:t>
                      </m:r>
                      <m:r>
                        <a:rPr lang="en-US" altLang="zh-CN" i="1">
                          <a:latin typeface="Cambria Math" panose="02040503050406030204" pitchFamily="18" charset="0"/>
                        </a:rPr>
                        <m:t>(3)</m:t>
                      </m:r>
                    </m:oMath>
                  </m:oMathPara>
                </a14:m>
                <a:endParaRPr lang="en-US" dirty="0">
                  <a:sym typeface="Symbol"/>
                </a:endParaRPr>
              </a:p>
              <a:p>
                <a:pPr marL="0" indent="0">
                  <a:buNone/>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𝑥𝑃</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𝑃</m:t>
                      </m:r>
                      <m:r>
                        <a:rPr lang="en-US" altLang="zh-CN" i="1">
                          <a:latin typeface="Cambria Math" panose="02040503050406030204" pitchFamily="18" charset="0"/>
                        </a:rPr>
                        <m:t>(1)⋁</m:t>
                      </m:r>
                      <m:r>
                        <a:rPr lang="en-US" altLang="zh-CN" i="1">
                          <a:latin typeface="Cambria Math" panose="02040503050406030204" pitchFamily="18" charset="0"/>
                        </a:rPr>
                        <m:t>𝑃</m:t>
                      </m:r>
                      <m:r>
                        <a:rPr lang="en-US" altLang="zh-CN" i="1">
                          <a:latin typeface="Cambria Math" panose="02040503050406030204" pitchFamily="18" charset="0"/>
                        </a:rPr>
                        <m:t>(2)⋁</m:t>
                      </m:r>
                      <m:r>
                        <a:rPr lang="en-US" altLang="zh-CN" i="1">
                          <a:latin typeface="Cambria Math" panose="02040503050406030204" pitchFamily="18" charset="0"/>
                        </a:rPr>
                        <m:t>𝑃</m:t>
                      </m:r>
                      <m:r>
                        <a:rPr lang="en-US" altLang="zh-CN" i="1">
                          <a:latin typeface="Cambria Math" panose="02040503050406030204" pitchFamily="18" charset="0"/>
                        </a:rPr>
                        <m:t>(3)</m:t>
                      </m:r>
                    </m:oMath>
                  </m:oMathPara>
                </a14:m>
                <a:endParaRPr lang="en-US" dirty="0">
                  <a:sym typeface="Symbol"/>
                </a:endParaRPr>
              </a:p>
              <a:p>
                <a:pPr algn="just"/>
                <a:r>
                  <a:rPr lang="zh-CN" altLang="en-US" dirty="0">
                    <a:sym typeface="Symbol"/>
                  </a:rPr>
                  <a:t>如果域是无限的</a:t>
                </a:r>
                <a:r>
                  <a:rPr lang="en-US" dirty="0">
                    <a:sym typeface="Symbol"/>
                  </a:rPr>
                  <a:t>, </a:t>
                </a:r>
                <a:r>
                  <a:rPr lang="zh-CN" altLang="en-US" dirty="0">
                    <a:sym typeface="Symbol"/>
                  </a:rPr>
                  <a:t>仍然可以如上思考</a:t>
                </a:r>
                <a:r>
                  <a:rPr lang="en-US" dirty="0">
                    <a:sym typeface="Symbol"/>
                  </a:rPr>
                  <a:t>, </a:t>
                </a:r>
                <a:r>
                  <a:rPr lang="zh-CN" altLang="en-US" dirty="0">
                    <a:sym typeface="Symbol"/>
                  </a:rPr>
                  <a:t>只是没有量词的等价式将无限长</a:t>
                </a:r>
                <a:r>
                  <a:rPr lang="en-US" dirty="0">
                    <a:sym typeface="Symbol"/>
                  </a:rPr>
                  <a:t>.</a:t>
                </a:r>
                <a:endParaRPr lang="en-US" dirty="0"/>
              </a:p>
              <a:p>
                <a:endParaRPr lang="en-US" dirty="0"/>
              </a:p>
              <a:p>
                <a:pPr lvl="2"/>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99" t="-2143" r="-11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9FD637D5-1778-4D5A-AB50-0DD9C6951D19}"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93</a:t>
            </a:fld>
            <a:endParaRPr lang="zh-CN" altLang="en-US" dirty="0"/>
          </a:p>
        </p:txBody>
      </p:sp>
    </p:spTree>
    <p:extLst>
      <p:ext uri="{BB962C8B-B14F-4D97-AF65-F5344CB8AC3E}">
        <p14:creationId xmlns:p14="http://schemas.microsoft.com/office/powerpoint/2010/main" val="16783345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200" y="3886200"/>
            <a:ext cx="11277599" cy="4572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normAutofit/>
          </a:bodyPr>
          <a:lstStyle/>
          <a:p>
            <a:r>
              <a:rPr lang="zh-CN" altLang="en-US" dirty="0"/>
              <a:t>量化表达的否定</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b="1" dirty="0">
                    <a:solidFill>
                      <a:srgbClr val="C00000"/>
                    </a:solidFill>
                    <a:sym typeface="Symbol"/>
                  </a:rPr>
                  <a:t>全称量词的否定</a:t>
                </a:r>
                <a:r>
                  <a:rPr lang="en-US" altLang="zh-CN" dirty="0">
                    <a:sym typeface="Symbol"/>
                  </a:rPr>
                  <a:t>:</a:t>
                </a:r>
                <a:endParaRPr lang="en-US" altLang="zh-CN" dirty="0"/>
              </a:p>
              <a:p>
                <a:r>
                  <a:rPr lang="zh-CN" altLang="en-US" dirty="0"/>
                  <a:t>思考</a:t>
                </a:r>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𝑥</m:t>
                    </m:r>
                    <m:r>
                      <a:rPr lang="en-US" altLang="zh-CN" b="0" i="1" smtClean="0">
                        <a:latin typeface="Cambria Math" panose="02040503050406030204" pitchFamily="18" charset="0"/>
                      </a:rPr>
                      <m:t>𝐽</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表达</m:t>
                    </m:r>
                    <m:r>
                      <a:rPr lang="zh-CN" altLang="en-US" i="1">
                        <a:latin typeface="Cambria Math" panose="02040503050406030204" pitchFamily="18" charset="0"/>
                      </a:rPr>
                      <m:t>“</m:t>
                    </m:r>
                  </m:oMath>
                </a14:m>
                <a:r>
                  <a:rPr lang="zh-CN" altLang="en-US" dirty="0"/>
                  <a:t>班上的每个学生都参加过微积分课程</a:t>
                </a:r>
                <a14:m>
                  <m:oMath xmlns:m="http://schemas.openxmlformats.org/officeDocument/2006/math">
                    <m:r>
                      <a:rPr lang="zh-CN" altLang="en-US" i="1">
                        <a:latin typeface="Cambria Math" panose="02040503050406030204" pitchFamily="18" charset="0"/>
                      </a:rPr>
                      <m:t>”</m:t>
                    </m:r>
                    <m:r>
                      <a:rPr lang="en-US" altLang="zh-CN" b="0" i="0" smtClean="0">
                        <a:latin typeface="Cambria Math" panose="02040503050406030204" pitchFamily="18" charset="0"/>
                      </a:rPr>
                      <m:t>, </m:t>
                    </m:r>
                  </m:oMath>
                </a14:m>
                <a:r>
                  <a:rPr lang="zh-CN" altLang="en-US" dirty="0"/>
                  <a:t>这儿</a:t>
                </a:r>
                <a14:m>
                  <m:oMath xmlns:m="http://schemas.openxmlformats.org/officeDocument/2006/math">
                    <m:r>
                      <a:rPr lang="en-US" altLang="zh-CN" i="1">
                        <a:latin typeface="Cambria Math" panose="02040503050406030204" pitchFamily="18" charset="0"/>
                      </a:rPr>
                      <m:t>𝐽</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zh-CN" altLang="en-US" dirty="0"/>
                  <a:t>表达</a:t>
                </a:r>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𝑥</m:t>
                    </m:r>
                  </m:oMath>
                </a14:m>
                <a:r>
                  <a:rPr lang="zh-CN" altLang="en-US" dirty="0"/>
                  <a:t>参加过微积分课程</a:t>
                </a:r>
                <a14:m>
                  <m:oMath xmlns:m="http://schemas.openxmlformats.org/officeDocument/2006/math">
                    <m:r>
                      <a:rPr lang="zh-CN" altLang="en-US" i="1">
                        <a:latin typeface="Cambria Math" panose="02040503050406030204" pitchFamily="18" charset="0"/>
                      </a:rPr>
                      <m:t>”</m:t>
                    </m:r>
                  </m:oMath>
                </a14:m>
                <a:r>
                  <a:rPr lang="en-US" altLang="zh-CN" dirty="0"/>
                  <a:t>, </a:t>
                </a:r>
                <a:r>
                  <a:rPr lang="zh-CN" altLang="en-US" dirty="0"/>
                  <a:t>域</a:t>
                </a:r>
                <a14:m>
                  <m:oMath xmlns:m="http://schemas.openxmlformats.org/officeDocument/2006/math">
                    <m:r>
                      <a:rPr lang="en-US" altLang="zh-CN" i="1">
                        <a:latin typeface="Cambria Math" panose="02040503050406030204" pitchFamily="18" charset="0"/>
                      </a:rPr>
                      <m:t>𝑈</m:t>
                    </m:r>
                  </m:oMath>
                </a14:m>
                <a:r>
                  <a:rPr lang="zh-CN" altLang="en-US" dirty="0"/>
                  <a:t>为班上的所有同学</a:t>
                </a:r>
                <a:r>
                  <a:rPr lang="en-US" dirty="0"/>
                  <a:t>. </a:t>
                </a:r>
              </a:p>
              <a:p>
                <a:r>
                  <a:rPr lang="zh-CN" altLang="en-US" dirty="0"/>
                  <a:t>考虑它的否定</a:t>
                </a:r>
                <a:r>
                  <a:rPr lang="en-US" altLang="zh-CN" dirty="0"/>
                  <a:t>: </a:t>
                </a:r>
                <a14:m>
                  <m:oMath xmlns:m="http://schemas.openxmlformats.org/officeDocument/2006/math">
                    <m:r>
                      <a:rPr lang="zh-CN" altLang="en-US" i="1">
                        <a:latin typeface="Cambria Math" panose="02040503050406030204" pitchFamily="18" charset="0"/>
                      </a:rPr>
                      <m:t>“</m:t>
                    </m:r>
                  </m:oMath>
                </a14:m>
                <a:r>
                  <a:rPr lang="zh-CN" altLang="en-US" dirty="0"/>
                  <a:t>并非班上的每个学生都参加过微积分课程</a:t>
                </a:r>
                <a14:m>
                  <m:oMath xmlns:m="http://schemas.openxmlformats.org/officeDocument/2006/math">
                    <m:r>
                      <a:rPr lang="zh-CN" altLang="en-US" i="1">
                        <a:latin typeface="Cambria Math" panose="02040503050406030204" pitchFamily="18" charset="0"/>
                      </a:rPr>
                      <m:t>”</m:t>
                    </m:r>
                    <m:r>
                      <a:rPr lang="en-US" altLang="zh-CN">
                        <a:latin typeface="Cambria Math" panose="02040503050406030204" pitchFamily="18" charset="0"/>
                      </a:rPr>
                      <m:t>,</m:t>
                    </m:r>
                  </m:oMath>
                </a14:m>
                <a:r>
                  <a:rPr lang="zh-CN" altLang="en-US" dirty="0"/>
                  <a:t> 等价于</a:t>
                </a:r>
                <a14:m>
                  <m:oMath xmlns:m="http://schemas.openxmlformats.org/officeDocument/2006/math">
                    <m:r>
                      <a:rPr lang="zh-CN" altLang="en-US" i="1">
                        <a:latin typeface="Cambria Math" panose="02040503050406030204" pitchFamily="18" charset="0"/>
                      </a:rPr>
                      <m:t>“</m:t>
                    </m:r>
                  </m:oMath>
                </a14:m>
                <a:r>
                  <a:rPr lang="zh-CN" altLang="en-US" dirty="0"/>
                  <a:t>班上有学生没有参加过微积分课程</a:t>
                </a:r>
                <a14:m>
                  <m:oMath xmlns:m="http://schemas.openxmlformats.org/officeDocument/2006/math">
                    <m:r>
                      <a:rPr lang="zh-CN" altLang="en-US" i="1">
                        <a:latin typeface="Cambria Math" panose="02040503050406030204" pitchFamily="18" charset="0"/>
                      </a:rPr>
                      <m:t>”</m:t>
                    </m:r>
                  </m:oMath>
                </a14:m>
                <a:r>
                  <a:rPr lang="en-US" dirty="0"/>
                  <a:t>. </a:t>
                </a:r>
                <a:r>
                  <a:rPr lang="zh-CN" altLang="en-US" dirty="0"/>
                  <a:t>翻译为</a:t>
                </a:r>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𝐽</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m:t>
                    </m:r>
                  </m:oMath>
                </a14:m>
                <a:endParaRPr lang="en-US" dirty="0"/>
              </a:p>
              <a:p>
                <a:r>
                  <a:rPr lang="zh-CN" altLang="en-US" dirty="0"/>
                  <a:t>得出结论</a:t>
                </a:r>
                <a:r>
                  <a:rPr lang="en-US" altLang="zh-CN" dirty="0"/>
                  <a:t>:</a:t>
                </a:r>
                <a14:m>
                  <m:oMath xmlns:m="http://schemas.openxmlformats.org/officeDocument/2006/math">
                    <m:r>
                      <a:rPr lang="en-US" altLang="zh-CN" i="1">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rPr>
                      <m:t>∀</m:t>
                    </m:r>
                    <m:r>
                      <a:rPr lang="en-US" altLang="zh-CN" i="1">
                        <a:latin typeface="Cambria Math" panose="02040503050406030204" pitchFamily="18" charset="0"/>
                      </a:rPr>
                      <m:t>𝑥𝐽</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m:rPr>
                        <m:nor/>
                      </m:rPr>
                      <a:rPr lang="zh-CN" altLang="en-US" dirty="0">
                        <a:sym typeface="Symbol"/>
                      </a:rPr>
                      <m:t>和</m:t>
                    </m:r>
                    <m:r>
                      <a:rPr lang="zh-CN" altLang="en-US"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𝐽</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m:rPr>
                        <m:nor/>
                      </m:rPr>
                      <a:rPr lang="zh-CN" altLang="en-US" dirty="0">
                        <a:sym typeface="Symbol"/>
                      </a:rPr>
                      <m:t>是逻辑等价的</m:t>
                    </m:r>
                  </m:oMath>
                </a14:m>
                <a:r>
                  <a:rPr lang="en-US" altLang="zh-CN" dirty="0">
                    <a:sym typeface="Symbol"/>
                  </a:rPr>
                  <a:t>.</a:t>
                </a:r>
              </a:p>
              <a:p>
                <a:pPr marL="0" indent="0">
                  <a:lnSpc>
                    <a:spcPct val="100000"/>
                  </a:lnSpc>
                  <a:spcBef>
                    <a:spcPts val="3000"/>
                  </a:spcBef>
                  <a:buNone/>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rPr>
                        <m:t>∀</m:t>
                      </m:r>
                      <m:r>
                        <a:rPr lang="en-US" altLang="zh-CN" i="1">
                          <a:latin typeface="Cambria Math" panose="02040503050406030204" pitchFamily="18" charset="0"/>
                        </a:rPr>
                        <m:t>𝑥𝐽</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𝐽</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m:oMathPara>
                </a14:m>
                <a:endParaRPr lang="en-US" dirty="0"/>
              </a:p>
              <a:p>
                <a:pPr>
                  <a:buNone/>
                </a:pPr>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59D96518-BF06-4471-A856-BBEFA206B1F2}"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94</a:t>
            </a:fld>
            <a:endParaRPr lang="zh-CN" altLang="en-US" dirty="0"/>
          </a:p>
        </p:txBody>
      </p:sp>
    </p:spTree>
    <p:extLst>
      <p:ext uri="{BB962C8B-B14F-4D97-AF65-F5344CB8AC3E}">
        <p14:creationId xmlns:p14="http://schemas.microsoft.com/office/powerpoint/2010/main" val="13361604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200" y="3886200"/>
            <a:ext cx="11277599" cy="4572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normAutofit/>
          </a:bodyPr>
          <a:lstStyle/>
          <a:p>
            <a:r>
              <a:rPr lang="zh-CN" altLang="en-US" dirty="0"/>
              <a:t>量化表达的否定</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b="1" dirty="0">
                    <a:solidFill>
                      <a:srgbClr val="C00000"/>
                    </a:solidFill>
                    <a:sym typeface="Symbol"/>
                  </a:rPr>
                  <a:t>存在量词的否定</a:t>
                </a:r>
                <a:r>
                  <a:rPr lang="en-US" altLang="zh-CN" dirty="0">
                    <a:sym typeface="Symbol"/>
                  </a:rPr>
                  <a:t>:</a:t>
                </a:r>
                <a:endParaRPr lang="en-US" altLang="zh-CN" dirty="0"/>
              </a:p>
              <a:p>
                <a:r>
                  <a:rPr lang="zh-CN" altLang="en-US" dirty="0"/>
                  <a:t>思考</a:t>
                </a:r>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𝑥𝐽</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lang="zh-CN" altLang="en-US" dirty="0"/>
                  <a:t>表示</a:t>
                </a:r>
                <a14:m>
                  <m:oMath xmlns:m="http://schemas.openxmlformats.org/officeDocument/2006/math">
                    <m:r>
                      <a:rPr lang="zh-CN" altLang="en-US" i="1">
                        <a:latin typeface="Cambria Math" panose="02040503050406030204" pitchFamily="18" charset="0"/>
                      </a:rPr>
                      <m:t>“</m:t>
                    </m:r>
                  </m:oMath>
                </a14:m>
                <a:r>
                  <a:rPr lang="zh-CN" altLang="en-US" dirty="0"/>
                  <a:t>班上有一个学生学习过微积分课程</a:t>
                </a:r>
                <a14:m>
                  <m:oMath xmlns:m="http://schemas.openxmlformats.org/officeDocument/2006/math">
                    <m:r>
                      <a:rPr lang="zh-CN" altLang="en-US" i="1">
                        <a:latin typeface="Cambria Math" panose="02040503050406030204" pitchFamily="18" charset="0"/>
                      </a:rPr>
                      <m:t>”</m:t>
                    </m:r>
                    <m:r>
                      <a:rPr lang="en-US" altLang="zh-CN" b="0" i="1" smtClean="0">
                        <a:latin typeface="Cambria Math" panose="02040503050406030204" pitchFamily="18" charset="0"/>
                      </a:rPr>
                      <m:t>, </m:t>
                    </m:r>
                  </m:oMath>
                </a14:m>
                <a:r>
                  <a:rPr lang="zh-CN" altLang="en-US" dirty="0"/>
                  <a:t>这儿</a:t>
                </a:r>
                <a14:m>
                  <m:oMath xmlns:m="http://schemas.openxmlformats.org/officeDocument/2006/math">
                    <m:r>
                      <a:rPr lang="en-US" altLang="zh-CN" i="1">
                        <a:latin typeface="Cambria Math" panose="02040503050406030204" pitchFamily="18" charset="0"/>
                      </a:rPr>
                      <m:t>𝐽</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lang="zh-CN" altLang="en-US" dirty="0"/>
                  <a:t>表达</a:t>
                </a:r>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𝑥</m:t>
                    </m:r>
                  </m:oMath>
                </a14:m>
                <a:r>
                  <a:rPr lang="zh-CN" altLang="en-US" dirty="0"/>
                  <a:t>参加过微积分课程</a:t>
                </a:r>
                <a14:m>
                  <m:oMath xmlns:m="http://schemas.openxmlformats.org/officeDocument/2006/math">
                    <m:r>
                      <a:rPr lang="zh-CN" altLang="en-US" i="1">
                        <a:latin typeface="Cambria Math" panose="02040503050406030204" pitchFamily="18" charset="0"/>
                      </a:rPr>
                      <m:t>”</m:t>
                    </m:r>
                  </m:oMath>
                </a14:m>
                <a:r>
                  <a:rPr lang="en-US" altLang="zh-CN" dirty="0"/>
                  <a:t>, </a:t>
                </a:r>
                <a:r>
                  <a:rPr lang="zh-CN" altLang="en-US" dirty="0"/>
                  <a:t>域</a:t>
                </a:r>
                <a14:m>
                  <m:oMath xmlns:m="http://schemas.openxmlformats.org/officeDocument/2006/math">
                    <m:r>
                      <a:rPr lang="en-US" altLang="zh-CN" i="1">
                        <a:latin typeface="Cambria Math" panose="02040503050406030204" pitchFamily="18" charset="0"/>
                      </a:rPr>
                      <m:t>𝑈</m:t>
                    </m:r>
                  </m:oMath>
                </a14:m>
                <a:r>
                  <a:rPr lang="zh-CN" altLang="en-US" dirty="0"/>
                  <a:t>为班上的所有同学</a:t>
                </a:r>
                <a:r>
                  <a:rPr lang="en-US" altLang="zh-CN" dirty="0"/>
                  <a:t>. </a:t>
                </a:r>
              </a:p>
              <a:p>
                <a:r>
                  <a:rPr lang="zh-CN" altLang="en-US" dirty="0"/>
                  <a:t>考虑它的否定</a:t>
                </a:r>
                <a:r>
                  <a:rPr lang="en-US" altLang="zh-CN" dirty="0"/>
                  <a:t>:</a:t>
                </a:r>
                <a14:m>
                  <m:oMath xmlns:m="http://schemas.openxmlformats.org/officeDocument/2006/math">
                    <m:r>
                      <a:rPr lang="zh-CN" altLang="en-US" i="1">
                        <a:latin typeface="Cambria Math" panose="02040503050406030204" pitchFamily="18" charset="0"/>
                      </a:rPr>
                      <m:t>“</m:t>
                    </m:r>
                  </m:oMath>
                </a14:m>
                <a:r>
                  <a:rPr lang="zh-CN" altLang="en-US" dirty="0"/>
                  <a:t>并非班上有学生学习过微积分课程</a:t>
                </a:r>
                <a14:m>
                  <m:oMath xmlns:m="http://schemas.openxmlformats.org/officeDocument/2006/math">
                    <m:r>
                      <a:rPr lang="zh-CN" altLang="en-US" i="1">
                        <a:latin typeface="Cambria Math" panose="02040503050406030204" pitchFamily="18" charset="0"/>
                      </a:rPr>
                      <m:t>”</m:t>
                    </m:r>
                    <m:r>
                      <a:rPr lang="en-US" altLang="zh-CN" b="0" i="1" smtClean="0">
                        <a:latin typeface="Cambria Math" panose="02040503050406030204" pitchFamily="18" charset="0"/>
                      </a:rPr>
                      <m:t>, </m:t>
                    </m:r>
                  </m:oMath>
                </a14:m>
                <a:r>
                  <a:rPr lang="zh-CN" altLang="en-US" dirty="0"/>
                  <a:t>也可以表述为</a:t>
                </a:r>
                <a14:m>
                  <m:oMath xmlns:m="http://schemas.openxmlformats.org/officeDocument/2006/math">
                    <m:r>
                      <a:rPr lang="zh-CN" altLang="en-US" i="1">
                        <a:latin typeface="Cambria Math" panose="02040503050406030204" pitchFamily="18" charset="0"/>
                      </a:rPr>
                      <m:t>“</m:t>
                    </m:r>
                  </m:oMath>
                </a14:m>
                <a:r>
                  <a:rPr lang="zh-CN" altLang="en-US" dirty="0"/>
                  <a:t>班上每个学生都没有学习过微积分课程</a:t>
                </a:r>
                <a14:m>
                  <m:oMath xmlns:m="http://schemas.openxmlformats.org/officeDocument/2006/math">
                    <m:r>
                      <a:rPr lang="zh-CN" altLang="en-US" i="1">
                        <a:latin typeface="Cambria Math" panose="02040503050406030204" pitchFamily="18" charset="0"/>
                      </a:rPr>
                      <m:t>”</m:t>
                    </m:r>
                  </m:oMath>
                </a14:m>
                <a:r>
                  <a:rPr lang="en-US" altLang="zh-CN" dirty="0">
                    <a:sym typeface="Symbol"/>
                  </a:rPr>
                  <a:t>,</a:t>
                </a:r>
                <a:r>
                  <a:rPr lang="zh-CN" altLang="en-US" dirty="0"/>
                  <a:t> 翻译</a:t>
                </a:r>
                <a14:m>
                  <m:oMath xmlns:m="http://schemas.openxmlformats.org/officeDocument/2006/math">
                    <m:r>
                      <a:rPr lang="zh-CN" altLang="en-US" i="1" dirty="0">
                        <a:latin typeface="Cambria Math" panose="02040503050406030204" pitchFamily="18" charset="0"/>
                      </a:rPr>
                      <m:t>为</m:t>
                    </m:r>
                    <m:r>
                      <a:rPr lang="zh-CN" altLang="en-US"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𝐽</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m:t>
                    </m:r>
                    <m:r>
                      <a:rPr lang="en-US" altLang="zh-CN" i="1">
                        <a:latin typeface="Cambria Math" panose="02040503050406030204" pitchFamily="18" charset="0"/>
                      </a:rPr>
                      <m:t> </m:t>
                    </m:r>
                  </m:oMath>
                </a14:m>
                <a:endParaRPr lang="en-US" altLang="zh-CN" dirty="0">
                  <a:sym typeface="Symbol"/>
                </a:endParaRPr>
              </a:p>
              <a:p>
                <a:r>
                  <a:rPr lang="zh-CN" altLang="en-US" dirty="0">
                    <a:sym typeface="Symbol"/>
                  </a:rPr>
                  <a:t>符号化</a:t>
                </a:r>
                <a14:m>
                  <m:oMath xmlns:m="http://schemas.openxmlformats.org/officeDocument/2006/math">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rPr>
                      <m:t>∃</m:t>
                    </m:r>
                    <m:r>
                      <a:rPr lang="en-US" altLang="zh-CN" i="1">
                        <a:latin typeface="Cambria Math" panose="02040503050406030204" pitchFamily="18" charset="0"/>
                      </a:rPr>
                      <m:t>𝑥𝐽</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lang="zh-CN" altLang="en-US" dirty="0">
                    <a:sym typeface="Symbol"/>
                  </a:rPr>
                  <a:t>和</a:t>
                </a:r>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𝐽</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lang="zh-CN" altLang="en-US" dirty="0">
                    <a:sym typeface="Symbol"/>
                  </a:rPr>
                  <a:t>是逻辑等价的</a:t>
                </a:r>
                <a:r>
                  <a:rPr lang="en-US" altLang="zh-CN" dirty="0">
                    <a:sym typeface="Symbol"/>
                  </a:rPr>
                  <a:t>.</a:t>
                </a:r>
              </a:p>
              <a:p>
                <a:pPr marL="0" indent="0">
                  <a:lnSpc>
                    <a:spcPct val="100000"/>
                  </a:lnSpc>
                  <a:spcBef>
                    <a:spcPts val="2400"/>
                  </a:spcBef>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rPr>
                        <m:t>∃</m:t>
                      </m:r>
                      <m:r>
                        <a:rPr lang="en-US" altLang="zh-CN" i="1">
                          <a:latin typeface="Cambria Math" panose="02040503050406030204" pitchFamily="18" charset="0"/>
                        </a:rPr>
                        <m:t>𝑥𝐽</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zh-CN" altLang="en-US" i="1" smtClean="0">
                          <a:latin typeface="Cambria Math" panose="02040503050406030204" pitchFamily="18" charset="0"/>
                        </a:rPr>
                        <m:t>≡</m:t>
                      </m:r>
                      <m:r>
                        <a:rPr lang="zh-CN" altLang="en-US"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𝐽</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m:oMathPara>
                </a14:m>
                <a:endParaRPr lang="en-US" dirty="0">
                  <a:sym typeface="Symbo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FC2AD7DB-7541-47FD-BAF3-C08C3081D423}"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95</a:t>
            </a:fld>
            <a:endParaRPr lang="zh-CN" altLang="en-US" dirty="0"/>
          </a:p>
        </p:txBody>
      </p:sp>
    </p:spTree>
    <p:extLst>
      <p:ext uri="{BB962C8B-B14F-4D97-AF65-F5344CB8AC3E}">
        <p14:creationId xmlns:p14="http://schemas.microsoft.com/office/powerpoint/2010/main" val="12316614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量词的德摩根律</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a:t>总结以上规则为</a:t>
                </a:r>
                <a:r>
                  <a:rPr lang="en-US" dirty="0"/>
                  <a:t>:</a:t>
                </a:r>
              </a:p>
              <a:p>
                <a:endParaRPr lang="en-US" dirty="0"/>
              </a:p>
              <a:p>
                <a:endParaRPr lang="en-US" dirty="0"/>
              </a:p>
              <a:p>
                <a:endParaRPr lang="en-US" dirty="0"/>
              </a:p>
              <a:p>
                <a:endParaRPr lang="en-US" dirty="0"/>
              </a:p>
              <a:p>
                <a:r>
                  <a:rPr lang="zh-CN" altLang="en-US" dirty="0"/>
                  <a:t>表格中表明</a:t>
                </a:r>
                <a:r>
                  <a:rPr lang="en-US" dirty="0"/>
                  <a:t>:</a:t>
                </a:r>
              </a:p>
              <a:p>
                <a:pPr lvl="1"/>
                <a14:m>
                  <m:oMath xmlns:m="http://schemas.openxmlformats.org/officeDocument/2006/math">
                    <m:r>
                      <a:rPr lang="en-US" altLang="zh-CN">
                        <a:latin typeface="Cambria Math" panose="02040503050406030204" pitchFamily="18" charset="0"/>
                      </a:rPr>
                      <m:t>¬</m:t>
                    </m:r>
                    <m:r>
                      <a:rPr lang="zh-CN" altLang="en-US">
                        <a:latin typeface="Cambria Math" panose="02040503050406030204" pitchFamily="18" charset="0"/>
                      </a:rPr>
                      <m:t>∀</m:t>
                    </m:r>
                    <m:r>
                      <a:rPr lang="en-US" altLang="zh-CN">
                        <a:latin typeface="Cambria Math" panose="02040503050406030204" pitchFamily="18" charset="0"/>
                      </a:rPr>
                      <m:t>𝑥𝐽</m:t>
                    </m:r>
                    <m:r>
                      <a:rPr lang="en-US" altLang="zh-CN">
                        <a:latin typeface="Cambria Math" panose="02040503050406030204" pitchFamily="18" charset="0"/>
                      </a:rPr>
                      <m:t>(</m:t>
                    </m:r>
                    <m:r>
                      <a:rPr lang="en-US" altLang="zh-CN">
                        <a:latin typeface="Cambria Math" panose="02040503050406030204" pitchFamily="18" charset="0"/>
                      </a:rPr>
                      <m:t>𝑥</m:t>
                    </m:r>
                    <m:r>
                      <a:rPr lang="en-US" altLang="zh-CN">
                        <a:latin typeface="Cambria Math" panose="02040503050406030204" pitchFamily="18" charset="0"/>
                      </a:rPr>
                      <m:t>)≡∃</m:t>
                    </m:r>
                    <m:r>
                      <a:rPr lang="en-US" altLang="zh-CN">
                        <a:latin typeface="Cambria Math" panose="02040503050406030204" pitchFamily="18" charset="0"/>
                      </a:rPr>
                      <m:t>𝑥</m:t>
                    </m:r>
                    <m:r>
                      <a:rPr lang="en-US" altLang="zh-CN">
                        <a:latin typeface="Cambria Math" panose="02040503050406030204" pitchFamily="18" charset="0"/>
                      </a:rPr>
                      <m:t>¬</m:t>
                    </m:r>
                    <m:r>
                      <a:rPr lang="en-US" altLang="zh-CN">
                        <a:latin typeface="Cambria Math" panose="02040503050406030204" pitchFamily="18" charset="0"/>
                      </a:rPr>
                      <m:t>𝐽</m:t>
                    </m:r>
                    <m:d>
                      <m:dPr>
                        <m:ctrlPr>
                          <a:rPr lang="en-US" altLang="zh-CN" i="1">
                            <a:latin typeface="Cambria Math" panose="02040503050406030204" pitchFamily="18" charset="0"/>
                          </a:rPr>
                        </m:ctrlPr>
                      </m:dPr>
                      <m:e>
                        <m:r>
                          <a:rPr lang="en-US" altLang="zh-CN">
                            <a:latin typeface="Cambria Math" panose="02040503050406030204" pitchFamily="18" charset="0"/>
                          </a:rPr>
                          <m:t>𝑥</m:t>
                        </m:r>
                      </m:e>
                    </m:d>
                  </m:oMath>
                </a14:m>
                <a:endParaRPr lang="en-US" dirty="0"/>
              </a:p>
              <a:p>
                <a:pPr lvl="1"/>
                <a14:m>
                  <m:oMath xmlns:m="http://schemas.openxmlformats.org/officeDocument/2006/math">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rPr>
                      <m:t>∃</m:t>
                    </m:r>
                    <m:r>
                      <a:rPr lang="en-US" altLang="zh-CN" i="1">
                        <a:latin typeface="Cambria Math" panose="02040503050406030204" pitchFamily="18" charset="0"/>
                      </a:rPr>
                      <m:t>𝑥𝐽</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zh-CN" altLang="en-US">
                        <a:latin typeface="Cambria Math" panose="02040503050406030204" pitchFamily="18" charset="0"/>
                      </a:rPr>
                      <m:t>≡∀</m:t>
                    </m:r>
                    <m:r>
                      <a:rPr lang="en-US" altLang="zh-CN">
                        <a:latin typeface="Cambria Math" panose="02040503050406030204" pitchFamily="18" charset="0"/>
                      </a:rPr>
                      <m:t>𝑥</m:t>
                    </m:r>
                    <m:r>
                      <a:rPr lang="en-US" altLang="zh-CN">
                        <a:latin typeface="Cambria Math" panose="02040503050406030204" pitchFamily="18" charset="0"/>
                      </a:rPr>
                      <m:t>¬</m:t>
                    </m:r>
                    <m:r>
                      <a:rPr lang="en-US" altLang="zh-CN">
                        <a:latin typeface="Cambria Math" panose="02040503050406030204" pitchFamily="18" charset="0"/>
                      </a:rPr>
                      <m:t>𝐽</m:t>
                    </m:r>
                    <m:d>
                      <m:dPr>
                        <m:ctrlPr>
                          <a:rPr lang="en-US" altLang="zh-CN" i="1">
                            <a:latin typeface="Cambria Math" panose="02040503050406030204" pitchFamily="18" charset="0"/>
                          </a:rPr>
                        </m:ctrlPr>
                      </m:dPr>
                      <m:e>
                        <m:r>
                          <a:rPr lang="en-US" altLang="zh-CN">
                            <a:latin typeface="Cambria Math" panose="02040503050406030204" pitchFamily="18" charset="0"/>
                          </a:rPr>
                          <m:t>𝑥</m:t>
                        </m:r>
                      </m:e>
                    </m:d>
                  </m:oMath>
                </a14:m>
                <a:endParaRPr lang="en-US" dirty="0"/>
              </a:p>
              <a:p>
                <a:r>
                  <a:rPr lang="en-US" altLang="zh-CN" dirty="0"/>
                  <a:t>(</a:t>
                </a:r>
                <a:r>
                  <a:rPr lang="zh-CN" altLang="en-US" dirty="0"/>
                  <a:t>备注</a:t>
                </a:r>
                <a:r>
                  <a:rPr lang="en-US" altLang="zh-CN" dirty="0"/>
                  <a:t>: </a:t>
                </a:r>
                <a:r>
                  <a:rPr lang="zh-CN" altLang="en-US" dirty="0"/>
                  <a:t>以上很重要</a:t>
                </a:r>
                <a:r>
                  <a:rPr lang="en-US" altLang="zh-CN" dirty="0"/>
                  <a:t>, </a:t>
                </a:r>
                <a:r>
                  <a:rPr lang="zh-CN" altLang="en-US" dirty="0"/>
                  <a:t>后续将会用到</a:t>
                </a:r>
                <a:r>
                  <a:rPr lang="en-US" altLang="zh-CN" dirty="0"/>
                  <a:t>)</a:t>
                </a:r>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a:stretch>
              </a:blipFill>
            </p:spPr>
            <p:txBody>
              <a:bodyPr/>
              <a:lstStyle/>
              <a:p>
                <a:r>
                  <a:rPr lang="zh-CN" altLang="en-US">
                    <a:noFill/>
                  </a:rPr>
                  <a:t> </a:t>
                </a:r>
              </a:p>
            </p:txBody>
          </p:sp>
        </mc:Fallback>
      </mc:AlternateContent>
      <p:sp>
        <p:nvSpPr>
          <p:cNvPr id="5" name="日期占位符 4"/>
          <p:cNvSpPr>
            <a:spLocks noGrp="1"/>
          </p:cNvSpPr>
          <p:nvPr>
            <p:ph type="dt" sz="half" idx="10"/>
          </p:nvPr>
        </p:nvSpPr>
        <p:spPr/>
        <p:txBody>
          <a:bodyPr/>
          <a:lstStyle/>
          <a:p>
            <a:fld id="{7C99A2B5-82D1-4BFD-BDF4-2372170F429D}" type="datetime1">
              <a:rPr lang="zh-CN" altLang="en-US" smtClean="0"/>
              <a:t>2023/11/18</a:t>
            </a:fld>
            <a:endParaRPr lang="zh-CN" altLang="en-US" dirty="0"/>
          </a:p>
        </p:txBody>
      </p:sp>
      <p:sp>
        <p:nvSpPr>
          <p:cNvPr id="7" name="页脚占位符 6"/>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96</a:t>
            </a:fld>
            <a:endParaRPr lang="zh-CN" altLang="en-US" dirty="0"/>
          </a:p>
        </p:txBody>
      </p:sp>
      <mc:AlternateContent xmlns:mc="http://schemas.openxmlformats.org/markup-compatibility/2006" xmlns:a14="http://schemas.microsoft.com/office/drawing/2010/main">
        <mc:Choice Requires="a14">
          <p:graphicFrame>
            <p:nvGraphicFramePr>
              <p:cNvPr id="10" name="表格 9"/>
              <p:cNvGraphicFramePr>
                <a:graphicFrameLocks noGrp="1"/>
              </p:cNvGraphicFramePr>
              <p:nvPr>
                <p:extLst>
                  <p:ext uri="{D42A27DB-BD31-4B8C-83A1-F6EECF244321}">
                    <p14:modId xmlns:p14="http://schemas.microsoft.com/office/powerpoint/2010/main" val="3135937855"/>
                  </p:ext>
                </p:extLst>
              </p:nvPr>
            </p:nvGraphicFramePr>
            <p:xfrm>
              <a:off x="754744" y="1905000"/>
              <a:ext cx="10668000" cy="1371600"/>
            </p:xfrm>
            <a:graphic>
              <a:graphicData uri="http://schemas.openxmlformats.org/drawingml/2006/table">
                <a:tbl>
                  <a:tblPr firstRow="1" bandRow="1">
                    <a:tableStyleId>{D27102A9-8310-4765-A935-A1911B00CA55}</a:tableStyleId>
                  </a:tblPr>
                  <a:tblGrid>
                    <a:gridCol w="2667000">
                      <a:extLst>
                        <a:ext uri="{9D8B030D-6E8A-4147-A177-3AD203B41FA5}">
                          <a16:colId xmlns:a16="http://schemas.microsoft.com/office/drawing/2014/main" val="3425893168"/>
                        </a:ext>
                      </a:extLst>
                    </a:gridCol>
                    <a:gridCol w="2667000">
                      <a:extLst>
                        <a:ext uri="{9D8B030D-6E8A-4147-A177-3AD203B41FA5}">
                          <a16:colId xmlns:a16="http://schemas.microsoft.com/office/drawing/2014/main" val="1088094506"/>
                        </a:ext>
                      </a:extLst>
                    </a:gridCol>
                    <a:gridCol w="2667000">
                      <a:extLst>
                        <a:ext uri="{9D8B030D-6E8A-4147-A177-3AD203B41FA5}">
                          <a16:colId xmlns:a16="http://schemas.microsoft.com/office/drawing/2014/main" val="2500072862"/>
                        </a:ext>
                      </a:extLst>
                    </a:gridCol>
                    <a:gridCol w="2667000">
                      <a:extLst>
                        <a:ext uri="{9D8B030D-6E8A-4147-A177-3AD203B41FA5}">
                          <a16:colId xmlns:a16="http://schemas.microsoft.com/office/drawing/2014/main" val="381141088"/>
                        </a:ext>
                      </a:extLst>
                    </a:gridCol>
                  </a:tblGrid>
                  <a:tr h="370840">
                    <a:tc>
                      <a:txBody>
                        <a:bodyPr/>
                        <a:lstStyle/>
                        <a:p>
                          <a:pPr algn="ctr"/>
                          <a:r>
                            <a:rPr lang="zh-CN" altLang="en-US" sz="2400" dirty="0">
                              <a:latin typeface="微软雅黑" panose="020B0503020204020204" pitchFamily="34" charset="-122"/>
                              <a:ea typeface="微软雅黑" panose="020B0503020204020204" pitchFamily="34" charset="-122"/>
                            </a:rPr>
                            <a:t>否定</a:t>
                          </a:r>
                        </a:p>
                      </a:txBody>
                      <a:tcPr/>
                    </a:tc>
                    <a:tc>
                      <a:txBody>
                        <a:bodyPr/>
                        <a:lstStyle/>
                        <a:p>
                          <a:pPr algn="ctr"/>
                          <a:r>
                            <a:rPr lang="zh-CN" altLang="en-US" sz="2400" dirty="0">
                              <a:latin typeface="微软雅黑" panose="020B0503020204020204" pitchFamily="34" charset="-122"/>
                              <a:ea typeface="微软雅黑" panose="020B0503020204020204" pitchFamily="34" charset="-122"/>
                            </a:rPr>
                            <a:t>等价语句</a:t>
                          </a:r>
                        </a:p>
                      </a:txBody>
                      <a:tcPr/>
                    </a:tc>
                    <a:tc>
                      <a:txBody>
                        <a:bodyPr/>
                        <a:lstStyle/>
                        <a:p>
                          <a:pPr algn="ctr"/>
                          <a:r>
                            <a:rPr lang="zh-CN" altLang="en-US" sz="2400" dirty="0">
                              <a:latin typeface="微软雅黑" panose="020B0503020204020204" pitchFamily="34" charset="-122"/>
                              <a:ea typeface="微软雅黑" panose="020B0503020204020204" pitchFamily="34" charset="-122"/>
                            </a:rPr>
                            <a:t>何时为真</a:t>
                          </a:r>
                        </a:p>
                      </a:txBody>
                      <a:tcPr/>
                    </a:tc>
                    <a:tc>
                      <a:txBody>
                        <a:bodyPr/>
                        <a:lstStyle/>
                        <a:p>
                          <a:pPr algn="ctr"/>
                          <a:r>
                            <a:rPr lang="zh-CN" altLang="en-US" sz="2400" dirty="0">
                              <a:latin typeface="微软雅黑" panose="020B0503020204020204" pitchFamily="34" charset="-122"/>
                              <a:ea typeface="微软雅黑" panose="020B0503020204020204" pitchFamily="34" charset="-122"/>
                            </a:rPr>
                            <a:t>何时为假</a:t>
                          </a:r>
                        </a:p>
                      </a:txBody>
                      <a:tcPr/>
                    </a:tc>
                    <a:extLst>
                      <a:ext uri="{0D108BD9-81ED-4DB2-BD59-A6C34878D82A}">
                        <a16:rowId xmlns:a16="http://schemas.microsoft.com/office/drawing/2014/main" val="254681111"/>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400" smtClean="0">
                                    <a:latin typeface="Cambria Math" panose="02040503050406030204" pitchFamily="18" charset="0"/>
                                  </a:rPr>
                                  <m:t>¬</m:t>
                                </m:r>
                                <m:r>
                                  <a:rPr lang="zh-CN" altLang="en-US" sz="2400">
                                    <a:latin typeface="Cambria Math" panose="02040503050406030204" pitchFamily="18" charset="0"/>
                                  </a:rPr>
                                  <m:t>∀</m:t>
                                </m:r>
                                <m:r>
                                  <a:rPr lang="en-US" altLang="zh-CN" sz="2400">
                                    <a:latin typeface="Cambria Math" panose="02040503050406030204" pitchFamily="18" charset="0"/>
                                  </a:rPr>
                                  <m:t>𝑥𝐽</m:t>
                                </m:r>
                                <m:r>
                                  <a:rPr lang="en-US" altLang="zh-CN" sz="2400">
                                    <a:latin typeface="Cambria Math" panose="02040503050406030204" pitchFamily="18" charset="0"/>
                                  </a:rPr>
                                  <m:t>(</m:t>
                                </m:r>
                                <m:r>
                                  <a:rPr lang="en-US" altLang="zh-CN" sz="2400">
                                    <a:latin typeface="Cambria Math" panose="02040503050406030204" pitchFamily="18" charset="0"/>
                                  </a:rPr>
                                  <m:t>𝑥</m:t>
                                </m:r>
                                <m:r>
                                  <a:rPr lang="en-US" altLang="zh-CN" sz="2400">
                                    <a:latin typeface="Cambria Math" panose="02040503050406030204" pitchFamily="18" charset="0"/>
                                  </a:rPr>
                                  <m:t>)</m:t>
                                </m:r>
                              </m:oMath>
                            </m:oMathPara>
                          </a14:m>
                          <a:endParaRPr lang="zh-CN" altLang="en-US" sz="2400" dirty="0">
                            <a:latin typeface="微软雅黑" panose="020B0503020204020204" pitchFamily="34" charset="-122"/>
                            <a:ea typeface="微软雅黑" panose="020B0503020204020204" pitchFamily="34" charset="-122"/>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2400" smtClean="0">
                                    <a:latin typeface="Cambria Math" panose="02040503050406030204" pitchFamily="18" charset="0"/>
                                  </a:rPr>
                                  <m:t>∃</m:t>
                                </m:r>
                                <m:r>
                                  <a:rPr lang="en-US" altLang="zh-CN" sz="2400" smtClean="0">
                                    <a:latin typeface="Cambria Math" panose="02040503050406030204" pitchFamily="18" charset="0"/>
                                  </a:rPr>
                                  <m:t>𝑥</m:t>
                                </m:r>
                                <m:r>
                                  <a:rPr lang="en-US" altLang="zh-CN" sz="2400" smtClean="0">
                                    <a:latin typeface="Cambria Math" panose="02040503050406030204" pitchFamily="18" charset="0"/>
                                  </a:rPr>
                                  <m:t>¬</m:t>
                                </m:r>
                                <m:r>
                                  <a:rPr lang="en-US" altLang="zh-CN" sz="2400" smtClean="0">
                                    <a:latin typeface="Cambria Math" panose="02040503050406030204" pitchFamily="18" charset="0"/>
                                  </a:rPr>
                                  <m:t>𝐽</m:t>
                                </m:r>
                                <m:d>
                                  <m:dPr>
                                    <m:ctrlPr>
                                      <a:rPr lang="en-US" altLang="zh-CN" sz="2400" i="1">
                                        <a:latin typeface="Cambria Math" panose="02040503050406030204" pitchFamily="18" charset="0"/>
                                      </a:rPr>
                                    </m:ctrlPr>
                                  </m:dPr>
                                  <m:e>
                                    <m:r>
                                      <a:rPr lang="en-US" altLang="zh-CN" sz="2400">
                                        <a:latin typeface="Cambria Math" panose="02040503050406030204" pitchFamily="18" charset="0"/>
                                      </a:rPr>
                                      <m:t>𝑥</m:t>
                                    </m:r>
                                  </m:e>
                                </m:d>
                              </m:oMath>
                            </m:oMathPara>
                          </a14:m>
                          <a:endParaRPr lang="zh-CN" altLang="en-US" sz="2400" dirty="0">
                            <a:latin typeface="微软雅黑" panose="020B0503020204020204" pitchFamily="34" charset="-122"/>
                            <a:ea typeface="微软雅黑" panose="020B0503020204020204" pitchFamily="34"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微软雅黑" panose="020B0503020204020204" pitchFamily="34" charset="-122"/>
                              <a:ea typeface="微软雅黑" panose="020B0503020204020204" pitchFamily="34" charset="-122"/>
                            </a:rPr>
                            <a:t>有</a:t>
                          </a:r>
                          <a14:m>
                            <m:oMath xmlns:m="http://schemas.openxmlformats.org/officeDocument/2006/math">
                              <m:r>
                                <a:rPr lang="en-US" altLang="zh-CN" sz="2400" smtClean="0">
                                  <a:latin typeface="Cambria Math" panose="02040503050406030204" pitchFamily="18" charset="0"/>
                                </a:rPr>
                                <m:t>𝑥</m:t>
                              </m:r>
                              <m:r>
                                <a:rPr lang="en-US" altLang="zh-CN" sz="2400" smtClean="0">
                                  <a:latin typeface="Cambria Math" panose="02040503050406030204" pitchFamily="18" charset="0"/>
                                </a:rPr>
                                <m:t>, </m:t>
                              </m:r>
                            </m:oMath>
                          </a14:m>
                          <a:r>
                            <a:rPr lang="zh-CN" altLang="en-US" sz="2400" dirty="0">
                              <a:latin typeface="微软雅黑" panose="020B0503020204020204" pitchFamily="34" charset="-122"/>
                              <a:ea typeface="微软雅黑" panose="020B0503020204020204" pitchFamily="34" charset="-122"/>
                            </a:rPr>
                            <a:t>使得</a:t>
                          </a:r>
                          <a14:m>
                            <m:oMath xmlns:m="http://schemas.openxmlformats.org/officeDocument/2006/math">
                              <m:r>
                                <a:rPr lang="en-US" altLang="zh-CN" sz="2400" smtClean="0">
                                  <a:latin typeface="Cambria Math" panose="02040503050406030204" pitchFamily="18" charset="0"/>
                                </a:rPr>
                                <m:t>𝐽</m:t>
                              </m:r>
                              <m:d>
                                <m:dPr>
                                  <m:ctrlPr>
                                    <a:rPr lang="en-US" altLang="zh-CN" sz="2400" i="1">
                                      <a:latin typeface="Cambria Math" panose="02040503050406030204" pitchFamily="18" charset="0"/>
                                    </a:rPr>
                                  </m:ctrlPr>
                                </m:dPr>
                                <m:e>
                                  <m:r>
                                    <a:rPr lang="en-US" altLang="zh-CN" sz="2400">
                                      <a:latin typeface="Cambria Math" panose="02040503050406030204" pitchFamily="18" charset="0"/>
                                    </a:rPr>
                                    <m:t>𝑥</m:t>
                                  </m:r>
                                </m:e>
                              </m:d>
                            </m:oMath>
                          </a14:m>
                          <a:r>
                            <a:rPr lang="zh-CN" altLang="en-US" sz="2400" dirty="0">
                              <a:latin typeface="微软雅黑" panose="020B0503020204020204" pitchFamily="34" charset="-122"/>
                              <a:ea typeface="微软雅黑" panose="020B0503020204020204" pitchFamily="34" charset="-122"/>
                            </a:rPr>
                            <a:t>为假</a:t>
                          </a:r>
                        </a:p>
                      </a:txBody>
                      <a:tcPr/>
                    </a:tc>
                    <a:tc>
                      <a:txBody>
                        <a:bodyPr/>
                        <a:lstStyle/>
                        <a:p>
                          <a:pPr algn="l"/>
                          <a:r>
                            <a:rPr lang="zh-CN" altLang="en-US" sz="2400" dirty="0">
                              <a:latin typeface="微软雅黑" panose="020B0503020204020204" pitchFamily="34" charset="-122"/>
                              <a:ea typeface="微软雅黑" panose="020B0503020204020204" pitchFamily="34" charset="-122"/>
                            </a:rPr>
                            <a:t>对每个</a:t>
                          </a:r>
                          <a14:m>
                            <m:oMath xmlns:m="http://schemas.openxmlformats.org/officeDocument/2006/math">
                              <m:r>
                                <a:rPr lang="en-US" altLang="zh-CN" sz="2400" smtClean="0">
                                  <a:latin typeface="Cambria Math" panose="02040503050406030204" pitchFamily="18" charset="0"/>
                                </a:rPr>
                                <m:t>𝑥</m:t>
                              </m:r>
                            </m:oMath>
                          </a14:m>
                          <a:r>
                            <a:rPr lang="en-US" altLang="zh-CN" sz="24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2400" smtClean="0">
                                  <a:latin typeface="Cambria Math" panose="02040503050406030204" pitchFamily="18" charset="0"/>
                                </a:rPr>
                                <m:t>𝐽</m:t>
                              </m:r>
                              <m:d>
                                <m:dPr>
                                  <m:ctrlPr>
                                    <a:rPr lang="en-US" altLang="zh-CN" sz="2400" i="1">
                                      <a:latin typeface="Cambria Math" panose="02040503050406030204" pitchFamily="18" charset="0"/>
                                    </a:rPr>
                                  </m:ctrlPr>
                                </m:dPr>
                                <m:e>
                                  <m:r>
                                    <a:rPr lang="en-US" altLang="zh-CN" sz="2400">
                                      <a:latin typeface="Cambria Math" panose="02040503050406030204" pitchFamily="18" charset="0"/>
                                    </a:rPr>
                                    <m:t>𝑥</m:t>
                                  </m:r>
                                </m:e>
                              </m:d>
                            </m:oMath>
                          </a14:m>
                          <a:r>
                            <a:rPr lang="zh-CN" altLang="en-US" sz="2400" dirty="0">
                              <a:latin typeface="微软雅黑" panose="020B0503020204020204" pitchFamily="34" charset="-122"/>
                              <a:ea typeface="微软雅黑" panose="020B0503020204020204" pitchFamily="34" charset="-122"/>
                            </a:rPr>
                            <a:t>为真</a:t>
                          </a:r>
                        </a:p>
                      </a:txBody>
                      <a:tcPr/>
                    </a:tc>
                    <a:extLst>
                      <a:ext uri="{0D108BD9-81ED-4DB2-BD59-A6C34878D82A}">
                        <a16:rowId xmlns:a16="http://schemas.microsoft.com/office/drawing/2014/main" val="3912272428"/>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400" smtClean="0">
                                    <a:latin typeface="Cambria Math" panose="02040503050406030204" pitchFamily="18" charset="0"/>
                                  </a:rPr>
                                  <m:t>¬</m:t>
                                </m:r>
                                <m:r>
                                  <a:rPr lang="zh-CN" altLang="en-US" sz="2400">
                                    <a:latin typeface="Cambria Math" panose="02040503050406030204" pitchFamily="18" charset="0"/>
                                  </a:rPr>
                                  <m:t>∃</m:t>
                                </m:r>
                                <m:r>
                                  <a:rPr lang="en-US" altLang="zh-CN" sz="2400">
                                    <a:latin typeface="Cambria Math" panose="02040503050406030204" pitchFamily="18" charset="0"/>
                                  </a:rPr>
                                  <m:t>𝑥𝐽</m:t>
                                </m:r>
                                <m:d>
                                  <m:dPr>
                                    <m:ctrlPr>
                                      <a:rPr lang="en-US" altLang="zh-CN" sz="2400" i="1">
                                        <a:latin typeface="Cambria Math" panose="02040503050406030204" pitchFamily="18" charset="0"/>
                                      </a:rPr>
                                    </m:ctrlPr>
                                  </m:dPr>
                                  <m:e>
                                    <m:r>
                                      <a:rPr lang="en-US" altLang="zh-CN" sz="2400">
                                        <a:latin typeface="Cambria Math" panose="02040503050406030204" pitchFamily="18" charset="0"/>
                                      </a:rPr>
                                      <m:t>𝑥</m:t>
                                    </m:r>
                                  </m:e>
                                </m:d>
                              </m:oMath>
                            </m:oMathPara>
                          </a14:m>
                          <a:endParaRPr lang="zh-CN" altLang="en-US" sz="2400" dirty="0">
                            <a:latin typeface="微软雅黑" panose="020B0503020204020204" pitchFamily="34" charset="-122"/>
                            <a:ea typeface="微软雅黑" panose="020B0503020204020204" pitchFamily="34" charset="-122"/>
                          </a:endParaRPr>
                        </a:p>
                      </a:txBody>
                      <a:tcPr/>
                    </a:tc>
                    <a:tc>
                      <a:txBody>
                        <a:bodyPr/>
                        <a:lstStyle/>
                        <a:p>
                          <a:pPr algn="ctr"/>
                          <a14:m>
                            <m:oMathPara xmlns:m="http://schemas.openxmlformats.org/officeDocument/2006/math">
                              <m:oMathParaPr>
                                <m:jc m:val="centerGroup"/>
                              </m:oMathParaPr>
                              <m:oMath xmlns:m="http://schemas.openxmlformats.org/officeDocument/2006/math">
                                <m:r>
                                  <a:rPr lang="zh-CN" altLang="en-US" sz="2400" smtClean="0">
                                    <a:latin typeface="Cambria Math" panose="02040503050406030204" pitchFamily="18" charset="0"/>
                                  </a:rPr>
                                  <m:t>∀</m:t>
                                </m:r>
                                <m:r>
                                  <a:rPr lang="en-US" altLang="zh-CN" sz="2400">
                                    <a:latin typeface="Cambria Math" panose="02040503050406030204" pitchFamily="18" charset="0"/>
                                  </a:rPr>
                                  <m:t>𝑥</m:t>
                                </m:r>
                                <m:r>
                                  <a:rPr lang="en-US" altLang="zh-CN" sz="2400">
                                    <a:latin typeface="Cambria Math" panose="02040503050406030204" pitchFamily="18" charset="0"/>
                                  </a:rPr>
                                  <m:t>¬</m:t>
                                </m:r>
                                <m:r>
                                  <a:rPr lang="en-US" altLang="zh-CN" sz="2400">
                                    <a:latin typeface="Cambria Math" panose="02040503050406030204" pitchFamily="18" charset="0"/>
                                  </a:rPr>
                                  <m:t>𝐽</m:t>
                                </m:r>
                                <m:d>
                                  <m:dPr>
                                    <m:ctrlPr>
                                      <a:rPr lang="en-US" altLang="zh-CN" sz="2400" i="1">
                                        <a:latin typeface="Cambria Math" panose="02040503050406030204" pitchFamily="18" charset="0"/>
                                      </a:rPr>
                                    </m:ctrlPr>
                                  </m:dPr>
                                  <m:e>
                                    <m:r>
                                      <a:rPr lang="en-US" altLang="zh-CN" sz="2400">
                                        <a:latin typeface="Cambria Math" panose="02040503050406030204" pitchFamily="18" charset="0"/>
                                      </a:rPr>
                                      <m:t>𝑥</m:t>
                                    </m:r>
                                  </m:e>
                                </m:d>
                              </m:oMath>
                            </m:oMathPara>
                          </a14:m>
                          <a:endParaRPr lang="zh-CN" altLang="en-US" sz="2400" dirty="0">
                            <a:latin typeface="微软雅黑" panose="020B0503020204020204" pitchFamily="34" charset="-122"/>
                            <a:ea typeface="微软雅黑" panose="020B0503020204020204" pitchFamily="34"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微软雅黑" panose="020B0503020204020204" pitchFamily="34" charset="-122"/>
                              <a:ea typeface="微软雅黑" panose="020B0503020204020204" pitchFamily="34" charset="-122"/>
                            </a:rPr>
                            <a:t>对每个𝑥</a:t>
                          </a:r>
                          <a:r>
                            <a:rPr lang="en-US" altLang="zh-CN" sz="24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2400" smtClean="0">
                                  <a:latin typeface="Cambria Math" panose="02040503050406030204" pitchFamily="18" charset="0"/>
                                </a:rPr>
                                <m:t>𝐽</m:t>
                              </m:r>
                              <m:d>
                                <m:dPr>
                                  <m:ctrlPr>
                                    <a:rPr lang="en-US" altLang="zh-CN" sz="2400" i="1">
                                      <a:latin typeface="Cambria Math" panose="02040503050406030204" pitchFamily="18" charset="0"/>
                                    </a:rPr>
                                  </m:ctrlPr>
                                </m:dPr>
                                <m:e>
                                  <m:r>
                                    <a:rPr lang="en-US" altLang="zh-CN" sz="2400">
                                      <a:latin typeface="Cambria Math" panose="02040503050406030204" pitchFamily="18" charset="0"/>
                                    </a:rPr>
                                    <m:t>𝑥</m:t>
                                  </m:r>
                                </m:e>
                              </m:d>
                            </m:oMath>
                          </a14:m>
                          <a:r>
                            <a:rPr lang="zh-CN" altLang="en-US" sz="2400" dirty="0">
                              <a:latin typeface="微软雅黑" panose="020B0503020204020204" pitchFamily="34" charset="-122"/>
                              <a:ea typeface="微软雅黑" panose="020B0503020204020204" pitchFamily="34" charset="-122"/>
                            </a:rPr>
                            <a:t>为假</a:t>
                          </a:r>
                        </a:p>
                      </a:txBody>
                      <a:tcPr/>
                    </a:tc>
                    <a:tc>
                      <a:txBody>
                        <a:bodyPr/>
                        <a:lstStyle/>
                        <a:p>
                          <a:pPr algn="l"/>
                          <a:r>
                            <a:rPr lang="zh-CN" altLang="en-US" sz="2400" dirty="0">
                              <a:latin typeface="微软雅黑" panose="020B0503020204020204" pitchFamily="34" charset="-122"/>
                              <a:ea typeface="微软雅黑" panose="020B0503020204020204" pitchFamily="34" charset="-122"/>
                            </a:rPr>
                            <a:t>有𝑥</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使得</a:t>
                          </a:r>
                          <a14:m>
                            <m:oMath xmlns:m="http://schemas.openxmlformats.org/officeDocument/2006/math">
                              <m:r>
                                <a:rPr lang="en-US" altLang="zh-CN" sz="2400" smtClean="0">
                                  <a:latin typeface="Cambria Math" panose="02040503050406030204" pitchFamily="18" charset="0"/>
                                </a:rPr>
                                <m:t>𝐽</m:t>
                              </m:r>
                              <m:d>
                                <m:dPr>
                                  <m:ctrlPr>
                                    <a:rPr lang="en-US" altLang="zh-CN" sz="2400" i="1">
                                      <a:latin typeface="Cambria Math" panose="02040503050406030204" pitchFamily="18" charset="0"/>
                                    </a:rPr>
                                  </m:ctrlPr>
                                </m:dPr>
                                <m:e>
                                  <m:r>
                                    <a:rPr lang="en-US" altLang="zh-CN" sz="2400">
                                      <a:latin typeface="Cambria Math" panose="02040503050406030204" pitchFamily="18" charset="0"/>
                                    </a:rPr>
                                    <m:t>𝑥</m:t>
                                  </m:r>
                                </m:e>
                              </m:d>
                            </m:oMath>
                          </a14:m>
                          <a:r>
                            <a:rPr lang="zh-CN" altLang="en-US" sz="2400" dirty="0">
                              <a:latin typeface="微软雅黑" panose="020B0503020204020204" pitchFamily="34" charset="-122"/>
                              <a:ea typeface="微软雅黑" panose="020B0503020204020204" pitchFamily="34" charset="-122"/>
                            </a:rPr>
                            <a:t>为真</a:t>
                          </a:r>
                        </a:p>
                      </a:txBody>
                      <a:tcPr/>
                    </a:tc>
                    <a:extLst>
                      <a:ext uri="{0D108BD9-81ED-4DB2-BD59-A6C34878D82A}">
                        <a16:rowId xmlns:a16="http://schemas.microsoft.com/office/drawing/2014/main" val="3843544690"/>
                      </a:ext>
                    </a:extLst>
                  </a:tr>
                </a:tbl>
              </a:graphicData>
            </a:graphic>
          </p:graphicFrame>
        </mc:Choice>
        <mc:Fallback xmlns="">
          <p:graphicFrame>
            <p:nvGraphicFramePr>
              <p:cNvPr id="10" name="表格 9"/>
              <p:cNvGraphicFramePr>
                <a:graphicFrameLocks noGrp="1"/>
              </p:cNvGraphicFramePr>
              <p:nvPr>
                <p:extLst>
                  <p:ext uri="{D42A27DB-BD31-4B8C-83A1-F6EECF244321}">
                    <p14:modId xmlns:p14="http://schemas.microsoft.com/office/powerpoint/2010/main" val="3135937855"/>
                  </p:ext>
                </p:extLst>
              </p:nvPr>
            </p:nvGraphicFramePr>
            <p:xfrm>
              <a:off x="754744" y="1905000"/>
              <a:ext cx="10668000" cy="1371600"/>
            </p:xfrm>
            <a:graphic>
              <a:graphicData uri="http://schemas.openxmlformats.org/drawingml/2006/table">
                <a:tbl>
                  <a:tblPr firstRow="1" bandRow="1">
                    <a:tableStyleId>{D27102A9-8310-4765-A935-A1911B00CA55}</a:tableStyleId>
                  </a:tblPr>
                  <a:tblGrid>
                    <a:gridCol w="2667000">
                      <a:extLst>
                        <a:ext uri="{9D8B030D-6E8A-4147-A177-3AD203B41FA5}">
                          <a16:colId xmlns:a16="http://schemas.microsoft.com/office/drawing/2014/main" val="3425893168"/>
                        </a:ext>
                      </a:extLst>
                    </a:gridCol>
                    <a:gridCol w="2667000">
                      <a:extLst>
                        <a:ext uri="{9D8B030D-6E8A-4147-A177-3AD203B41FA5}">
                          <a16:colId xmlns:a16="http://schemas.microsoft.com/office/drawing/2014/main" val="1088094506"/>
                        </a:ext>
                      </a:extLst>
                    </a:gridCol>
                    <a:gridCol w="2667000">
                      <a:extLst>
                        <a:ext uri="{9D8B030D-6E8A-4147-A177-3AD203B41FA5}">
                          <a16:colId xmlns:a16="http://schemas.microsoft.com/office/drawing/2014/main" val="2500072862"/>
                        </a:ext>
                      </a:extLst>
                    </a:gridCol>
                    <a:gridCol w="2667000">
                      <a:extLst>
                        <a:ext uri="{9D8B030D-6E8A-4147-A177-3AD203B41FA5}">
                          <a16:colId xmlns:a16="http://schemas.microsoft.com/office/drawing/2014/main" val="381141088"/>
                        </a:ext>
                      </a:extLst>
                    </a:gridCol>
                  </a:tblGrid>
                  <a:tr h="457200">
                    <a:tc>
                      <a:txBody>
                        <a:bodyPr/>
                        <a:lstStyle/>
                        <a:p>
                          <a:pPr algn="ctr"/>
                          <a:r>
                            <a:rPr lang="zh-CN" altLang="en-US" sz="2400" dirty="0" smtClean="0">
                              <a:latin typeface="微软雅黑" panose="020B0503020204020204" pitchFamily="34" charset="-122"/>
                              <a:ea typeface="微软雅黑" panose="020B0503020204020204" pitchFamily="34" charset="-122"/>
                            </a:rPr>
                            <a:t>否定</a:t>
                          </a:r>
                          <a:endParaRPr lang="zh-CN" altLang="en-US" sz="2400" dirty="0">
                            <a:latin typeface="微软雅黑" panose="020B0503020204020204" pitchFamily="34" charset="-122"/>
                            <a:ea typeface="微软雅黑" panose="020B0503020204020204" pitchFamily="34" charset="-122"/>
                          </a:endParaRPr>
                        </a:p>
                      </a:txBody>
                      <a:tcPr/>
                    </a:tc>
                    <a:tc>
                      <a:txBody>
                        <a:bodyPr/>
                        <a:lstStyle/>
                        <a:p>
                          <a:pPr algn="ctr"/>
                          <a:r>
                            <a:rPr lang="zh-CN" altLang="en-US" sz="2400" dirty="0" smtClean="0">
                              <a:latin typeface="微软雅黑" panose="020B0503020204020204" pitchFamily="34" charset="-122"/>
                              <a:ea typeface="微软雅黑" panose="020B0503020204020204" pitchFamily="34" charset="-122"/>
                            </a:rPr>
                            <a:t>等价语句</a:t>
                          </a:r>
                          <a:endParaRPr lang="zh-CN" altLang="en-US" sz="2400" dirty="0">
                            <a:latin typeface="微软雅黑" panose="020B0503020204020204" pitchFamily="34" charset="-122"/>
                            <a:ea typeface="微软雅黑" panose="020B0503020204020204" pitchFamily="34" charset="-122"/>
                          </a:endParaRPr>
                        </a:p>
                      </a:txBody>
                      <a:tcPr/>
                    </a:tc>
                    <a:tc>
                      <a:txBody>
                        <a:bodyPr/>
                        <a:lstStyle/>
                        <a:p>
                          <a:pPr algn="ctr"/>
                          <a:r>
                            <a:rPr lang="zh-CN" altLang="en-US" sz="2400" dirty="0" smtClean="0">
                              <a:latin typeface="微软雅黑" panose="020B0503020204020204" pitchFamily="34" charset="-122"/>
                              <a:ea typeface="微软雅黑" panose="020B0503020204020204" pitchFamily="34" charset="-122"/>
                            </a:rPr>
                            <a:t>何时为真</a:t>
                          </a:r>
                          <a:endParaRPr lang="zh-CN" altLang="en-US" sz="2400" dirty="0">
                            <a:latin typeface="微软雅黑" panose="020B0503020204020204" pitchFamily="34" charset="-122"/>
                            <a:ea typeface="微软雅黑" panose="020B0503020204020204" pitchFamily="34" charset="-122"/>
                          </a:endParaRPr>
                        </a:p>
                      </a:txBody>
                      <a:tcPr/>
                    </a:tc>
                    <a:tc>
                      <a:txBody>
                        <a:bodyPr/>
                        <a:lstStyle/>
                        <a:p>
                          <a:pPr algn="ctr"/>
                          <a:r>
                            <a:rPr lang="zh-CN" altLang="en-US" sz="2400" dirty="0" smtClean="0">
                              <a:latin typeface="微软雅黑" panose="020B0503020204020204" pitchFamily="34" charset="-122"/>
                              <a:ea typeface="微软雅黑" panose="020B0503020204020204" pitchFamily="34" charset="-122"/>
                            </a:rPr>
                            <a:t>何时为假</a:t>
                          </a:r>
                          <a:endParaRPr lang="zh-CN" altLang="en-US" sz="24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254681111"/>
                      </a:ext>
                    </a:extLst>
                  </a:tr>
                  <a:tr h="457200">
                    <a:tc>
                      <a:txBody>
                        <a:bodyPr/>
                        <a:lstStyle/>
                        <a:p>
                          <a:endParaRPr lang="zh-CN"/>
                        </a:p>
                      </a:txBody>
                      <a:tcPr>
                        <a:blipFill>
                          <a:blip r:embed="rId3"/>
                          <a:stretch>
                            <a:fillRect t="-107895" r="-300000" b="-127632"/>
                          </a:stretch>
                        </a:blipFill>
                      </a:tcPr>
                    </a:tc>
                    <a:tc>
                      <a:txBody>
                        <a:bodyPr/>
                        <a:lstStyle/>
                        <a:p>
                          <a:endParaRPr lang="zh-CN"/>
                        </a:p>
                      </a:txBody>
                      <a:tcPr>
                        <a:blipFill>
                          <a:blip r:embed="rId3"/>
                          <a:stretch>
                            <a:fillRect l="-100000" t="-107895" r="-200000" b="-127632"/>
                          </a:stretch>
                        </a:blipFill>
                      </a:tcPr>
                    </a:tc>
                    <a:tc>
                      <a:txBody>
                        <a:bodyPr/>
                        <a:lstStyle/>
                        <a:p>
                          <a:endParaRPr lang="zh-CN"/>
                        </a:p>
                      </a:txBody>
                      <a:tcPr>
                        <a:blipFill>
                          <a:blip r:embed="rId3"/>
                          <a:stretch>
                            <a:fillRect l="-200458" t="-107895" r="-100458" b="-127632"/>
                          </a:stretch>
                        </a:blipFill>
                      </a:tcPr>
                    </a:tc>
                    <a:tc>
                      <a:txBody>
                        <a:bodyPr/>
                        <a:lstStyle/>
                        <a:p>
                          <a:endParaRPr lang="zh-CN"/>
                        </a:p>
                      </a:txBody>
                      <a:tcPr>
                        <a:blipFill>
                          <a:blip r:embed="rId3"/>
                          <a:stretch>
                            <a:fillRect l="-299772" t="-107895" r="-228" b="-127632"/>
                          </a:stretch>
                        </a:blipFill>
                      </a:tcPr>
                    </a:tc>
                    <a:extLst>
                      <a:ext uri="{0D108BD9-81ED-4DB2-BD59-A6C34878D82A}">
                        <a16:rowId xmlns:a16="http://schemas.microsoft.com/office/drawing/2014/main" val="3912272428"/>
                      </a:ext>
                    </a:extLst>
                  </a:tr>
                  <a:tr h="457200">
                    <a:tc>
                      <a:txBody>
                        <a:bodyPr/>
                        <a:lstStyle/>
                        <a:p>
                          <a:endParaRPr lang="zh-CN"/>
                        </a:p>
                      </a:txBody>
                      <a:tcPr>
                        <a:blipFill>
                          <a:blip r:embed="rId3"/>
                          <a:stretch>
                            <a:fillRect t="-210667" r="-300000" b="-29333"/>
                          </a:stretch>
                        </a:blipFill>
                      </a:tcPr>
                    </a:tc>
                    <a:tc>
                      <a:txBody>
                        <a:bodyPr/>
                        <a:lstStyle/>
                        <a:p>
                          <a:endParaRPr lang="zh-CN"/>
                        </a:p>
                      </a:txBody>
                      <a:tcPr>
                        <a:blipFill>
                          <a:blip r:embed="rId3"/>
                          <a:stretch>
                            <a:fillRect l="-100000" t="-210667" r="-200000" b="-29333"/>
                          </a:stretch>
                        </a:blipFill>
                      </a:tcPr>
                    </a:tc>
                    <a:tc>
                      <a:txBody>
                        <a:bodyPr/>
                        <a:lstStyle/>
                        <a:p>
                          <a:endParaRPr lang="zh-CN"/>
                        </a:p>
                      </a:txBody>
                      <a:tcPr>
                        <a:blipFill>
                          <a:blip r:embed="rId3"/>
                          <a:stretch>
                            <a:fillRect l="-200458" t="-210667" r="-100458" b="-29333"/>
                          </a:stretch>
                        </a:blipFill>
                      </a:tcPr>
                    </a:tc>
                    <a:tc>
                      <a:txBody>
                        <a:bodyPr/>
                        <a:lstStyle/>
                        <a:p>
                          <a:endParaRPr lang="zh-CN"/>
                        </a:p>
                      </a:txBody>
                      <a:tcPr>
                        <a:blipFill>
                          <a:blip r:embed="rId3"/>
                          <a:stretch>
                            <a:fillRect l="-299772" t="-210667" r="-228" b="-29333"/>
                          </a:stretch>
                        </a:blipFill>
                      </a:tcPr>
                    </a:tc>
                    <a:extLst>
                      <a:ext uri="{0D108BD9-81ED-4DB2-BD59-A6C34878D82A}">
                        <a16:rowId xmlns:a16="http://schemas.microsoft.com/office/drawing/2014/main" val="3843544690"/>
                      </a:ext>
                    </a:extLst>
                  </a:tr>
                </a:tbl>
              </a:graphicData>
            </a:graphic>
          </p:graphicFrame>
        </mc:Fallback>
      </mc:AlternateContent>
    </p:spTree>
    <p:extLst>
      <p:ext uri="{BB962C8B-B14F-4D97-AF65-F5344CB8AC3E}">
        <p14:creationId xmlns:p14="http://schemas.microsoft.com/office/powerpoint/2010/main" val="8700236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系统规范说明</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gn="just"/>
                <a:r>
                  <a:rPr lang="zh-CN" altLang="en-US" dirty="0"/>
                  <a:t>之前我们用命题来表示系统规范说明</a:t>
                </a:r>
                <a:r>
                  <a:rPr lang="en-US" altLang="zh-CN" dirty="0"/>
                  <a:t>. </a:t>
                </a:r>
                <a:r>
                  <a:rPr lang="zh-CN" altLang="en-US" dirty="0"/>
                  <a:t>然而</a:t>
                </a:r>
                <a:r>
                  <a:rPr lang="en-US" altLang="zh-CN" dirty="0"/>
                  <a:t>, </a:t>
                </a:r>
                <a:r>
                  <a:rPr lang="zh-CN" altLang="en-US" dirty="0"/>
                  <a:t>许多系统规范说明涉及谓词和量词</a:t>
                </a:r>
                <a:r>
                  <a:rPr lang="en-US" altLang="zh-CN" dirty="0"/>
                  <a:t>. </a:t>
                </a:r>
                <a:r>
                  <a:rPr lang="zh-CN" altLang="en-US" dirty="0"/>
                  <a:t>谓词逻辑可以用来描述系统规范说明</a:t>
                </a:r>
                <a:r>
                  <a:rPr lang="en-US" dirty="0"/>
                  <a:t>.</a:t>
                </a:r>
              </a:p>
              <a:p>
                <a:r>
                  <a:rPr lang="zh-CN" altLang="en-US" dirty="0"/>
                  <a:t>例</a:t>
                </a:r>
                <a:r>
                  <a:rPr lang="en-US" altLang="zh-CN" dirty="0"/>
                  <a:t>:</a:t>
                </a:r>
                <a:r>
                  <a:rPr lang="zh-CN" altLang="en-US" dirty="0"/>
                  <a:t>翻译以下语句</a:t>
                </a:r>
                <a:r>
                  <a:rPr lang="en-US" dirty="0"/>
                  <a:t>:</a:t>
                </a:r>
              </a:p>
              <a:p>
                <a:pPr lvl="1"/>
                <a:r>
                  <a:rPr lang="en-US" dirty="0"/>
                  <a:t>“</a:t>
                </a:r>
                <a:r>
                  <a:rPr lang="zh-CN" altLang="en-US" dirty="0"/>
                  <a:t>每封大于</a:t>
                </a:r>
                <a:r>
                  <a:rPr lang="en-US" altLang="zh-CN" dirty="0"/>
                  <a:t>1MB</a:t>
                </a:r>
                <a:r>
                  <a:rPr lang="zh-CN" altLang="en-US" dirty="0"/>
                  <a:t>的邮件会被压缩</a:t>
                </a:r>
                <a:r>
                  <a:rPr lang="en-US" dirty="0"/>
                  <a:t>.”</a:t>
                </a:r>
              </a:p>
              <a:p>
                <a:pPr lvl="1"/>
                <a:r>
                  <a:rPr lang="en-US" dirty="0"/>
                  <a:t>“</a:t>
                </a:r>
                <a:r>
                  <a:rPr lang="zh-CN" altLang="en-US" dirty="0"/>
                  <a:t>如果一个用户处于活动状态</a:t>
                </a:r>
                <a:r>
                  <a:rPr lang="en-US" altLang="zh-CN" dirty="0"/>
                  <a:t>, </a:t>
                </a:r>
                <a:r>
                  <a:rPr lang="zh-CN" altLang="en-US" dirty="0"/>
                  <a:t>那么至少有一条网络链路是有效的</a:t>
                </a:r>
                <a:r>
                  <a:rPr lang="en-US" dirty="0"/>
                  <a:t>.”</a:t>
                </a:r>
              </a:p>
              <a:p>
                <a:r>
                  <a:rPr lang="zh-CN" altLang="en-US" dirty="0"/>
                  <a:t>解</a:t>
                </a:r>
                <a:r>
                  <a:rPr lang="en-US" altLang="zh-CN" dirty="0"/>
                  <a:t>:</a:t>
                </a:r>
              </a:p>
              <a:p>
                <a:pPr lvl="1"/>
                <a14:m>
                  <m:oMath xmlns:m="http://schemas.openxmlformats.org/officeDocument/2006/math">
                    <m:r>
                      <a:rPr lang="en-US" altLang="zh-CN" b="0" i="1" smtClean="0">
                        <a:latin typeface="Cambria Math" panose="02040503050406030204" pitchFamily="18" charset="0"/>
                      </a:rPr>
                      <m:t>𝐿</m:t>
                    </m:r>
                    <m:r>
                      <a:rPr lang="en-US" altLang="zh-CN">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a:latin typeface="Cambria Math" panose="02040503050406030204" pitchFamily="18" charset="0"/>
                      </a:rPr>
                      <m:t>)</m:t>
                    </m:r>
                  </m:oMath>
                </a14:m>
                <a:r>
                  <a:rPr lang="zh-CN" altLang="en-US" dirty="0"/>
                  <a:t>表示</a:t>
                </a:r>
                <a14:m>
                  <m:oMath xmlns:m="http://schemas.openxmlformats.org/officeDocument/2006/math">
                    <m:r>
                      <a:rPr lang="zh-CN" altLang="en-US" i="1">
                        <a:latin typeface="Cambria Math" panose="02040503050406030204" pitchFamily="18" charset="0"/>
                      </a:rPr>
                      <m:t>“</m:t>
                    </m:r>
                  </m:oMath>
                </a14:m>
                <a:r>
                  <a:rPr lang="zh-CN" altLang="en-US" dirty="0"/>
                  <a:t>邮件</a:t>
                </a:r>
                <a14:m>
                  <m:oMath xmlns:m="http://schemas.openxmlformats.org/officeDocument/2006/math">
                    <m:r>
                      <a:rPr lang="en-US" altLang="zh-CN" i="1">
                        <a:latin typeface="Cambria Math" panose="02040503050406030204" pitchFamily="18" charset="0"/>
                      </a:rPr>
                      <m:t>𝑚</m:t>
                    </m:r>
                  </m:oMath>
                </a14:m>
                <a:r>
                  <a:rPr lang="zh-CN" altLang="en-US" dirty="0"/>
                  <a:t>大于</a:t>
                </a:r>
                <a14:m>
                  <m:oMath xmlns:m="http://schemas.openxmlformats.org/officeDocument/2006/math">
                    <m:r>
                      <a:rPr lang="en-US" altLang="zh-CN" i="1">
                        <a:latin typeface="Cambria Math" panose="02040503050406030204" pitchFamily="18" charset="0"/>
                      </a:rPr>
                      <m:t>𝑦</m:t>
                    </m:r>
                  </m:oMath>
                </a14:m>
                <a:r>
                  <a:rPr lang="en-US" altLang="zh-CN" dirty="0"/>
                  <a:t>MB</a:t>
                </a:r>
                <a14:m>
                  <m:oMath xmlns:m="http://schemas.openxmlformats.org/officeDocument/2006/math">
                    <m:r>
                      <a:rPr lang="zh-CN" altLang="en-US" i="1">
                        <a:latin typeface="Cambria Math" panose="02040503050406030204" pitchFamily="18" charset="0"/>
                      </a:rPr>
                      <m:t>”</m:t>
                    </m:r>
                  </m:oMath>
                </a14:m>
                <a:endParaRPr lang="en-US" altLang="zh-CN" dirty="0"/>
              </a:p>
              <a:p>
                <a:pPr lvl="1"/>
                <a14:m>
                  <m:oMath xmlns:m="http://schemas.openxmlformats.org/officeDocument/2006/math">
                    <m:r>
                      <a:rPr lang="en-US" altLang="zh-CN" b="0" i="1" smtClean="0">
                        <a:latin typeface="Cambria Math" panose="02040503050406030204" pitchFamily="18" charset="0"/>
                      </a:rPr>
                      <m:t>𝐶</m:t>
                    </m:r>
                    <m:r>
                      <a:rPr lang="en-US" altLang="zh-CN" i="1">
                        <a:latin typeface="Cambria Math" panose="02040503050406030204" pitchFamily="18" charset="0"/>
                      </a:rPr>
                      <m:t>(</m:t>
                    </m:r>
                    <m:r>
                      <a:rPr lang="en-US" altLang="zh-CN" b="0" i="1" smtClean="0">
                        <a:latin typeface="Cambria Math" panose="02040503050406030204" pitchFamily="18" charset="0"/>
                      </a:rPr>
                      <m:t>𝑚</m:t>
                    </m:r>
                    <m:r>
                      <a:rPr lang="en-US" altLang="zh-CN" i="1">
                        <a:latin typeface="Cambria Math" panose="02040503050406030204" pitchFamily="18" charset="0"/>
                      </a:rPr>
                      <m:t>)</m:t>
                    </m:r>
                  </m:oMath>
                </a14:m>
                <a:r>
                  <a:rPr lang="zh-CN" altLang="en-US" dirty="0"/>
                  <a:t>表示</a:t>
                </a:r>
                <a14:m>
                  <m:oMath xmlns:m="http://schemas.openxmlformats.org/officeDocument/2006/math">
                    <m:r>
                      <a:rPr lang="zh-CN" altLang="en-US" i="1">
                        <a:latin typeface="Cambria Math" panose="02040503050406030204" pitchFamily="18" charset="0"/>
                      </a:rPr>
                      <m:t>“</m:t>
                    </m:r>
                  </m:oMath>
                </a14:m>
                <a:r>
                  <a:rPr lang="zh-CN" altLang="en-US" dirty="0"/>
                  <a:t>邮件</a:t>
                </a:r>
                <a14:m>
                  <m:oMath xmlns:m="http://schemas.openxmlformats.org/officeDocument/2006/math">
                    <m:r>
                      <a:rPr lang="en-US" altLang="zh-CN" i="1">
                        <a:latin typeface="Cambria Math" panose="02040503050406030204" pitchFamily="18" charset="0"/>
                      </a:rPr>
                      <m:t>𝑚</m:t>
                    </m:r>
                  </m:oMath>
                </a14:m>
                <a:r>
                  <a:rPr lang="zh-CN" altLang="en-US" dirty="0"/>
                  <a:t>会被压缩</a:t>
                </a:r>
                <a14:m>
                  <m:oMath xmlns:m="http://schemas.openxmlformats.org/officeDocument/2006/math">
                    <m:r>
                      <a:rPr lang="zh-CN" altLang="en-US" i="1">
                        <a:latin typeface="Cambria Math" panose="02040503050406030204" pitchFamily="18" charset="0"/>
                      </a:rPr>
                      <m:t>”</m:t>
                    </m:r>
                  </m:oMath>
                </a14:m>
                <a:endParaRPr lang="en-US" altLang="zh-CN" dirty="0"/>
              </a:p>
              <a:p>
                <a:pPr lvl="1"/>
                <a14:m>
                  <m:oMath xmlns:m="http://schemas.openxmlformats.org/officeDocument/2006/math">
                    <m:r>
                      <a:rPr lang="en-US" altLang="zh-CN" b="0" i="1" smtClean="0">
                        <a:latin typeface="Cambria Math" panose="02040503050406030204" pitchFamily="18" charset="0"/>
                      </a:rPr>
                      <m:t>𝐴</m:t>
                    </m:r>
                    <m:r>
                      <a:rPr lang="en-US" altLang="zh-CN" i="1">
                        <a:latin typeface="Cambria Math" panose="02040503050406030204" pitchFamily="18" charset="0"/>
                      </a:rPr>
                      <m:t>(</m:t>
                    </m:r>
                    <m:r>
                      <a:rPr lang="en-US" altLang="zh-CN" b="0" i="1" smtClean="0">
                        <a:latin typeface="Cambria Math" panose="02040503050406030204" pitchFamily="18" charset="0"/>
                      </a:rPr>
                      <m:t>𝑢</m:t>
                    </m:r>
                    <m:r>
                      <a:rPr lang="en-US" altLang="zh-CN" i="1">
                        <a:latin typeface="Cambria Math" panose="02040503050406030204" pitchFamily="18" charset="0"/>
                      </a:rPr>
                      <m:t>)</m:t>
                    </m:r>
                  </m:oMath>
                </a14:m>
                <a:r>
                  <a:rPr lang="zh-CN" altLang="en-US" dirty="0"/>
                  <a:t>表示</a:t>
                </a:r>
                <a14:m>
                  <m:oMath xmlns:m="http://schemas.openxmlformats.org/officeDocument/2006/math">
                    <m:r>
                      <a:rPr lang="zh-CN" altLang="en-US" i="1">
                        <a:latin typeface="Cambria Math" panose="02040503050406030204" pitchFamily="18" charset="0"/>
                      </a:rPr>
                      <m:t>“</m:t>
                    </m:r>
                  </m:oMath>
                </a14:m>
                <a:r>
                  <a:rPr lang="zh-CN" altLang="en-US" dirty="0"/>
                  <a:t>用户</a:t>
                </a:r>
                <a14:m>
                  <m:oMath xmlns:m="http://schemas.openxmlformats.org/officeDocument/2006/math">
                    <m:r>
                      <a:rPr lang="en-US" altLang="zh-CN" i="1">
                        <a:latin typeface="Cambria Math" panose="02040503050406030204" pitchFamily="18" charset="0"/>
                      </a:rPr>
                      <m:t>𝑢</m:t>
                    </m:r>
                  </m:oMath>
                </a14:m>
                <a:r>
                  <a:rPr lang="zh-CN" altLang="en-US" dirty="0"/>
                  <a:t>处于活动状态</a:t>
                </a:r>
                <a14:m>
                  <m:oMath xmlns:m="http://schemas.openxmlformats.org/officeDocument/2006/math">
                    <m:r>
                      <a:rPr lang="zh-CN" altLang="en-US" i="1">
                        <a:latin typeface="Cambria Math" panose="02040503050406030204" pitchFamily="18" charset="0"/>
                      </a:rPr>
                      <m:t>”</m:t>
                    </m:r>
                  </m:oMath>
                </a14:m>
                <a:endParaRPr lang="en-US" altLang="zh-CN" dirty="0"/>
              </a:p>
              <a:p>
                <a:pPr lvl="1"/>
                <a14:m>
                  <m:oMath xmlns:m="http://schemas.openxmlformats.org/officeDocument/2006/math">
                    <m:r>
                      <a:rPr lang="en-US" altLang="zh-CN" b="0" i="1" smtClean="0">
                        <a:latin typeface="Cambria Math" panose="02040503050406030204" pitchFamily="18" charset="0"/>
                      </a:rPr>
                      <m:t>𝑆</m:t>
                    </m:r>
                    <m:r>
                      <a:rPr lang="en-US" altLang="zh-CN">
                        <a:latin typeface="Cambria Math" panose="02040503050406030204" pitchFamily="18" charset="0"/>
                      </a:rPr>
                      <m:t>(</m:t>
                    </m:r>
                    <m:r>
                      <a:rPr lang="en-US" altLang="zh-CN" b="0" i="1" smtClean="0">
                        <a:latin typeface="Cambria Math" panose="02040503050406030204" pitchFamily="18" charset="0"/>
                      </a:rPr>
                      <m:t>𝑛</m:t>
                    </m:r>
                    <m:r>
                      <a:rPr lang="en-US" altLang="zh-CN" i="1">
                        <a:latin typeface="Cambria Math" panose="02040503050406030204" pitchFamily="18" charset="0"/>
                      </a:rPr>
                      <m:t>,</m:t>
                    </m:r>
                    <m:r>
                      <a:rPr lang="en-US" altLang="zh-CN" b="0" i="1" smtClean="0">
                        <a:latin typeface="Cambria Math" panose="02040503050406030204" pitchFamily="18" charset="0"/>
                      </a:rPr>
                      <m:t>𝑥</m:t>
                    </m:r>
                    <m:r>
                      <a:rPr lang="en-US" altLang="zh-CN">
                        <a:latin typeface="Cambria Math" panose="02040503050406030204" pitchFamily="18" charset="0"/>
                      </a:rPr>
                      <m:t>)</m:t>
                    </m:r>
                  </m:oMath>
                </a14:m>
                <a:r>
                  <a:rPr lang="zh-CN" altLang="en-US" dirty="0"/>
                  <a:t>表示</a:t>
                </a:r>
                <a14:m>
                  <m:oMath xmlns:m="http://schemas.openxmlformats.org/officeDocument/2006/math">
                    <m:r>
                      <a:rPr lang="zh-CN" altLang="en-US" i="1">
                        <a:latin typeface="Cambria Math" panose="02040503050406030204" pitchFamily="18" charset="0"/>
                      </a:rPr>
                      <m:t>“</m:t>
                    </m:r>
                  </m:oMath>
                </a14:m>
                <a:r>
                  <a:rPr lang="zh-CN" altLang="en-US" dirty="0"/>
                  <a:t>网络链路</a:t>
                </a:r>
                <a14:m>
                  <m:oMath xmlns:m="http://schemas.openxmlformats.org/officeDocument/2006/math">
                    <m:r>
                      <a:rPr lang="en-US" altLang="zh-CN" i="1">
                        <a:latin typeface="Cambria Math" panose="02040503050406030204" pitchFamily="18" charset="0"/>
                      </a:rPr>
                      <m:t>𝑛</m:t>
                    </m:r>
                  </m:oMath>
                </a14:m>
                <a:r>
                  <a:rPr lang="zh-CN" altLang="en-US" dirty="0"/>
                  <a:t>处于</a:t>
                </a:r>
                <a14:m>
                  <m:oMath xmlns:m="http://schemas.openxmlformats.org/officeDocument/2006/math">
                    <m:r>
                      <a:rPr lang="en-US" altLang="zh-CN" i="1">
                        <a:latin typeface="Cambria Math" panose="02040503050406030204" pitchFamily="18" charset="0"/>
                      </a:rPr>
                      <m:t>𝑥</m:t>
                    </m:r>
                  </m:oMath>
                </a14:m>
                <a:r>
                  <a:rPr lang="zh-CN" altLang="en-US" dirty="0"/>
                  <a:t>状态</a:t>
                </a:r>
                <a14:m>
                  <m:oMath xmlns:m="http://schemas.openxmlformats.org/officeDocument/2006/math">
                    <m:r>
                      <a:rPr lang="zh-CN" altLang="en-US" i="1">
                        <a:latin typeface="Cambria Math" panose="02040503050406030204" pitchFamily="18" charset="0"/>
                      </a:rPr>
                      <m:t>”</m:t>
                    </m:r>
                  </m:oMath>
                </a14:m>
                <a:endParaRPr lang="en-US" altLang="zh-CN" dirty="0"/>
              </a:p>
              <a:p>
                <a:pPr lvl="1"/>
                <a:r>
                  <a:rPr lang="en-US" altLang="zh-CN" dirty="0"/>
                  <a:t> </a:t>
                </a:r>
                <a:r>
                  <a:rPr lang="zh-CN" altLang="en-US" dirty="0"/>
                  <a:t>那么翻译为</a:t>
                </a:r>
                <a:r>
                  <a:rPr lang="en-US" dirty="0"/>
                  <a:t>:</a:t>
                </a:r>
                <a:r>
                  <a:rPr lang="zh-CN" altLang="en-US" dirty="0"/>
                  <a:t> </a:t>
                </a:r>
                <a14:m>
                  <m:oMath xmlns:m="http://schemas.openxmlformats.org/officeDocument/2006/math">
                    <m:r>
                      <a:rPr lang="zh-CN" altLang="en-US">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i="1">
                        <a:latin typeface="Cambria Math" panose="02040503050406030204" pitchFamily="18" charset="0"/>
                      </a:rPr>
                      <m:t>𝐿</m:t>
                    </m:r>
                    <m:r>
                      <a:rPr lang="en-US" altLang="zh-CN">
                        <a:latin typeface="Cambria Math" panose="02040503050406030204" pitchFamily="18" charset="0"/>
                      </a:rPr>
                      <m:t>(</m:t>
                    </m:r>
                    <m:r>
                      <a:rPr lang="en-US" altLang="zh-CN" i="1">
                        <a:latin typeface="Cambria Math" panose="02040503050406030204" pitchFamily="18" charset="0"/>
                      </a:rPr>
                      <m:t>𝑚</m:t>
                    </m:r>
                    <m:r>
                      <a:rPr lang="en-US" altLang="zh-CN" i="1">
                        <a:latin typeface="Cambria Math" panose="02040503050406030204" pitchFamily="18" charset="0"/>
                      </a:rPr>
                      <m:t>,1</m:t>
                    </m:r>
                    <m:r>
                      <a:rPr lang="en-US" altLang="zh-CN">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b="0" i="0" smtClean="0">
                        <a:latin typeface="Cambria Math" panose="02040503050406030204" pitchFamily="18" charset="0"/>
                      </a:rPr>
                      <m:t>)</m:t>
                    </m:r>
                  </m:oMath>
                </a14:m>
                <a:endParaRPr lang="en-US" dirty="0"/>
              </a:p>
              <a:p>
                <a:pPr lvl="1"/>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𝑢𝐴</m:t>
                    </m:r>
                    <m:r>
                      <a:rPr lang="en-US" altLang="zh-CN" i="1">
                        <a:latin typeface="Cambria Math" panose="02040503050406030204" pitchFamily="18" charset="0"/>
                      </a:rPr>
                      <m:t>(</m:t>
                    </m:r>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b="0" i="1" smtClean="0">
                        <a:latin typeface="Cambria Math" panose="02040503050406030204" pitchFamily="18" charset="0"/>
                      </a:rPr>
                      <m:t>𝑛𝑆</m:t>
                    </m:r>
                    <m:r>
                      <a:rPr lang="en-US" altLang="zh-CN" i="1">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zh-CN" altLang="en-US" i="1">
                        <a:latin typeface="Cambria Math" panose="02040503050406030204" pitchFamily="18" charset="0"/>
                      </a:rPr>
                      <m:t>有效</m:t>
                    </m:r>
                    <m:r>
                      <a:rPr lang="en-US" altLang="zh-CN" i="1">
                        <a:latin typeface="Cambria Math" panose="02040503050406030204" pitchFamily="18" charset="0"/>
                      </a:rPr>
                      <m:t>)</m:t>
                    </m:r>
                  </m:oMath>
                </a14:m>
                <a:endParaRPr lang="en-US" dirty="0"/>
              </a:p>
              <a:p>
                <a:endParaRPr lang="en-US" dirty="0"/>
              </a:p>
              <a:p>
                <a:endParaRPr lang="en-US" dirty="0"/>
              </a:p>
              <a:p>
                <a:endParaRPr lang="en-US" dirty="0"/>
              </a:p>
              <a:p>
                <a:endParaRPr lang="en-US" dirty="0"/>
              </a:p>
              <a:p>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r="-1110" b="-595"/>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7C21E2D2-1AFD-4D02-BCFD-9100DB5AA5C0}" type="datetime1">
              <a:rPr lang="zh-CN" altLang="en-US" smtClean="0"/>
              <a:t>2023/11/18</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97</a:t>
            </a:fld>
            <a:endParaRPr lang="zh-CN" altLang="en-US" dirty="0"/>
          </a:p>
        </p:txBody>
      </p:sp>
      <p:sp>
        <p:nvSpPr>
          <p:cNvPr id="7" name="页脚占位符 3"/>
          <p:cNvSpPr>
            <a:spLocks noGrp="1"/>
          </p:cNvSpPr>
          <p:nvPr>
            <p:ph type="ftr" sz="quarter" idx="11"/>
          </p:nvPr>
        </p:nvSpPr>
        <p:spPr>
          <a:xfrm>
            <a:off x="7010400" y="6377915"/>
            <a:ext cx="4800600" cy="403850"/>
          </a:xfrm>
        </p:spPr>
        <p:txBody>
          <a:bodyPr/>
          <a:lstStyle/>
          <a:p>
            <a:pPr algn="r"/>
            <a:r>
              <a:rPr lang="zh-CN" altLang="en-US" dirty="0"/>
              <a:t>华中科技大学</a:t>
            </a:r>
            <a:r>
              <a:rPr lang="en-US" altLang="zh-CN" dirty="0"/>
              <a:t>NNSS</a:t>
            </a:r>
            <a:r>
              <a:rPr lang="zh-CN" altLang="en-US" dirty="0"/>
              <a:t>实验室</a:t>
            </a:r>
          </a:p>
        </p:txBody>
      </p:sp>
    </p:spTree>
    <p:extLst>
      <p:ext uri="{BB962C8B-B14F-4D97-AF65-F5344CB8AC3E}">
        <p14:creationId xmlns:p14="http://schemas.microsoft.com/office/powerpoint/2010/main" val="1284292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down)">
                                      <p:cBhvr>
                                        <p:cTn id="7" dur="500"/>
                                        <p:tgtEl>
                                          <p:spTgt spid="3">
                                            <p:txEl>
                                              <p:pRg st="4" end="4"/>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down)">
                                      <p:cBhvr>
                                        <p:cTn id="10" dur="500"/>
                                        <p:tgtEl>
                                          <p:spTgt spid="3">
                                            <p:txEl>
                                              <p:pRg st="5" end="5"/>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down)">
                                      <p:cBhvr>
                                        <p:cTn id="13" dur="500"/>
                                        <p:tgtEl>
                                          <p:spTgt spid="3">
                                            <p:txEl>
                                              <p:pRg st="6" end="6"/>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wipe(down)">
                                      <p:cBhvr>
                                        <p:cTn id="16" dur="500"/>
                                        <p:tgtEl>
                                          <p:spTgt spid="3">
                                            <p:txEl>
                                              <p:pRg st="7" end="7"/>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wipe(down)">
                                      <p:cBhvr>
                                        <p:cTn id="19" dur="500"/>
                                        <p:tgtEl>
                                          <p:spTgt spid="3">
                                            <p:txEl>
                                              <p:pRg st="8" end="8"/>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9" end="9"/>
                                            </p:txEl>
                                          </p:spTgt>
                                        </p:tgtEl>
                                        <p:attrNameLst>
                                          <p:attrName>style.visibility</p:attrName>
                                        </p:attrNameLst>
                                      </p:cBhvr>
                                      <p:to>
                                        <p:strVal val="visible"/>
                                      </p:to>
                                    </p:set>
                                    <p:animEffect transition="in" filter="wipe(down)">
                                      <p:cBhvr>
                                        <p:cTn id="22" dur="500"/>
                                        <p:tgtEl>
                                          <p:spTgt spid="3">
                                            <p:txEl>
                                              <p:pRg st="9" end="9"/>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animEffect transition="in" filter="wipe(down)">
                                      <p:cBhvr>
                                        <p:cTn id="2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路易斯</a:t>
            </a:r>
            <a:r>
              <a:rPr lang="en-US" altLang="zh-CN"/>
              <a:t>.</a:t>
            </a:r>
            <a:r>
              <a:rPr lang="zh-CN" altLang="en-US"/>
              <a:t>卡罗尔的例子</a:t>
            </a:r>
            <a:endParaRPr lang="en-US" dirty="0"/>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normAutofit/>
              </a:bodyPr>
              <a:lstStyle/>
              <a:p>
                <a:r>
                  <a:rPr lang="zh-CN" altLang="en-US" dirty="0"/>
                  <a:t>前两句为前提</a:t>
                </a:r>
                <a:r>
                  <a:rPr lang="en-US" altLang="zh-CN" dirty="0"/>
                  <a:t>, </a:t>
                </a:r>
                <a:r>
                  <a:rPr lang="zh-CN" altLang="en-US" dirty="0"/>
                  <a:t>第三句为结论</a:t>
                </a:r>
                <a:r>
                  <a:rPr lang="en-US" dirty="0"/>
                  <a:t>. </a:t>
                </a:r>
              </a:p>
              <a:p>
                <a:pPr lvl="1"/>
                <a14:m>
                  <m:oMath xmlns:m="http://schemas.openxmlformats.org/officeDocument/2006/math">
                    <m:r>
                      <a:rPr lang="zh-CN" altLang="en-US" i="1">
                        <a:latin typeface="Cambria Math" panose="02040503050406030204" pitchFamily="18" charset="0"/>
                      </a:rPr>
                      <m:t>“</m:t>
                    </m:r>
                  </m:oMath>
                </a14:m>
                <a:r>
                  <a:rPr lang="zh-CN" altLang="en-US" dirty="0">
                    <a:solidFill>
                      <a:srgbClr val="C00000"/>
                    </a:solidFill>
                  </a:rPr>
                  <a:t>所有</a:t>
                </a:r>
                <a:r>
                  <a:rPr lang="zh-CN" altLang="en-US" dirty="0"/>
                  <a:t>狮子都是凶猛的</a:t>
                </a:r>
                <a:r>
                  <a:rPr lang="en-US" dirty="0"/>
                  <a:t>.</a:t>
                </a:r>
                <a14:m>
                  <m:oMath xmlns:m="http://schemas.openxmlformats.org/officeDocument/2006/math">
                    <m:r>
                      <a:rPr lang="zh-CN" altLang="en-US" i="1">
                        <a:latin typeface="Cambria Math" panose="02040503050406030204" pitchFamily="18" charset="0"/>
                      </a:rPr>
                      <m:t>”</m:t>
                    </m:r>
                  </m:oMath>
                </a14:m>
                <a:endParaRPr lang="en-US" dirty="0"/>
              </a:p>
              <a:p>
                <a:pPr lvl="1"/>
                <a14:m>
                  <m:oMath xmlns:m="http://schemas.openxmlformats.org/officeDocument/2006/math">
                    <m:r>
                      <a:rPr lang="zh-CN" altLang="en-US" i="1">
                        <a:latin typeface="Cambria Math" panose="02040503050406030204" pitchFamily="18" charset="0"/>
                      </a:rPr>
                      <m:t>“</m:t>
                    </m:r>
                  </m:oMath>
                </a14:m>
                <a:r>
                  <a:rPr lang="zh-CN" altLang="en-US" dirty="0">
                    <a:solidFill>
                      <a:srgbClr val="C00000"/>
                    </a:solidFill>
                  </a:rPr>
                  <a:t>有些</a:t>
                </a:r>
                <a:r>
                  <a:rPr lang="zh-CN" altLang="en-US" dirty="0"/>
                  <a:t>狮子不喝咖啡</a:t>
                </a:r>
                <a:r>
                  <a:rPr lang="en-US" dirty="0"/>
                  <a:t>.</a:t>
                </a:r>
                <a14:m>
                  <m:oMath xmlns:m="http://schemas.openxmlformats.org/officeDocument/2006/math">
                    <m:r>
                      <a:rPr lang="zh-CN" altLang="en-US" i="1">
                        <a:latin typeface="Cambria Math" panose="02040503050406030204" pitchFamily="18" charset="0"/>
                      </a:rPr>
                      <m:t>”</m:t>
                    </m:r>
                  </m:oMath>
                </a14:m>
                <a:endParaRPr lang="en-US" dirty="0"/>
              </a:p>
              <a:p>
                <a:pPr lvl="1"/>
                <a14:m>
                  <m:oMath xmlns:m="http://schemas.openxmlformats.org/officeDocument/2006/math">
                    <m:r>
                      <a:rPr lang="zh-CN" altLang="en-US" i="1">
                        <a:latin typeface="Cambria Math" panose="02040503050406030204" pitchFamily="18" charset="0"/>
                      </a:rPr>
                      <m:t>“</m:t>
                    </m:r>
                  </m:oMath>
                </a14:m>
                <a:r>
                  <a:rPr lang="zh-CN" altLang="en-US" dirty="0">
                    <a:solidFill>
                      <a:srgbClr val="C00000"/>
                    </a:solidFill>
                  </a:rPr>
                  <a:t>有些</a:t>
                </a:r>
                <a:r>
                  <a:rPr lang="zh-CN" altLang="en-US" dirty="0"/>
                  <a:t>凶猛的动物不喝咖啡</a:t>
                </a:r>
                <a:r>
                  <a:rPr lang="en-US" dirty="0"/>
                  <a:t>.</a:t>
                </a:r>
                <a14:m>
                  <m:oMath xmlns:m="http://schemas.openxmlformats.org/officeDocument/2006/math">
                    <m:r>
                      <a:rPr lang="zh-CN" altLang="en-US" i="1">
                        <a:latin typeface="Cambria Math" panose="02040503050406030204" pitchFamily="18" charset="0"/>
                      </a:rPr>
                      <m:t>”</m:t>
                    </m:r>
                  </m:oMath>
                </a14:m>
                <a:r>
                  <a:rPr lang="en-US" dirty="0"/>
                  <a:t> </a:t>
                </a:r>
              </a:p>
              <a:p>
                <a14:m>
                  <m:oMath xmlns:m="http://schemas.openxmlformats.org/officeDocument/2006/math">
                    <m:r>
                      <a:rPr lang="en-US" altLang="zh-CN" b="0" i="1" smtClean="0">
                        <a:latin typeface="Cambria Math" panose="02040503050406030204" pitchFamily="18" charset="0"/>
                      </a:rPr>
                      <m:t>𝑃</m:t>
                    </m:r>
                    <m:r>
                      <a:rPr lang="en-US" altLang="zh-CN" i="1">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rPr>
                      <m:t>)</m:t>
                    </m:r>
                  </m:oMath>
                </a14:m>
                <a:r>
                  <a:rPr lang="zh-CN" altLang="en-US" dirty="0"/>
                  <a:t>表示</a:t>
                </a:r>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𝑥</m:t>
                    </m:r>
                  </m:oMath>
                </a14:m>
                <a:r>
                  <a:rPr lang="zh-CN" altLang="en-US" dirty="0"/>
                  <a:t>是狮子</a:t>
                </a:r>
                <a:r>
                  <a:rPr lang="en-US" altLang="zh-CN" dirty="0"/>
                  <a:t>,</a:t>
                </a:r>
                <a14:m>
                  <m:oMath xmlns:m="http://schemas.openxmlformats.org/officeDocument/2006/math">
                    <m:r>
                      <a:rPr lang="zh-CN" altLang="en-US" i="1">
                        <a:latin typeface="Cambria Math" panose="02040503050406030204" pitchFamily="18" charset="0"/>
                      </a:rPr>
                      <m:t>”</m:t>
                    </m:r>
                  </m:oMath>
                </a14:m>
                <a:r>
                  <a:rPr lang="en-US" dirty="0"/>
                  <a:t> </a:t>
                </a:r>
                <a14:m>
                  <m:oMath xmlns:m="http://schemas.openxmlformats.org/officeDocument/2006/math">
                    <m:r>
                      <a:rPr lang="en-US" altLang="zh-CN" b="0" i="1" smtClean="0">
                        <a:latin typeface="Cambria Math" panose="02040503050406030204" pitchFamily="18" charset="0"/>
                      </a:rPr>
                      <m:t>𝑄</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zh-CN" altLang="en-US" dirty="0"/>
                  <a:t>表示</a:t>
                </a:r>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𝑥</m:t>
                    </m:r>
                  </m:oMath>
                </a14:m>
                <a:r>
                  <a:rPr lang="zh-CN" altLang="en-US" dirty="0"/>
                  <a:t>是凶猛的</a:t>
                </a:r>
                <a:r>
                  <a:rPr lang="en-US" altLang="zh-CN" dirty="0"/>
                  <a:t>,</a:t>
                </a:r>
                <a14:m>
                  <m:oMath xmlns:m="http://schemas.openxmlformats.org/officeDocument/2006/math">
                    <m:r>
                      <a:rPr lang="zh-CN" altLang="en-US" i="1">
                        <a:latin typeface="Cambria Math" panose="02040503050406030204" pitchFamily="18" charset="0"/>
                      </a:rPr>
                      <m:t>”</m:t>
                    </m:r>
                  </m:oMath>
                </a14:m>
                <a:r>
                  <a:rPr lang="en-US" dirty="0"/>
                  <a:t> </a:t>
                </a:r>
                <a14:m>
                  <m:oMath xmlns:m="http://schemas.openxmlformats.org/officeDocument/2006/math">
                    <m:r>
                      <a:rPr lang="en-US" altLang="zh-CN" b="0" i="1" smtClean="0">
                        <a:latin typeface="Cambria Math" panose="02040503050406030204" pitchFamily="18" charset="0"/>
                      </a:rPr>
                      <m:t>𝑅</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zh-CN" altLang="en-US" dirty="0"/>
                  <a:t>表示</a:t>
                </a:r>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𝑥</m:t>
                    </m:r>
                  </m:oMath>
                </a14:m>
                <a:r>
                  <a:rPr lang="zh-CN" altLang="en-US" dirty="0"/>
                  <a:t>喝咖啡</a:t>
                </a:r>
                <a14:m>
                  <m:oMath xmlns:m="http://schemas.openxmlformats.org/officeDocument/2006/math">
                    <m:r>
                      <a:rPr lang="zh-CN" altLang="en-US" i="1">
                        <a:latin typeface="Cambria Math" panose="02040503050406030204" pitchFamily="18" charset="0"/>
                      </a:rPr>
                      <m:t>”</m:t>
                    </m:r>
                  </m:oMath>
                </a14:m>
                <a:r>
                  <a:rPr lang="en-US" altLang="zh-CN" dirty="0"/>
                  <a:t>, </a:t>
                </a:r>
                <a:r>
                  <a:rPr lang="zh-CN" altLang="en-US" dirty="0"/>
                  <a:t>那么以上三句话可以表述为</a:t>
                </a:r>
                <a:r>
                  <a:rPr lang="en-US" altLang="zh-CN" dirty="0"/>
                  <a:t>:</a:t>
                </a:r>
                <a:endParaRPr lang="en-US" dirty="0"/>
              </a:p>
              <a:p>
                <a:pPr lvl="1"/>
                <a14:m>
                  <m:oMath xmlns:m="http://schemas.openxmlformats.org/officeDocument/2006/math">
                    <m:r>
                      <a:rPr lang="zh-CN" altLang="en-US">
                        <a:latin typeface="Cambria Math" panose="02040503050406030204" pitchFamily="18" charset="0"/>
                      </a:rPr>
                      <m:t>∀</m:t>
                    </m:r>
                    <m:r>
                      <a:rPr lang="en-US" altLang="zh-CN">
                        <a:latin typeface="Cambria Math" panose="02040503050406030204" pitchFamily="18" charset="0"/>
                      </a:rPr>
                      <m:t>𝑥</m:t>
                    </m:r>
                    <m:r>
                      <a:rPr lang="en-US" altLang="zh-CN">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a:latin typeface="Cambria Math" panose="02040503050406030204" pitchFamily="18" charset="0"/>
                          </a:rPr>
                          <m:t>𝑥</m:t>
                        </m:r>
                      </m:e>
                    </m:d>
                    <m:r>
                      <a:rPr lang="en-US" altLang="zh-CN" i="1">
                        <a:latin typeface="Cambria Math" panose="02040503050406030204" pitchFamily="18" charset="0"/>
                      </a:rPr>
                      <m:t>→</m:t>
                    </m:r>
                    <m:r>
                      <a:rPr lang="en-US" altLang="zh-CN" i="1">
                        <a:latin typeface="Cambria Math" panose="02040503050406030204" pitchFamily="18" charset="0"/>
                      </a:rPr>
                      <m:t>𝑄</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a:latin typeface="Cambria Math" panose="02040503050406030204" pitchFamily="18" charset="0"/>
                      </a:rPr>
                      <m:t>)</m:t>
                    </m:r>
                  </m:oMath>
                </a14:m>
                <a:endParaRPr lang="en-US" altLang="zh-CN" dirty="0">
                  <a:sym typeface="Symbol"/>
                </a:endParaRPr>
              </a:p>
              <a:p>
                <a:pPr lvl="1"/>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𝑥</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a:latin typeface="Cambria Math" panose="02040503050406030204" pitchFamily="18" charset="0"/>
                          </a:rPr>
                          <m:t>⋀¬</m:t>
                        </m:r>
                        <m:r>
                          <a:rPr lang="en-US" altLang="zh-CN" b="0" i="1" smtClean="0">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oMath>
                </a14:m>
                <a:endParaRPr lang="en-US" altLang="zh-CN" dirty="0">
                  <a:sym typeface="Symbol"/>
                </a:endParaRPr>
              </a:p>
              <a:p>
                <a:pPr lvl="1"/>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𝑥</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a:latin typeface="Cambria Math" panose="02040503050406030204" pitchFamily="18" charset="0"/>
                          </a:rPr>
                          <m:t>⋀¬</m:t>
                        </m:r>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oMath>
                </a14:m>
                <a:endParaRPr lang="en-US" altLang="zh-CN" dirty="0">
                  <a:sym typeface="Symbol"/>
                </a:endParaRPr>
              </a:p>
              <a:p>
                <a:r>
                  <a:rPr lang="en-US" altLang="zh-CN" dirty="0"/>
                  <a:t>(</a:t>
                </a:r>
                <a:r>
                  <a:rPr lang="zh-CN" altLang="en-US" dirty="0"/>
                  <a:t>备注</a:t>
                </a:r>
                <a:r>
                  <a:rPr lang="en-US" altLang="zh-CN" dirty="0"/>
                  <a:t>: </a:t>
                </a:r>
                <a:r>
                  <a:rPr lang="zh-CN" altLang="en-US" dirty="0"/>
                  <a:t>推论过程后面章节会讲）</a:t>
                </a:r>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rotWithShape="0">
                <a:blip r:embed="rId2"/>
                <a:stretch>
                  <a:fillRect l="-999" t="-2143"/>
                </a:stretch>
              </a:blipFill>
            </p:spPr>
            <p:txBody>
              <a:bodyPr/>
              <a:lstStyle/>
              <a:p>
                <a:r>
                  <a:rPr lang="zh-CN" altLang="en-US">
                    <a:noFill/>
                  </a:rPr>
                  <a:t> </a:t>
                </a:r>
              </a:p>
            </p:txBody>
          </p:sp>
        </mc:Fallback>
      </mc:AlternateContent>
      <p:sp>
        <p:nvSpPr>
          <p:cNvPr id="3" name="日期占位符 2"/>
          <p:cNvSpPr>
            <a:spLocks noGrp="1"/>
          </p:cNvSpPr>
          <p:nvPr>
            <p:ph type="dt" sz="half" idx="10"/>
          </p:nvPr>
        </p:nvSpPr>
        <p:spPr/>
        <p:txBody>
          <a:bodyPr/>
          <a:lstStyle/>
          <a:p>
            <a:fld id="{E398992E-81DA-4ABB-A67A-CBC3CA301162}" type="datetime1">
              <a:rPr lang="zh-CN" altLang="en-US" smtClean="0"/>
              <a:t>2023/11/18</a:t>
            </a:fld>
            <a:endParaRPr lang="zh-CN" altLang="en-US" dirty="0"/>
          </a:p>
        </p:txBody>
      </p:sp>
      <p:sp>
        <p:nvSpPr>
          <p:cNvPr id="4" name="页脚占位符 3"/>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98</a:t>
            </a:fld>
            <a:endParaRPr lang="zh-CN" altLang="en-US" dirty="0"/>
          </a:p>
        </p:txBody>
      </p:sp>
      <p:pic>
        <p:nvPicPr>
          <p:cNvPr id="6" name="Content Placeholder 3" descr="0110.jpg"/>
          <p:cNvPicPr>
            <a:picLocks noChangeAspect="1"/>
          </p:cNvPicPr>
          <p:nvPr/>
        </p:nvPicPr>
        <p:blipFill>
          <a:blip r:embed="rId3" cstate="print"/>
          <a:stretch>
            <a:fillRect/>
          </a:stretch>
        </p:blipFill>
        <p:spPr>
          <a:xfrm>
            <a:off x="10924032" y="72824"/>
            <a:ext cx="886968" cy="1036320"/>
          </a:xfrm>
          <a:prstGeom prst="rect">
            <a:avLst/>
          </a:prstGeom>
        </p:spPr>
      </p:pic>
      <p:sp>
        <p:nvSpPr>
          <p:cNvPr id="7" name="TextBox 6"/>
          <p:cNvSpPr txBox="1"/>
          <p:nvPr/>
        </p:nvSpPr>
        <p:spPr>
          <a:xfrm>
            <a:off x="9372600" y="1201814"/>
            <a:ext cx="2895600" cy="923330"/>
          </a:xfrm>
          <a:prstGeom prst="rect">
            <a:avLst/>
          </a:prstGeom>
          <a:noFill/>
        </p:spPr>
        <p:txBody>
          <a:bodyPr wrap="square" rtlCol="0">
            <a:spAutoFit/>
          </a:bodyPr>
          <a:lstStyle/>
          <a:p>
            <a:r>
              <a:rPr lang="en-US" dirty="0"/>
              <a:t>Charles </a:t>
            </a:r>
            <a:r>
              <a:rPr lang="en-US" dirty="0" err="1"/>
              <a:t>Lutwidge</a:t>
            </a:r>
            <a:r>
              <a:rPr lang="en-US" dirty="0"/>
              <a:t> Dodgson</a:t>
            </a:r>
          </a:p>
          <a:p>
            <a:r>
              <a:rPr lang="en-US" dirty="0"/>
              <a:t>   (AKA Lewis </a:t>
            </a:r>
            <a:r>
              <a:rPr lang="en-US" dirty="0" err="1"/>
              <a:t>Caroll</a:t>
            </a:r>
            <a:r>
              <a:rPr lang="en-US" dirty="0"/>
              <a:t>)</a:t>
            </a:r>
          </a:p>
          <a:p>
            <a:r>
              <a:rPr lang="en-US" dirty="0"/>
              <a:t>        (1832-1898)</a:t>
            </a:r>
          </a:p>
        </p:txBody>
      </p:sp>
    </p:spTree>
    <p:extLst>
      <p:ext uri="{BB962C8B-B14F-4D97-AF65-F5344CB8AC3E}">
        <p14:creationId xmlns:p14="http://schemas.microsoft.com/office/powerpoint/2010/main" val="8583534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 </a:t>
            </a:r>
            <a:r>
              <a:rPr lang="zh-CN" altLang="en-US" dirty="0"/>
              <a:t>谓词与量词的课后作业</a:t>
            </a:r>
          </a:p>
        </p:txBody>
      </p:sp>
      <p:sp>
        <p:nvSpPr>
          <p:cNvPr id="3" name="内容占位符 2"/>
          <p:cNvSpPr>
            <a:spLocks noGrp="1"/>
          </p:cNvSpPr>
          <p:nvPr>
            <p:ph idx="1"/>
          </p:nvPr>
        </p:nvSpPr>
        <p:spPr/>
        <p:txBody>
          <a:bodyPr/>
          <a:lstStyle/>
          <a:p>
            <a:r>
              <a:rPr lang="en-US" altLang="zh-CN" dirty="0"/>
              <a:t>1. </a:t>
            </a:r>
            <a:r>
              <a:rPr lang="zh-CN" altLang="en-US" dirty="0"/>
              <a:t>使用谓词、量词、逻辑联结词</a:t>
            </a:r>
            <a:r>
              <a:rPr lang="en-US" altLang="zh-CN" dirty="0"/>
              <a:t>, </a:t>
            </a:r>
            <a:r>
              <a:rPr lang="zh-CN" altLang="en-US" dirty="0"/>
              <a:t>将下面语句翻译成逻辑表达式</a:t>
            </a:r>
            <a:endParaRPr lang="en-US" altLang="zh-CN" dirty="0"/>
          </a:p>
          <a:p>
            <a:pPr lvl="1"/>
            <a:r>
              <a:rPr lang="en-US" altLang="zh-CN" dirty="0">
                <a:latin typeface="Cambria Math" panose="02040503050406030204" pitchFamily="18" charset="0"/>
              </a:rPr>
              <a:t>a)</a:t>
            </a:r>
            <a:r>
              <a:rPr lang="zh-CN" altLang="en-US" dirty="0">
                <a:latin typeface="Cambria Math" panose="02040503050406030204" pitchFamily="18" charset="0"/>
              </a:rPr>
              <a:t>没有人是完美的</a:t>
            </a:r>
            <a:endParaRPr lang="en-US" altLang="zh-CN" dirty="0">
              <a:latin typeface="Cambria Math" panose="02040503050406030204" pitchFamily="18" charset="0"/>
            </a:endParaRPr>
          </a:p>
          <a:p>
            <a:pPr lvl="1"/>
            <a:r>
              <a:rPr lang="en-US" altLang="zh-CN" dirty="0">
                <a:latin typeface="Cambria Math" panose="02040503050406030204" pitchFamily="18" charset="0"/>
              </a:rPr>
              <a:t>b)</a:t>
            </a:r>
            <a:r>
              <a:rPr lang="zh-CN" altLang="en-US" dirty="0">
                <a:latin typeface="Cambria Math" panose="02040503050406030204" pitchFamily="18" charset="0"/>
              </a:rPr>
              <a:t>不是每个人都是完美的</a:t>
            </a:r>
            <a:endParaRPr lang="en-US" altLang="zh-CN" dirty="0">
              <a:latin typeface="Cambria Math" panose="02040503050406030204" pitchFamily="18" charset="0"/>
            </a:endParaRPr>
          </a:p>
          <a:p>
            <a:pPr lvl="1"/>
            <a:r>
              <a:rPr lang="en-US" altLang="zh-CN" dirty="0">
                <a:latin typeface="Cambria Math" panose="02040503050406030204" pitchFamily="18" charset="0"/>
              </a:rPr>
              <a:t>c)</a:t>
            </a:r>
            <a:r>
              <a:rPr lang="zh-CN" altLang="en-US" dirty="0">
                <a:latin typeface="Cambria Math" panose="02040503050406030204" pitchFamily="18" charset="0"/>
              </a:rPr>
              <a:t>你的所有朋友都是完美的</a:t>
            </a:r>
            <a:endParaRPr lang="en-US" altLang="zh-CN" dirty="0">
              <a:latin typeface="Cambria Math" panose="02040503050406030204" pitchFamily="18" charset="0"/>
            </a:endParaRPr>
          </a:p>
          <a:p>
            <a:pPr lvl="1"/>
            <a:r>
              <a:rPr lang="en-US" altLang="zh-CN" dirty="0">
                <a:latin typeface="Cambria Math" panose="02040503050406030204" pitchFamily="18" charset="0"/>
              </a:rPr>
              <a:t>d)</a:t>
            </a:r>
            <a:r>
              <a:rPr lang="zh-CN" altLang="en-US" dirty="0">
                <a:latin typeface="Cambria Math" panose="02040503050406030204" pitchFamily="18" charset="0"/>
              </a:rPr>
              <a:t>你至少有一个朋友是完美的</a:t>
            </a:r>
            <a:endParaRPr lang="en-US" altLang="zh-CN" dirty="0">
              <a:latin typeface="Cambria Math" panose="02040503050406030204" pitchFamily="18" charset="0"/>
            </a:endParaRPr>
          </a:p>
          <a:p>
            <a:pPr lvl="1"/>
            <a:r>
              <a:rPr lang="en-US" altLang="zh-CN" dirty="0">
                <a:latin typeface="Cambria Math" panose="02040503050406030204" pitchFamily="18" charset="0"/>
              </a:rPr>
              <a:t>e)</a:t>
            </a:r>
            <a:r>
              <a:rPr lang="zh-CN" altLang="en-US" dirty="0">
                <a:latin typeface="Cambria Math" panose="02040503050406030204" pitchFamily="18" charset="0"/>
              </a:rPr>
              <a:t>每个人都是你的朋友并且是完美的</a:t>
            </a:r>
            <a:endParaRPr lang="en-US" altLang="zh-CN" dirty="0">
              <a:latin typeface="Cambria Math" panose="02040503050406030204" pitchFamily="18" charset="0"/>
            </a:endParaRPr>
          </a:p>
          <a:p>
            <a:pPr lvl="1"/>
            <a:r>
              <a:rPr lang="en-US" altLang="zh-CN" dirty="0">
                <a:latin typeface="Cambria Math" panose="02040503050406030204" pitchFamily="18" charset="0"/>
              </a:rPr>
              <a:t>f)</a:t>
            </a:r>
            <a:r>
              <a:rPr lang="zh-CN" altLang="en-US" dirty="0">
                <a:latin typeface="Cambria Math" panose="02040503050406030204" pitchFamily="18" charset="0"/>
              </a:rPr>
              <a:t>不是每个人都是你的朋友或有人并不是完美的</a:t>
            </a:r>
          </a:p>
        </p:txBody>
      </p:sp>
      <p:sp>
        <p:nvSpPr>
          <p:cNvPr id="4" name="日期占位符 3"/>
          <p:cNvSpPr>
            <a:spLocks noGrp="1"/>
          </p:cNvSpPr>
          <p:nvPr>
            <p:ph type="dt" sz="half" idx="10"/>
          </p:nvPr>
        </p:nvSpPr>
        <p:spPr/>
        <p:txBody>
          <a:bodyPr/>
          <a:lstStyle/>
          <a:p>
            <a:fld id="{482D7C14-9667-4B43-AD59-699286E61A3E}" type="datetime1">
              <a:rPr lang="zh-CN" altLang="en-US" smtClean="0"/>
              <a:t>2023/11/18</a:t>
            </a:fld>
            <a:endParaRPr lang="zh-CN" altLang="en-US" dirty="0"/>
          </a:p>
        </p:txBody>
      </p:sp>
      <p:sp>
        <p:nvSpPr>
          <p:cNvPr id="5" name="页脚占位符 4"/>
          <p:cNvSpPr>
            <a:spLocks noGrp="1"/>
          </p:cNvSpPr>
          <p:nvPr>
            <p:ph type="ftr" sz="quarter" idx="11"/>
          </p:nvPr>
        </p:nvSpPr>
        <p:spPr/>
        <p:txBody>
          <a:bodyPr/>
          <a:lstStyle/>
          <a:p>
            <a:pPr algn="r"/>
            <a:r>
              <a:rPr lang="zh-CN" altLang="en-US" dirty="0"/>
              <a:t>华中科技大学</a:t>
            </a:r>
            <a:r>
              <a:rPr lang="en-US" altLang="zh-CN" dirty="0"/>
              <a:t>NNSS</a:t>
            </a:r>
            <a:r>
              <a:rPr lang="zh-CN" altLang="en-US" dirty="0"/>
              <a:t>实验室</a:t>
            </a:r>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99</a:t>
            </a:fld>
            <a:endParaRPr lang="zh-CN" altLang="en-US" dirty="0"/>
          </a:p>
        </p:txBody>
      </p:sp>
    </p:spTree>
    <p:extLst>
      <p:ext uri="{BB962C8B-B14F-4D97-AF65-F5344CB8AC3E}">
        <p14:creationId xmlns:p14="http://schemas.microsoft.com/office/powerpoint/2010/main" val="23322347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p \vee q  \rightarrow \neg r$&#10;&#10;\end{document}"/>
  <p:tag name="IGUANATEXSIZE" val="30"/>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orall x (Man(x) \rightarrow Mortal(x))$&#10;&#10;&#10;\end{document}"/>
  <p:tag name="IGUANATEXSIZE" val="30"/>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n(Socrates)$&#10;&#10;&#10;\end{document}"/>
  <p:tag name="IGUANATEXSIZE" val="30"/>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therefore \;\;\;\; Mortal(Socrates)$&#10;&#10;&#10;\end{document}"/>
  <p:tag name="IGUANATEXSIZE" val="30"/>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noindent p \rightarrow q\\&#10;\noindent p\\ \hline&#10;&#10;\therefore  q\\&#10;\end{array}$&#10;&#10;&#10;&#10;&#10;&#10;\end{document}"/>
  <p:tag name="IGUANATEXSIZE" val="30"/>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noindent p \rightarrow q\\&#10;\neg q\\ \hline&#10;&#10;\therefore  \neg p\\&#10;\end{array}$&#10;&#10;&#10;&#10;&#10;&#10;\end{document}"/>
  <p:tag name="IGUANATEXSIZE" val="30"/>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noindent p \rightarrow q\\&#10;\noindent q \rightarrow r\\ \hline&#10;&#10;\therefore  p \rightarrow r\\&#10;\end{array}$&#10;&#10;&#10;&#10;&#10;&#10;\end{document}"/>
  <p:tag name="IGUANATEXSIZE" val="30"/>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noindent p \vee q\\&#10;\neg p\\ \hline&#10;&#10;\therefore  q\\&#10;\end{array}$&#10;&#10;&#10;&#10;&#10;&#10;\end{document}"/>
  <p:tag name="IGUANATEXSIZE" val="30"/>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p\\ \hline&#10;&#10;\therefore  p \vee q\\&#10;\end{array}$&#10;&#10;&#10;&#10;&#10;&#10;\end{document}"/>
  <p:tag name="IGUANATEXSIZE" val="30"/>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p \wedge q \\ \hline&#10;\therefore  q\\&#10;\end{array}$&#10;&#10;&#10;&#10;&#10;&#10;\end{document}"/>
  <p:tag name="IGUANATEXSIZE" val="30"/>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p\\&#10;q\\ \hline&#10;\therefore p \wedge q &#10;\end{array}$&#10;&#10;&#10;&#10;&#10;&#10;\end{document}"/>
  <p:tag name="IGUANATEXSIZE" val="30"/>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bigwedge_{i = 1}^{9}\bigwedge_{n=1}^{9}\bigvee_{j=1}^{9} p(i,j,n)$$&#10;\end{document}"/>
  <p:tag name="IGUANATEXSIZE" val="20"/>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neg p \vee r\\&#10;p \vee q \\ \hline&#10;\therefore  q \vee r\\&#10;\end{array}$&#10;&#10;&#10;&#10;&#10;&#10;\end{document}"/>
  <p:tag name="IGUANATEXSIZE" val="30"/>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forall x P(x)\\ \hline&#10;\therefore P(c) &#10;\end{array}$&#10;&#10;&#10;&#10;&#10;&#10;\end{document}"/>
  <p:tag name="IGUANATEXSIZE" val="30"/>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tabular}{l}&#10;$\exists x (C(x) \wedge \neg B(x))$\\&#10;$\forall x (C(x) \rightarrow P(x))$\\\hline&#10;$\therefore \;\exists x ( P(x) \wedge \neg B(x))$&#10;\end{tabular}&#10;&#10;&#10;\end{document}"/>
  <p:tag name="IGUANATEXSIZE" val="25"/>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tabular}{l}&#10;$\exists x (C(x) \wedge \neg B(x))$\\&#10;$\forall x (C(x) \rightarrow P(x))$\\\hline&#10;$\therefore \;\exists x ( P(x) \wedge \neg B(x))$&#10;\end{tabular}&#10;&#10;&#10;\end{document}"/>
  <p:tag name="IGUANATEXSIZE" val="25"/>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bigwedge_{j = 1}^{9}\bigwedge_{n=1}^{9}\bigvee_{i=1}^{9} p(i,j,n)$$&#10;\end{document}"/>
  <p:tag name="IGUANATEXSIZE" val="2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bigwedge_{i = 1}^{9}\bigwedge_{n=1}^{9}\bigvee_{j=1}^{9} p(i,j,n)$$&#10;\end{document}"/>
  <p:tag name="IGUANATEXSIZE" val="20"/>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bigwedge_{i = 1}^{9}\bigwedge_{n=1}^{9}\bigvee_{j=1}^{9} p(i,j,n)$$&#10;\end{document}"/>
  <p:tag name="IGUANATEXSIZE" val="20"/>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bigwedge_{i = 1}^{9}\bigwedge_{n=1}^{9}\bigvee_{j=1}^{9} p(i,j,n)$$&#10;\end{document}"/>
  <p:tag name="IGUANATEXSIZE" val="20"/>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 n \not= n'$&#10;\end{document}"/>
  <p:tag name="IGUANATEXSIZE" val="30"/>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 p(i,j,n) \rightarrow \neg p(i,j,n')$&#10;\end{document}"/>
  <p:tag name="IGUANATEXSIZE" val="30"/>
</p:tagLst>
</file>

<file path=ppt/tags/tag9.xml><?xml version="1.0" encoding="utf-8"?>
<p:tagLst xmlns:a="http://schemas.openxmlformats.org/drawingml/2006/main" xmlns:r="http://schemas.openxmlformats.org/officeDocument/2006/relationships" xmlns:p="http://schemas.openxmlformats.org/presentationml/2006/main">
  <p:tag name="TIMING" val="|1.4|0.8|0.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25682</TotalTime>
  <Words>22286</Words>
  <Application>Microsoft Office PowerPoint</Application>
  <PresentationFormat>宽屏</PresentationFormat>
  <Paragraphs>2374</Paragraphs>
  <Slides>190</Slides>
  <Notes>16</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190</vt:i4>
      </vt:variant>
    </vt:vector>
  </HeadingPairs>
  <TitlesOfParts>
    <vt:vector size="203" baseType="lpstr">
      <vt:lpstr>Century Gothic</vt:lpstr>
      <vt:lpstr>等线</vt:lpstr>
      <vt:lpstr>Wingdings 2</vt:lpstr>
      <vt:lpstr>黑体</vt:lpstr>
      <vt:lpstr>Arial</vt:lpstr>
      <vt:lpstr>等线 Light</vt:lpstr>
      <vt:lpstr>Wingdings</vt:lpstr>
      <vt:lpstr>Times New Roman</vt:lpstr>
      <vt:lpstr>微软雅黑</vt:lpstr>
      <vt:lpstr>Constantia</vt:lpstr>
      <vt:lpstr>Cambria Math</vt:lpstr>
      <vt:lpstr>宋体</vt:lpstr>
      <vt:lpstr>Office 主题​​</vt:lpstr>
      <vt:lpstr>PowerPoint 演示文稿</vt:lpstr>
      <vt:lpstr>PowerPoint 演示文稿</vt:lpstr>
      <vt:lpstr>PowerPoint 演示文稿</vt:lpstr>
      <vt:lpstr>PowerPoint 演示文稿</vt:lpstr>
      <vt:lpstr>第1.1节 命题逻辑 Section 1.1: Propositional Logic</vt:lpstr>
      <vt:lpstr>一个有趣味的逻辑问题</vt:lpstr>
      <vt:lpstr>数理逻辑</vt:lpstr>
      <vt:lpstr>思考？</vt:lpstr>
      <vt:lpstr>课程内容</vt:lpstr>
      <vt:lpstr>问题</vt:lpstr>
      <vt:lpstr>命题</vt:lpstr>
      <vt:lpstr>命题举例（是命题）</vt:lpstr>
      <vt:lpstr>命题举例（不是命题）</vt:lpstr>
      <vt:lpstr>命题分类</vt:lpstr>
      <vt:lpstr>命题联结词-“非/否（）”</vt:lpstr>
      <vt:lpstr>命题联结词-“合取（∧）”</vt:lpstr>
      <vt:lpstr>命题联结词-“析取（∨）”</vt:lpstr>
      <vt:lpstr>异或命题</vt:lpstr>
      <vt:lpstr>命题联结词-“蕴含（→）”</vt:lpstr>
      <vt:lpstr> 蕴含命题</vt:lpstr>
      <vt:lpstr>PowerPoint 演示文稿</vt:lpstr>
      <vt:lpstr>常见的p →q 的表述方式 </vt:lpstr>
      <vt:lpstr>命题联结词-“双向蕴含（  ）”</vt:lpstr>
      <vt:lpstr>逆命题, 逆否命题, 反命题</vt:lpstr>
      <vt:lpstr>总结</vt:lpstr>
      <vt:lpstr>说明</vt:lpstr>
      <vt:lpstr>说明</vt:lpstr>
      <vt:lpstr>逻辑运算的优先级</vt:lpstr>
      <vt:lpstr>复合命题的真值表</vt:lpstr>
      <vt:lpstr>真值表举例</vt:lpstr>
      <vt:lpstr>等价命题</vt:lpstr>
      <vt:lpstr>用真值表来说明不等价</vt:lpstr>
      <vt:lpstr>真值表中的一些问题</vt:lpstr>
      <vt:lpstr>1.1 命题逻辑的课后作业</vt:lpstr>
      <vt:lpstr>第1.2节 命题逻辑的应用 Section 1.2: Applications of Propositional Logic</vt:lpstr>
      <vt:lpstr>我们将学到的知识</vt:lpstr>
      <vt:lpstr>语句翻译</vt:lpstr>
      <vt:lpstr>语句翻译</vt:lpstr>
      <vt:lpstr>系统规范说明</vt:lpstr>
      <vt:lpstr>一致的系统规范说明</vt:lpstr>
      <vt:lpstr>一致的系统规范说明</vt:lpstr>
      <vt:lpstr>逻辑谜题</vt:lpstr>
      <vt:lpstr>逻辑电路</vt:lpstr>
      <vt:lpstr>1.2 命题逻辑的应用的课后作业</vt:lpstr>
      <vt:lpstr>第1.3节 命题等价式 Section 1.3: Propositional Equivalences</vt:lpstr>
      <vt:lpstr>我们将学到的知识</vt:lpstr>
      <vt:lpstr>重言式, 矛盾式, 可能式</vt:lpstr>
      <vt:lpstr>逻辑等价式</vt:lpstr>
      <vt:lpstr>德.摩根律</vt:lpstr>
      <vt:lpstr>重要的等价式</vt:lpstr>
      <vt:lpstr>重要的等价式</vt:lpstr>
      <vt:lpstr>重要的等价式</vt:lpstr>
      <vt:lpstr>重要的等价式</vt:lpstr>
      <vt:lpstr>构建新的逻辑等价式</vt:lpstr>
      <vt:lpstr>证明逻辑等价</vt:lpstr>
      <vt:lpstr> 证明逻辑等价</vt:lpstr>
      <vt:lpstr>命题的可满足性</vt:lpstr>
      <vt:lpstr>命题的可满足性</vt:lpstr>
      <vt:lpstr>可满足性的应用</vt:lpstr>
      <vt:lpstr>可满足性的应用</vt:lpstr>
      <vt:lpstr>可满足性的应用</vt:lpstr>
      <vt:lpstr>可满足性的应用</vt:lpstr>
      <vt:lpstr>可满足性的应用</vt:lpstr>
      <vt:lpstr>范式(补充知识)</vt:lpstr>
      <vt:lpstr>范式</vt:lpstr>
      <vt:lpstr>范式</vt:lpstr>
      <vt:lpstr>极小项, 极大项</vt:lpstr>
      <vt:lpstr>极小项, 极大项</vt:lpstr>
      <vt:lpstr>主析取范式, 主合取范式</vt:lpstr>
      <vt:lpstr>主析取范式</vt:lpstr>
      <vt:lpstr>主析取范式</vt:lpstr>
      <vt:lpstr>主合取范式</vt:lpstr>
      <vt:lpstr>主合取范式</vt:lpstr>
      <vt:lpstr>1.3 命题等价式的课后作业</vt:lpstr>
      <vt:lpstr>第1.4节 谓词和量词 Section 1.4: Predicates and Quantifiers</vt:lpstr>
      <vt:lpstr>我们将学到的知识</vt:lpstr>
      <vt:lpstr>命题逻辑还不够</vt:lpstr>
      <vt:lpstr>谓词逻辑</vt:lpstr>
      <vt:lpstr>命题函数</vt:lpstr>
      <vt:lpstr>命题函数</vt:lpstr>
      <vt:lpstr>复合表达式</vt:lpstr>
      <vt:lpstr>量词</vt:lpstr>
      <vt:lpstr>全称量词</vt:lpstr>
      <vt:lpstr>存在量词</vt:lpstr>
      <vt:lpstr>唯一性量词</vt:lpstr>
      <vt:lpstr>关于量词的思考</vt:lpstr>
      <vt:lpstr>量词的属性</vt:lpstr>
      <vt:lpstr>受限域的量词</vt:lpstr>
      <vt:lpstr>量词的优先级</vt:lpstr>
      <vt:lpstr>将语句翻译为逻辑表达式</vt:lpstr>
      <vt:lpstr>将语句翻译为逻辑表达式</vt:lpstr>
      <vt:lpstr>谓词逻辑中的逻辑等价</vt:lpstr>
      <vt:lpstr>思考量词为合取、析取</vt:lpstr>
      <vt:lpstr>量化表达的否定</vt:lpstr>
      <vt:lpstr>量化表达的否定</vt:lpstr>
      <vt:lpstr>量词的德摩根律</vt:lpstr>
      <vt:lpstr>系统规范说明</vt:lpstr>
      <vt:lpstr>路易斯.卡罗尔的例子</vt:lpstr>
      <vt:lpstr>1.4 谓词与量词的课后作业</vt:lpstr>
      <vt:lpstr>第1.5节 嵌套量词 Section 1.5: Nested Quantifiers</vt:lpstr>
      <vt:lpstr>我们将学到的知识</vt:lpstr>
      <vt:lpstr>嵌套量词</vt:lpstr>
      <vt:lpstr>嵌套量词</vt:lpstr>
      <vt:lpstr>嵌套量词</vt:lpstr>
      <vt:lpstr>量词的顺序</vt:lpstr>
      <vt:lpstr>量词的顺序</vt:lpstr>
      <vt:lpstr>量词的顺序</vt:lpstr>
      <vt:lpstr>两个变量的量化式</vt:lpstr>
      <vt:lpstr>嵌套量词到语句的翻译</vt:lpstr>
      <vt:lpstr>嵌套量词到语句的翻译</vt:lpstr>
      <vt:lpstr>数学语句到谓词逻辑的翻译</vt:lpstr>
      <vt:lpstr>自然语言到逻辑表达式的翻译</vt:lpstr>
      <vt:lpstr>自然语言到逻辑表达式的翻译</vt:lpstr>
      <vt:lpstr>嵌套量词的否定</vt:lpstr>
      <vt:lpstr>嵌套量词的否定</vt:lpstr>
      <vt:lpstr>关于量词的一些问题</vt:lpstr>
      <vt:lpstr>关于量词的一些问题</vt:lpstr>
      <vt:lpstr>1.5嵌套量词的课后作业</vt:lpstr>
      <vt:lpstr>第1.6节 推理规则 Section 1.6: Rules of Inference</vt:lpstr>
      <vt:lpstr>我们将学到的知识</vt:lpstr>
      <vt:lpstr>再回顾苏格拉底的例子</vt:lpstr>
      <vt:lpstr>论证</vt:lpstr>
      <vt:lpstr>有效论证</vt:lpstr>
      <vt:lpstr>命题逻辑中的论证</vt:lpstr>
      <vt:lpstr>命题逻辑的推理规则1:假言推理</vt:lpstr>
      <vt:lpstr>命题逻辑的推理规则2:取拒式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使用推理规则建立论证</vt:lpstr>
      <vt:lpstr>使用推理规则建立论证</vt:lpstr>
      <vt:lpstr>使用推理规则建立论证</vt:lpstr>
      <vt:lpstr>处理量化命题</vt:lpstr>
      <vt:lpstr>PowerPoint 演示文稿</vt:lpstr>
      <vt:lpstr>PowerPoint 演示文稿</vt:lpstr>
      <vt:lpstr>PowerPoint 演示文稿</vt:lpstr>
      <vt:lpstr>量化命题的推理规则4:存在引入</vt:lpstr>
      <vt:lpstr>命题和量化命题的推理规则的组合使用</vt:lpstr>
      <vt:lpstr>命题和量化命题的推理规则的组合使用</vt:lpstr>
      <vt:lpstr>命题和量化命题的推理规则的组合使用</vt:lpstr>
      <vt:lpstr>命题和量化命题的推理规则的组合使用</vt:lpstr>
      <vt:lpstr>1.6推理规则的课后作业</vt:lpstr>
      <vt:lpstr>第1.7节 证明导论 Section 1.7: Introduction to Proofs</vt:lpstr>
      <vt:lpstr>我们将学到的知识</vt:lpstr>
      <vt:lpstr>数学证明</vt:lpstr>
      <vt:lpstr>数学证明</vt:lpstr>
      <vt:lpstr>一些专用术语</vt:lpstr>
      <vt:lpstr>理解定理是如何陈述的</vt:lpstr>
      <vt:lpstr>证明定理的方法</vt:lpstr>
      <vt:lpstr>证明条件语句: p → q </vt:lpstr>
      <vt:lpstr>证明条件语句: p → q </vt:lpstr>
      <vt:lpstr>奇/偶数, 有/无理数</vt:lpstr>
      <vt:lpstr>证明条件语句: p → q </vt:lpstr>
      <vt:lpstr>证明条件语句: p → q </vt:lpstr>
      <vt:lpstr>证明条件语句: p → q </vt:lpstr>
      <vt:lpstr>证明条件语句: p → q </vt:lpstr>
      <vt:lpstr>证明条件语句: p → q </vt:lpstr>
      <vt:lpstr>证明条件语句: p → q </vt:lpstr>
      <vt:lpstr>证明条件语句: p → q </vt:lpstr>
      <vt:lpstr>证明条件语句: p → q </vt:lpstr>
      <vt:lpstr>证明双条件命题的定理</vt:lpstr>
      <vt:lpstr>证明中的错误</vt:lpstr>
      <vt:lpstr>1.7证明导论的课后作业</vt:lpstr>
      <vt:lpstr>第1.8节 证明方法和策略 Section 1.8: Proof Methods and Strategy</vt:lpstr>
      <vt:lpstr>我们将学到的知识</vt:lpstr>
      <vt:lpstr>分情形证明法</vt:lpstr>
      <vt:lpstr>分情形证明法</vt:lpstr>
      <vt:lpstr>分情形证明法</vt:lpstr>
      <vt:lpstr>存在性证明</vt:lpstr>
      <vt:lpstr>存在性证明</vt:lpstr>
      <vt:lpstr>反例</vt:lpstr>
      <vt:lpstr>唯一性证明</vt:lpstr>
      <vt:lpstr>证明 p → q 的证明策略 </vt:lpstr>
      <vt:lpstr>反向推理</vt:lpstr>
      <vt:lpstr>反向推理</vt:lpstr>
      <vt:lpstr>反向推理</vt:lpstr>
      <vt:lpstr>全称性证明</vt:lpstr>
      <vt:lpstr>全称性证明</vt:lpstr>
      <vt:lpstr>棋盘拼接游戏</vt:lpstr>
      <vt:lpstr>棋盘拼接游戏</vt:lpstr>
      <vt:lpstr>棋盘拼接游戏</vt:lpstr>
      <vt:lpstr>棋盘拼接游戏</vt:lpstr>
      <vt:lpstr>开放问题</vt:lpstr>
      <vt:lpstr>开放问题</vt:lpstr>
      <vt:lpstr>其他证明方法</vt:lpstr>
      <vt:lpstr>1.8 证明的方法和策略的课后作业</vt:lpstr>
    </vt:vector>
  </TitlesOfParts>
  <Company>Monmouth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Foundations: Logic and Proofs</dc:title>
  <dc:creator>Richard Scherl</dc:creator>
  <cp:lastModifiedBy>丁丁丁</cp:lastModifiedBy>
  <cp:revision>933</cp:revision>
  <dcterms:created xsi:type="dcterms:W3CDTF">2011-03-15T17:55:35Z</dcterms:created>
  <dcterms:modified xsi:type="dcterms:W3CDTF">2023-11-18T14:37:34Z</dcterms:modified>
</cp:coreProperties>
</file>